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0"/>
  </p:notesMasterIdLst>
  <p:sldIdLst>
    <p:sldId id="257" r:id="rId2"/>
    <p:sldId id="258" r:id="rId3"/>
    <p:sldId id="377" r:id="rId4"/>
    <p:sldId id="378" r:id="rId5"/>
    <p:sldId id="387" r:id="rId6"/>
    <p:sldId id="330" r:id="rId7"/>
    <p:sldId id="372" r:id="rId8"/>
    <p:sldId id="364" r:id="rId9"/>
    <p:sldId id="362" r:id="rId10"/>
    <p:sldId id="363" r:id="rId11"/>
    <p:sldId id="361" r:id="rId12"/>
    <p:sldId id="328" r:id="rId13"/>
    <p:sldId id="340" r:id="rId14"/>
    <p:sldId id="367" r:id="rId15"/>
    <p:sldId id="370" r:id="rId16"/>
    <p:sldId id="379" r:id="rId17"/>
    <p:sldId id="386" r:id="rId18"/>
    <p:sldId id="391" r:id="rId19"/>
    <p:sldId id="331" r:id="rId20"/>
    <p:sldId id="382" r:id="rId21"/>
    <p:sldId id="384" r:id="rId22"/>
    <p:sldId id="366" r:id="rId23"/>
    <p:sldId id="365" r:id="rId24"/>
    <p:sldId id="339" r:id="rId25"/>
    <p:sldId id="392" r:id="rId26"/>
    <p:sldId id="373" r:id="rId27"/>
    <p:sldId id="374" r:id="rId28"/>
    <p:sldId id="375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6C303D-598C-46BD-B478-430C119DEC5F}">
          <p14:sldIdLst>
            <p14:sldId id="257"/>
            <p14:sldId id="258"/>
            <p14:sldId id="377"/>
            <p14:sldId id="378"/>
            <p14:sldId id="387"/>
            <p14:sldId id="330"/>
            <p14:sldId id="372"/>
            <p14:sldId id="364"/>
            <p14:sldId id="362"/>
            <p14:sldId id="363"/>
            <p14:sldId id="361"/>
            <p14:sldId id="328"/>
            <p14:sldId id="340"/>
            <p14:sldId id="367"/>
            <p14:sldId id="370"/>
            <p14:sldId id="379"/>
            <p14:sldId id="386"/>
            <p14:sldId id="391"/>
            <p14:sldId id="331"/>
            <p14:sldId id="382"/>
            <p14:sldId id="384"/>
            <p14:sldId id="366"/>
            <p14:sldId id="365"/>
            <p14:sldId id="339"/>
            <p14:sldId id="392"/>
            <p14:sldId id="373"/>
            <p14:sldId id="374"/>
            <p14:sldId id="375"/>
          </p14:sldIdLst>
        </p14:section>
        <p14:section name="Untitled Section" id="{EAB9599C-8C70-4361-94B8-5AEF64452CB3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25" autoAdjust="0"/>
    <p:restoredTop sz="93833" autoAdjust="0"/>
  </p:normalViewPr>
  <p:slideViewPr>
    <p:cSldViewPr snapToGrid="0">
      <p:cViewPr varScale="1">
        <p:scale>
          <a:sx n="104" d="100"/>
          <a:sy n="104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424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161A9-C4D6-4ACA-A452-BDFE11B83FF0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F9FA73-74C7-46AA-A362-0225DA9C669D}">
      <dgm:prSet phldrT="[Text]"/>
      <dgm:spPr/>
      <dgm:t>
        <a:bodyPr/>
        <a:lstStyle/>
        <a:p>
          <a:r>
            <a:rPr lang="en-US" dirty="0" smtClean="0"/>
            <a:t>Economic Development</a:t>
          </a:r>
          <a:endParaRPr lang="en-US" dirty="0"/>
        </a:p>
      </dgm:t>
    </dgm:pt>
    <dgm:pt modelId="{54C79EDB-545F-4114-B3DA-3CFB1FC2B5F1}" type="parTrans" cxnId="{95E6F18C-1E40-471B-BA88-A4678199C1DB}">
      <dgm:prSet/>
      <dgm:spPr/>
      <dgm:t>
        <a:bodyPr/>
        <a:lstStyle/>
        <a:p>
          <a:endParaRPr lang="en-US"/>
        </a:p>
      </dgm:t>
    </dgm:pt>
    <dgm:pt modelId="{C5541A7C-6644-43FF-B596-F006B6278297}" type="sibTrans" cxnId="{95E6F18C-1E40-471B-BA88-A4678199C1DB}">
      <dgm:prSet/>
      <dgm:spPr/>
      <dgm:t>
        <a:bodyPr/>
        <a:lstStyle/>
        <a:p>
          <a:endParaRPr lang="en-US"/>
        </a:p>
      </dgm:t>
    </dgm:pt>
    <dgm:pt modelId="{81FC2ED3-25EB-4B5A-AEE4-83E3E4B33B2F}">
      <dgm:prSet phldrT="[Text]"/>
      <dgm:spPr/>
      <dgm:t>
        <a:bodyPr/>
        <a:lstStyle/>
        <a:p>
          <a:r>
            <a:rPr lang="en-US" dirty="0" smtClean="0"/>
            <a:t>Redevelopment</a:t>
          </a:r>
          <a:endParaRPr lang="en-US" dirty="0"/>
        </a:p>
      </dgm:t>
    </dgm:pt>
    <dgm:pt modelId="{0CD12B14-0966-4AD4-9632-36616E65DC49}" type="parTrans" cxnId="{DDCE1CA8-4A3F-4296-ADED-8F33F0036BE7}">
      <dgm:prSet/>
      <dgm:spPr/>
      <dgm:t>
        <a:bodyPr/>
        <a:lstStyle/>
        <a:p>
          <a:endParaRPr lang="en-US"/>
        </a:p>
      </dgm:t>
    </dgm:pt>
    <dgm:pt modelId="{C4BFCE25-506A-4B33-87DF-622C6B6FABC1}" type="sibTrans" cxnId="{DDCE1CA8-4A3F-4296-ADED-8F33F0036BE7}">
      <dgm:prSet/>
      <dgm:spPr/>
      <dgm:t>
        <a:bodyPr/>
        <a:lstStyle/>
        <a:p>
          <a:endParaRPr lang="en-US"/>
        </a:p>
      </dgm:t>
    </dgm:pt>
    <dgm:pt modelId="{59C8767E-1700-43E8-88A2-96D5EF80CCCC}" type="pres">
      <dgm:prSet presAssocID="{6E3161A9-C4D6-4ACA-A452-BDFE11B83FF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4EBB56-0833-490A-B8EB-CF7AB9ED86C7}" type="pres">
      <dgm:prSet presAssocID="{6E3161A9-C4D6-4ACA-A452-BDFE11B83FF0}" presName="ribbon" presStyleLbl="node1" presStyleIdx="0" presStyleCnt="1" custLinFactNeighborY="-146"/>
      <dgm:spPr/>
    </dgm:pt>
    <dgm:pt modelId="{D1A73177-1D81-48F9-866D-60F26F1254AC}" type="pres">
      <dgm:prSet presAssocID="{6E3161A9-C4D6-4ACA-A452-BDFE11B83FF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AEA85-419F-46FB-BFF1-9BA727A6D785}" type="pres">
      <dgm:prSet presAssocID="{6E3161A9-C4D6-4ACA-A452-BDFE11B83FF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49A005-3113-4560-B271-F3CB6BE5D808}" type="presOf" srcId="{81FC2ED3-25EB-4B5A-AEE4-83E3E4B33B2F}" destId="{A5DAEA85-419F-46FB-BFF1-9BA727A6D785}" srcOrd="0" destOrd="0" presId="urn:microsoft.com/office/officeart/2005/8/layout/arrow6"/>
    <dgm:cxn modelId="{DDCE1CA8-4A3F-4296-ADED-8F33F0036BE7}" srcId="{6E3161A9-C4D6-4ACA-A452-BDFE11B83FF0}" destId="{81FC2ED3-25EB-4B5A-AEE4-83E3E4B33B2F}" srcOrd="1" destOrd="0" parTransId="{0CD12B14-0966-4AD4-9632-36616E65DC49}" sibTransId="{C4BFCE25-506A-4B33-87DF-622C6B6FABC1}"/>
    <dgm:cxn modelId="{4259E3C4-6BB6-4AA5-A2D9-982A779D1A89}" type="presOf" srcId="{80F9FA73-74C7-46AA-A362-0225DA9C669D}" destId="{D1A73177-1D81-48F9-866D-60F26F1254AC}" srcOrd="0" destOrd="0" presId="urn:microsoft.com/office/officeart/2005/8/layout/arrow6"/>
    <dgm:cxn modelId="{95E6F18C-1E40-471B-BA88-A4678199C1DB}" srcId="{6E3161A9-C4D6-4ACA-A452-BDFE11B83FF0}" destId="{80F9FA73-74C7-46AA-A362-0225DA9C669D}" srcOrd="0" destOrd="0" parTransId="{54C79EDB-545F-4114-B3DA-3CFB1FC2B5F1}" sibTransId="{C5541A7C-6644-43FF-B596-F006B6278297}"/>
    <dgm:cxn modelId="{3DAC8B7A-06C6-492E-83C2-F325B1DBEAE6}" type="presOf" srcId="{6E3161A9-C4D6-4ACA-A452-BDFE11B83FF0}" destId="{59C8767E-1700-43E8-88A2-96D5EF80CCCC}" srcOrd="0" destOrd="0" presId="urn:microsoft.com/office/officeart/2005/8/layout/arrow6"/>
    <dgm:cxn modelId="{55AB109A-91D6-405F-9D43-C848D02B5EE7}" type="presParOf" srcId="{59C8767E-1700-43E8-88A2-96D5EF80CCCC}" destId="{834EBB56-0833-490A-B8EB-CF7AB9ED86C7}" srcOrd="0" destOrd="0" presId="urn:microsoft.com/office/officeart/2005/8/layout/arrow6"/>
    <dgm:cxn modelId="{0089F974-842A-4024-9ACB-BF6C32DA75B3}" type="presParOf" srcId="{59C8767E-1700-43E8-88A2-96D5EF80CCCC}" destId="{D1A73177-1D81-48F9-866D-60F26F1254AC}" srcOrd="1" destOrd="0" presId="urn:microsoft.com/office/officeart/2005/8/layout/arrow6"/>
    <dgm:cxn modelId="{7D5B786A-D293-4503-A22B-C1B405B9FD1D}" type="presParOf" srcId="{59C8767E-1700-43E8-88A2-96D5EF80CCCC}" destId="{A5DAEA85-419F-46FB-BFF1-9BA727A6D78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EE7DE-9B37-4D8D-A10F-8108391AC4A2}" type="doc">
      <dgm:prSet loTypeId="urn:diagrams.loki3.com/VaryingWidthList" loCatId="list" qsTypeId="urn:microsoft.com/office/officeart/2005/8/quickstyle/simple1" qsCatId="simple" csTypeId="urn:microsoft.com/office/officeart/2005/8/colors/accent3_5" csCatId="accent3" phldr="1"/>
      <dgm:spPr/>
    </dgm:pt>
    <dgm:pt modelId="{BD02FA79-61D8-41C7-9662-4D326E2CD7AA}">
      <dgm:prSet phldrT="[Text]" custT="1"/>
      <dgm:spPr/>
      <dgm:t>
        <a:bodyPr/>
        <a:lstStyle/>
        <a:p>
          <a:r>
            <a:rPr lang="en-US" sz="1800" dirty="0" smtClean="0"/>
            <a:t>Wheeler Arts Community, Fountain Square, Indianapolis</a:t>
          </a:r>
          <a:endParaRPr lang="en-US" sz="1800" dirty="0"/>
        </a:p>
      </dgm:t>
    </dgm:pt>
    <dgm:pt modelId="{A00C990F-59F0-4908-8F22-3B3BAE46DAFC}" type="parTrans" cxnId="{94D013B4-045C-44FE-9ACA-DC677903882C}">
      <dgm:prSet/>
      <dgm:spPr/>
      <dgm:t>
        <a:bodyPr/>
        <a:lstStyle/>
        <a:p>
          <a:endParaRPr lang="en-US"/>
        </a:p>
      </dgm:t>
    </dgm:pt>
    <dgm:pt modelId="{DF34688B-445F-49C9-BC22-9BB39A11C3D4}" type="sibTrans" cxnId="{94D013B4-045C-44FE-9ACA-DC677903882C}">
      <dgm:prSet/>
      <dgm:spPr/>
      <dgm:t>
        <a:bodyPr/>
        <a:lstStyle/>
        <a:p>
          <a:endParaRPr lang="en-US"/>
        </a:p>
      </dgm:t>
    </dgm:pt>
    <dgm:pt modelId="{9A19A702-A498-4E2B-811B-5D01F9727081}">
      <dgm:prSet phldrT="[Text]" custT="1"/>
      <dgm:spPr/>
      <dgm:t>
        <a:bodyPr/>
        <a:lstStyle/>
        <a:p>
          <a:r>
            <a:rPr lang="en-US" sz="1800" dirty="0" smtClean="0"/>
            <a:t>Launch Fishers</a:t>
          </a:r>
        </a:p>
        <a:p>
          <a:r>
            <a:rPr lang="en-US" sz="1800" dirty="0" smtClean="0"/>
            <a:t>basement library</a:t>
          </a:r>
          <a:endParaRPr lang="en-US" sz="1800" dirty="0"/>
        </a:p>
      </dgm:t>
    </dgm:pt>
    <dgm:pt modelId="{44B19EE9-0B6E-4C65-8D14-61664DC4E662}" type="parTrans" cxnId="{8F7BE2B1-15E3-4B70-B4D8-7B4CF94CA471}">
      <dgm:prSet/>
      <dgm:spPr/>
      <dgm:t>
        <a:bodyPr/>
        <a:lstStyle/>
        <a:p>
          <a:endParaRPr lang="en-US"/>
        </a:p>
      </dgm:t>
    </dgm:pt>
    <dgm:pt modelId="{DB78CAB5-1FC2-40A6-A21B-6EA9061903CA}" type="sibTrans" cxnId="{8F7BE2B1-15E3-4B70-B4D8-7B4CF94CA471}">
      <dgm:prSet/>
      <dgm:spPr/>
      <dgm:t>
        <a:bodyPr/>
        <a:lstStyle/>
        <a:p>
          <a:endParaRPr lang="en-US"/>
        </a:p>
      </dgm:t>
    </dgm:pt>
    <dgm:pt modelId="{380241F8-B291-4F9E-B472-0501B4EE5416}">
      <dgm:prSet phldrT="[Text]" custT="1"/>
      <dgm:spPr/>
      <dgm:t>
        <a:bodyPr/>
        <a:lstStyle/>
        <a:p>
          <a:r>
            <a:rPr lang="en-US" sz="1800" dirty="0" smtClean="0"/>
            <a:t>People for Urban Progress, Indianapolis</a:t>
          </a:r>
          <a:endParaRPr lang="en-US" sz="1800" dirty="0"/>
        </a:p>
      </dgm:t>
    </dgm:pt>
    <dgm:pt modelId="{E7EDF96D-9B50-440F-9950-D2C3A27CD579}" type="parTrans" cxnId="{C94C81DE-CA09-4181-A161-5B4B9F5D94E0}">
      <dgm:prSet/>
      <dgm:spPr/>
      <dgm:t>
        <a:bodyPr/>
        <a:lstStyle/>
        <a:p>
          <a:endParaRPr lang="en-US"/>
        </a:p>
      </dgm:t>
    </dgm:pt>
    <dgm:pt modelId="{B10D909D-CEE6-4147-9A2C-944E232CE0B7}" type="sibTrans" cxnId="{C94C81DE-CA09-4181-A161-5B4B9F5D94E0}">
      <dgm:prSet/>
      <dgm:spPr/>
      <dgm:t>
        <a:bodyPr/>
        <a:lstStyle/>
        <a:p>
          <a:endParaRPr lang="en-US"/>
        </a:p>
      </dgm:t>
    </dgm:pt>
    <dgm:pt modelId="{5CD67D8C-15D9-4B60-9279-02FD2BE0BB44}" type="pres">
      <dgm:prSet presAssocID="{BF9EE7DE-9B37-4D8D-A10F-8108391AC4A2}" presName="Name0" presStyleCnt="0">
        <dgm:presLayoutVars>
          <dgm:resizeHandles/>
        </dgm:presLayoutVars>
      </dgm:prSet>
      <dgm:spPr/>
    </dgm:pt>
    <dgm:pt modelId="{46F53361-A6D9-44DF-854C-A04DEEA13F85}" type="pres">
      <dgm:prSet presAssocID="{BD02FA79-61D8-41C7-9662-4D326E2CD7AA}" presName="text" presStyleLbl="node1" presStyleIdx="0" presStyleCnt="3" custScaleX="102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7B2CA-2C22-491A-8CE5-FA8B6EF5827A}" type="pres">
      <dgm:prSet presAssocID="{DF34688B-445F-49C9-BC22-9BB39A11C3D4}" presName="space" presStyleCnt="0"/>
      <dgm:spPr/>
    </dgm:pt>
    <dgm:pt modelId="{E7774FDD-26C4-4DB7-B0DE-C4BB30714E51}" type="pres">
      <dgm:prSet presAssocID="{9A19A702-A498-4E2B-811B-5D01F972708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E704C-B744-43B4-A7E5-40FAFA2ECCFA}" type="pres">
      <dgm:prSet presAssocID="{DB78CAB5-1FC2-40A6-A21B-6EA9061903CA}" presName="space" presStyleCnt="0"/>
      <dgm:spPr/>
    </dgm:pt>
    <dgm:pt modelId="{24FF9C95-8886-49BF-AA1D-FB7423CA318C}" type="pres">
      <dgm:prSet presAssocID="{380241F8-B291-4F9E-B472-0501B4EE541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BE2B1-15E3-4B70-B4D8-7B4CF94CA471}" srcId="{BF9EE7DE-9B37-4D8D-A10F-8108391AC4A2}" destId="{9A19A702-A498-4E2B-811B-5D01F9727081}" srcOrd="1" destOrd="0" parTransId="{44B19EE9-0B6E-4C65-8D14-61664DC4E662}" sibTransId="{DB78CAB5-1FC2-40A6-A21B-6EA9061903CA}"/>
    <dgm:cxn modelId="{94D013B4-045C-44FE-9ACA-DC677903882C}" srcId="{BF9EE7DE-9B37-4D8D-A10F-8108391AC4A2}" destId="{BD02FA79-61D8-41C7-9662-4D326E2CD7AA}" srcOrd="0" destOrd="0" parTransId="{A00C990F-59F0-4908-8F22-3B3BAE46DAFC}" sibTransId="{DF34688B-445F-49C9-BC22-9BB39A11C3D4}"/>
    <dgm:cxn modelId="{FE7E60B8-38C1-4AD3-A78D-FD5C73A9CF86}" type="presOf" srcId="{380241F8-B291-4F9E-B472-0501B4EE5416}" destId="{24FF9C95-8886-49BF-AA1D-FB7423CA318C}" srcOrd="0" destOrd="0" presId="urn:diagrams.loki3.com/VaryingWidthList"/>
    <dgm:cxn modelId="{EA69FC4E-EA88-43A0-9A4F-98B9E291F0B1}" type="presOf" srcId="{BD02FA79-61D8-41C7-9662-4D326E2CD7AA}" destId="{46F53361-A6D9-44DF-854C-A04DEEA13F85}" srcOrd="0" destOrd="0" presId="urn:diagrams.loki3.com/VaryingWidthList"/>
    <dgm:cxn modelId="{16D29AF1-FD6D-43AA-BCFF-805571044156}" type="presOf" srcId="{BF9EE7DE-9B37-4D8D-A10F-8108391AC4A2}" destId="{5CD67D8C-15D9-4B60-9279-02FD2BE0BB44}" srcOrd="0" destOrd="0" presId="urn:diagrams.loki3.com/VaryingWidthList"/>
    <dgm:cxn modelId="{3A4144A1-6AA4-447C-B97B-32197884EB0C}" type="presOf" srcId="{9A19A702-A498-4E2B-811B-5D01F9727081}" destId="{E7774FDD-26C4-4DB7-B0DE-C4BB30714E51}" srcOrd="0" destOrd="0" presId="urn:diagrams.loki3.com/VaryingWidthList"/>
    <dgm:cxn modelId="{C94C81DE-CA09-4181-A161-5B4B9F5D94E0}" srcId="{BF9EE7DE-9B37-4D8D-A10F-8108391AC4A2}" destId="{380241F8-B291-4F9E-B472-0501B4EE5416}" srcOrd="2" destOrd="0" parTransId="{E7EDF96D-9B50-440F-9950-D2C3A27CD579}" sibTransId="{B10D909D-CEE6-4147-9A2C-944E232CE0B7}"/>
    <dgm:cxn modelId="{63DB353A-CE52-4E01-ADCE-13DB4323495C}" type="presParOf" srcId="{5CD67D8C-15D9-4B60-9279-02FD2BE0BB44}" destId="{46F53361-A6D9-44DF-854C-A04DEEA13F85}" srcOrd="0" destOrd="0" presId="urn:diagrams.loki3.com/VaryingWidthList"/>
    <dgm:cxn modelId="{4E32C167-931D-4A3F-851B-44E83B461021}" type="presParOf" srcId="{5CD67D8C-15D9-4B60-9279-02FD2BE0BB44}" destId="{8197B2CA-2C22-491A-8CE5-FA8B6EF5827A}" srcOrd="1" destOrd="0" presId="urn:diagrams.loki3.com/VaryingWidthList"/>
    <dgm:cxn modelId="{094DC2F4-8D6D-45B9-A0FC-B61CE6FC2644}" type="presParOf" srcId="{5CD67D8C-15D9-4B60-9279-02FD2BE0BB44}" destId="{E7774FDD-26C4-4DB7-B0DE-C4BB30714E51}" srcOrd="2" destOrd="0" presId="urn:diagrams.loki3.com/VaryingWidthList"/>
    <dgm:cxn modelId="{79347363-8406-46E0-834E-8A1056EE52DE}" type="presParOf" srcId="{5CD67D8C-15D9-4B60-9279-02FD2BE0BB44}" destId="{B18E704C-B744-43B4-A7E5-40FAFA2ECCFA}" srcOrd="3" destOrd="0" presId="urn:diagrams.loki3.com/VaryingWidthList"/>
    <dgm:cxn modelId="{6DB3B21A-7F72-426A-BEBA-2C4C0CD2E9F4}" type="presParOf" srcId="{5CD67D8C-15D9-4B60-9279-02FD2BE0BB44}" destId="{24FF9C95-8886-49BF-AA1D-FB7423CA318C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1911D-DF73-4626-AF0E-66E658B6967B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8F4C789-F1AB-46B0-BA65-429AE2B62904}">
      <dgm:prSet phldrT="[Text]"/>
      <dgm:spPr/>
      <dgm:t>
        <a:bodyPr/>
        <a:lstStyle/>
        <a:p>
          <a:pPr algn="ctr"/>
          <a:r>
            <a:rPr lang="en-US" b="1" dirty="0"/>
            <a:t>Urban</a:t>
          </a:r>
          <a:r>
            <a:rPr lang="en-US" dirty="0"/>
            <a:t> CTP</a:t>
          </a:r>
        </a:p>
      </dgm:t>
    </dgm:pt>
    <dgm:pt modelId="{8F3525C3-D61F-4440-BD64-A1476F3E0ADA}" type="parTrans" cxnId="{F3CCBA86-9D73-4375-AC87-12E15F0AABFF}">
      <dgm:prSet/>
      <dgm:spPr/>
      <dgm:t>
        <a:bodyPr/>
        <a:lstStyle/>
        <a:p>
          <a:pPr algn="ctr"/>
          <a:endParaRPr lang="en-US"/>
        </a:p>
      </dgm:t>
    </dgm:pt>
    <dgm:pt modelId="{0C14EA04-AF2D-433F-B8E1-0063ED613E20}" type="sibTrans" cxnId="{F3CCBA86-9D73-4375-AC87-12E15F0AABFF}">
      <dgm:prSet/>
      <dgm:spPr/>
      <dgm:t>
        <a:bodyPr/>
        <a:lstStyle/>
        <a:p>
          <a:pPr algn="ctr"/>
          <a:endParaRPr lang="en-US"/>
        </a:p>
      </dgm:t>
    </dgm:pt>
    <dgm:pt modelId="{55F744D4-76F4-4C94-B8CB-011CAD862846}">
      <dgm:prSet phldrT="[Text]"/>
      <dgm:spPr/>
      <dgm:t>
        <a:bodyPr/>
        <a:lstStyle/>
        <a:p>
          <a:pPr algn="ctr"/>
          <a:r>
            <a:rPr lang="en-US" dirty="0"/>
            <a:t>Live</a:t>
          </a:r>
        </a:p>
      </dgm:t>
    </dgm:pt>
    <dgm:pt modelId="{1EBA14DA-A5BC-4869-BD49-A4D9601F6919}" type="parTrans" cxnId="{BF62B625-28F7-444A-9919-CC1995261E7F}">
      <dgm:prSet/>
      <dgm:spPr/>
      <dgm:t>
        <a:bodyPr/>
        <a:lstStyle/>
        <a:p>
          <a:pPr algn="ctr"/>
          <a:endParaRPr lang="en-US"/>
        </a:p>
      </dgm:t>
    </dgm:pt>
    <dgm:pt modelId="{70E32797-A4F9-4E79-9EB6-5570A2FA441B}" type="sibTrans" cxnId="{BF62B625-28F7-444A-9919-CC1995261E7F}">
      <dgm:prSet/>
      <dgm:spPr/>
      <dgm:t>
        <a:bodyPr/>
        <a:lstStyle/>
        <a:p>
          <a:pPr algn="ctr"/>
          <a:endParaRPr lang="en-US"/>
        </a:p>
      </dgm:t>
    </dgm:pt>
    <dgm:pt modelId="{F1D3D481-BCA5-4D21-8467-B2326D3650FD}">
      <dgm:prSet phldrT="[Text]"/>
      <dgm:spPr/>
      <dgm:t>
        <a:bodyPr/>
        <a:lstStyle/>
        <a:p>
          <a:pPr algn="ctr"/>
          <a:r>
            <a:rPr lang="en-US" b="1" u="sng" dirty="0"/>
            <a:t>Learn</a:t>
          </a:r>
        </a:p>
      </dgm:t>
    </dgm:pt>
    <dgm:pt modelId="{A81D99AB-E217-4D68-9207-838B48B16D34}" type="parTrans" cxnId="{CBFC28C9-18A2-4690-A811-686C231A712C}">
      <dgm:prSet/>
      <dgm:spPr/>
      <dgm:t>
        <a:bodyPr/>
        <a:lstStyle/>
        <a:p>
          <a:pPr algn="ctr"/>
          <a:endParaRPr lang="en-US"/>
        </a:p>
      </dgm:t>
    </dgm:pt>
    <dgm:pt modelId="{645D459A-63F5-4159-8C5E-BE866022B443}" type="sibTrans" cxnId="{CBFC28C9-18A2-4690-A811-686C231A712C}">
      <dgm:prSet/>
      <dgm:spPr/>
      <dgm:t>
        <a:bodyPr/>
        <a:lstStyle/>
        <a:p>
          <a:pPr algn="ctr"/>
          <a:endParaRPr lang="en-US"/>
        </a:p>
      </dgm:t>
    </dgm:pt>
    <dgm:pt modelId="{30B57759-9BDB-4F0E-9862-E719C3AEB26A}">
      <dgm:prSet phldrT="[Text]"/>
      <dgm:spPr/>
      <dgm:t>
        <a:bodyPr/>
        <a:lstStyle/>
        <a:p>
          <a:pPr algn="ctr"/>
          <a:r>
            <a:rPr lang="en-US"/>
            <a:t>Work</a:t>
          </a:r>
        </a:p>
      </dgm:t>
    </dgm:pt>
    <dgm:pt modelId="{E562178E-D8B5-4D8F-BA2E-93FA73B6BE34}" type="parTrans" cxnId="{A72E7BD5-B903-4CDF-A69E-9439F5EBA355}">
      <dgm:prSet/>
      <dgm:spPr/>
      <dgm:t>
        <a:bodyPr/>
        <a:lstStyle/>
        <a:p>
          <a:pPr algn="ctr"/>
          <a:endParaRPr lang="en-US"/>
        </a:p>
      </dgm:t>
    </dgm:pt>
    <dgm:pt modelId="{6F795EE4-5612-4602-BF84-61E0FC12E820}" type="sibTrans" cxnId="{A72E7BD5-B903-4CDF-A69E-9439F5EBA355}">
      <dgm:prSet/>
      <dgm:spPr/>
      <dgm:t>
        <a:bodyPr/>
        <a:lstStyle/>
        <a:p>
          <a:pPr algn="ctr"/>
          <a:endParaRPr lang="en-US"/>
        </a:p>
      </dgm:t>
    </dgm:pt>
    <dgm:pt modelId="{5E719EC9-F203-4C35-A46F-A5C82BF92A24}">
      <dgm:prSet phldrT="[Text]"/>
      <dgm:spPr/>
      <dgm:t>
        <a:bodyPr/>
        <a:lstStyle/>
        <a:p>
          <a:pPr algn="ctr"/>
          <a:r>
            <a:rPr lang="en-US"/>
            <a:t>Play</a:t>
          </a:r>
        </a:p>
      </dgm:t>
    </dgm:pt>
    <dgm:pt modelId="{1463F408-9ACE-4F46-AF05-687FDCD49832}" type="parTrans" cxnId="{FD019BC4-3880-45D2-A8FA-24665058D6B9}">
      <dgm:prSet/>
      <dgm:spPr/>
      <dgm:t>
        <a:bodyPr/>
        <a:lstStyle/>
        <a:p>
          <a:pPr algn="ctr"/>
          <a:endParaRPr lang="en-US"/>
        </a:p>
      </dgm:t>
    </dgm:pt>
    <dgm:pt modelId="{4232FFFE-50A5-420F-AAA9-CD0ED0EE0CA7}" type="sibTrans" cxnId="{FD019BC4-3880-45D2-A8FA-24665058D6B9}">
      <dgm:prSet/>
      <dgm:spPr/>
      <dgm:t>
        <a:bodyPr/>
        <a:lstStyle/>
        <a:p>
          <a:pPr algn="ctr"/>
          <a:endParaRPr lang="en-US"/>
        </a:p>
      </dgm:t>
    </dgm:pt>
    <dgm:pt modelId="{30CF8514-9BD2-474A-8B63-193BFC82710A}">
      <dgm:prSet phldrT="[Text]" custScaleX="117982" custScaleY="128708"/>
      <dgm:spPr/>
      <dgm:t>
        <a:bodyPr/>
        <a:lstStyle/>
        <a:p>
          <a:endParaRPr lang="en-US"/>
        </a:p>
      </dgm:t>
    </dgm:pt>
    <dgm:pt modelId="{75A00F28-EF2C-4B5D-8CAE-D19E3D7F849A}" type="parTrans" cxnId="{CF864B90-4918-45C9-BB63-421A7817A87E}">
      <dgm:prSet/>
      <dgm:spPr/>
      <dgm:t>
        <a:bodyPr/>
        <a:lstStyle/>
        <a:p>
          <a:endParaRPr lang="en-US"/>
        </a:p>
      </dgm:t>
    </dgm:pt>
    <dgm:pt modelId="{AA4A2735-A1A9-4DE1-98F5-2382280B183E}" type="sibTrans" cxnId="{CF864B90-4918-45C9-BB63-421A7817A87E}">
      <dgm:prSet/>
      <dgm:spPr/>
      <dgm:t>
        <a:bodyPr/>
        <a:lstStyle/>
        <a:p>
          <a:endParaRPr lang="en-US"/>
        </a:p>
      </dgm:t>
    </dgm:pt>
    <dgm:pt modelId="{70C493A2-0CD0-468F-997A-394A15063D9D}">
      <dgm:prSet phldrT="[Text]" custScaleX="117982" custScaleY="128708"/>
      <dgm:spPr/>
      <dgm:t>
        <a:bodyPr/>
        <a:lstStyle/>
        <a:p>
          <a:endParaRPr lang="en-US"/>
        </a:p>
      </dgm:t>
    </dgm:pt>
    <dgm:pt modelId="{5DC2D033-38BD-47B3-AC66-F8C30F455271}" type="parTrans" cxnId="{974ACB74-3FCE-4094-BC6A-A99CBC4C297C}">
      <dgm:prSet/>
      <dgm:spPr/>
      <dgm:t>
        <a:bodyPr/>
        <a:lstStyle/>
        <a:p>
          <a:endParaRPr lang="en-US"/>
        </a:p>
      </dgm:t>
    </dgm:pt>
    <dgm:pt modelId="{2269751C-E745-48CE-90BC-D83D1FC2A6BC}" type="sibTrans" cxnId="{974ACB74-3FCE-4094-BC6A-A99CBC4C297C}">
      <dgm:prSet/>
      <dgm:spPr/>
      <dgm:t>
        <a:bodyPr/>
        <a:lstStyle/>
        <a:p>
          <a:endParaRPr lang="en-US"/>
        </a:p>
      </dgm:t>
    </dgm:pt>
    <dgm:pt modelId="{2A5621BF-6F4C-4C06-8894-906E48FE704C}">
      <dgm:prSet phldrT="[Text]"/>
      <dgm:spPr/>
      <dgm:t>
        <a:bodyPr/>
        <a:lstStyle/>
        <a:p>
          <a:pPr algn="ctr"/>
          <a:r>
            <a:rPr lang="en-US" dirty="0" smtClean="0"/>
            <a:t>Shop</a:t>
          </a:r>
          <a:endParaRPr lang="en-US" dirty="0"/>
        </a:p>
      </dgm:t>
    </dgm:pt>
    <dgm:pt modelId="{2794C5C9-A0CE-417B-9765-68EA53F0A249}" type="parTrans" cxnId="{00499730-B578-4521-89A2-D92F13B58CD0}">
      <dgm:prSet/>
      <dgm:spPr/>
      <dgm:t>
        <a:bodyPr/>
        <a:lstStyle/>
        <a:p>
          <a:endParaRPr lang="en-US"/>
        </a:p>
      </dgm:t>
    </dgm:pt>
    <dgm:pt modelId="{F2F59213-AFC1-4A5C-8D49-8702BC27B901}" type="sibTrans" cxnId="{00499730-B578-4521-89A2-D92F13B58CD0}">
      <dgm:prSet/>
      <dgm:spPr/>
      <dgm:t>
        <a:bodyPr/>
        <a:lstStyle/>
        <a:p>
          <a:endParaRPr lang="en-US"/>
        </a:p>
      </dgm:t>
    </dgm:pt>
    <dgm:pt modelId="{50F20218-8103-4B1D-A465-104F0CC09D53}" type="pres">
      <dgm:prSet presAssocID="{7231911D-DF73-4626-AF0E-66E658B6967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FEF653-3A98-4BED-8F39-B714DDCD641B}" type="pres">
      <dgm:prSet presAssocID="{A8F4C789-F1AB-46B0-BA65-429AE2B62904}" presName="centerShape" presStyleLbl="node0" presStyleIdx="0" presStyleCnt="1" custScaleX="117982" custScaleY="128708"/>
      <dgm:spPr/>
      <dgm:t>
        <a:bodyPr/>
        <a:lstStyle/>
        <a:p>
          <a:endParaRPr lang="en-US"/>
        </a:p>
      </dgm:t>
    </dgm:pt>
    <dgm:pt modelId="{DB4EBFEA-4466-4D6E-A1E0-2CF4A777AB77}" type="pres">
      <dgm:prSet presAssocID="{1EBA14DA-A5BC-4869-BD49-A4D9601F6919}" presName="Name9" presStyleLbl="parChTrans1D2" presStyleIdx="0" presStyleCnt="5"/>
      <dgm:spPr/>
      <dgm:t>
        <a:bodyPr/>
        <a:lstStyle/>
        <a:p>
          <a:endParaRPr lang="en-US"/>
        </a:p>
      </dgm:t>
    </dgm:pt>
    <dgm:pt modelId="{A2E3AC37-7A41-4BC7-9C2E-1F9BE541F158}" type="pres">
      <dgm:prSet presAssocID="{1EBA14DA-A5BC-4869-BD49-A4D9601F691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35E5967-E812-4328-99BE-1C29DFCE12E3}" type="pres">
      <dgm:prSet presAssocID="{55F744D4-76F4-4C94-B8CB-011CAD8628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9F1D7-9D1A-4B3A-9522-4272D289355E}" type="pres">
      <dgm:prSet presAssocID="{2794C5C9-A0CE-417B-9765-68EA53F0A249}" presName="Name9" presStyleLbl="parChTrans1D2" presStyleIdx="1" presStyleCnt="5"/>
      <dgm:spPr/>
      <dgm:t>
        <a:bodyPr/>
        <a:lstStyle/>
        <a:p>
          <a:endParaRPr lang="en-US"/>
        </a:p>
      </dgm:t>
    </dgm:pt>
    <dgm:pt modelId="{095926BA-19AF-4DDB-AC6D-A74D55BC3B56}" type="pres">
      <dgm:prSet presAssocID="{2794C5C9-A0CE-417B-9765-68EA53F0A24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35F5063-9F81-4AED-B25B-E74E1F6AD5A6}" type="pres">
      <dgm:prSet presAssocID="{2A5621BF-6F4C-4C06-8894-906E48FE704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6BFEF-4DEA-4108-AC55-AD65E1988138}" type="pres">
      <dgm:prSet presAssocID="{A81D99AB-E217-4D68-9207-838B48B16D34}" presName="Name9" presStyleLbl="parChTrans1D2" presStyleIdx="2" presStyleCnt="5"/>
      <dgm:spPr/>
      <dgm:t>
        <a:bodyPr/>
        <a:lstStyle/>
        <a:p>
          <a:endParaRPr lang="en-US"/>
        </a:p>
      </dgm:t>
    </dgm:pt>
    <dgm:pt modelId="{D44996FB-E80A-4064-AECF-6A6E5D0DE357}" type="pres">
      <dgm:prSet presAssocID="{A81D99AB-E217-4D68-9207-838B48B16D3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6A43473-E805-455D-885A-C48205F02B96}" type="pres">
      <dgm:prSet presAssocID="{F1D3D481-BCA5-4D21-8467-B2326D3650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409E3-9C82-4F97-982B-0FD262AD2DB5}" type="pres">
      <dgm:prSet presAssocID="{E562178E-D8B5-4D8F-BA2E-93FA73B6BE34}" presName="Name9" presStyleLbl="parChTrans1D2" presStyleIdx="3" presStyleCnt="5"/>
      <dgm:spPr/>
      <dgm:t>
        <a:bodyPr/>
        <a:lstStyle/>
        <a:p>
          <a:endParaRPr lang="en-US"/>
        </a:p>
      </dgm:t>
    </dgm:pt>
    <dgm:pt modelId="{4A4D2EF6-833B-4181-BCB7-511DED68B7F3}" type="pres">
      <dgm:prSet presAssocID="{E562178E-D8B5-4D8F-BA2E-93FA73B6BE3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10A2574-518B-47E7-ABE6-D96B66D2FAC4}" type="pres">
      <dgm:prSet presAssocID="{30B57759-9BDB-4F0E-9862-E719C3AEB2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F4499-977C-4761-86F3-0E9ED7DC6FC6}" type="pres">
      <dgm:prSet presAssocID="{1463F408-9ACE-4F46-AF05-687FDCD49832}" presName="Name9" presStyleLbl="parChTrans1D2" presStyleIdx="4" presStyleCnt="5"/>
      <dgm:spPr/>
      <dgm:t>
        <a:bodyPr/>
        <a:lstStyle/>
        <a:p>
          <a:endParaRPr lang="en-US"/>
        </a:p>
      </dgm:t>
    </dgm:pt>
    <dgm:pt modelId="{824EE2C1-E742-40ED-9213-59A34DBA603B}" type="pres">
      <dgm:prSet presAssocID="{1463F408-9ACE-4F46-AF05-687FDCD4983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2D6866F-3637-4094-BC9E-A00B954EBA9A}" type="pres">
      <dgm:prSet presAssocID="{5E719EC9-F203-4C35-A46F-A5C82BF92A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02231-675B-4744-B3FE-1683BD2741BD}" type="presOf" srcId="{1463F408-9ACE-4F46-AF05-687FDCD49832}" destId="{824EE2C1-E742-40ED-9213-59A34DBA603B}" srcOrd="1" destOrd="0" presId="urn:microsoft.com/office/officeart/2005/8/layout/radial1"/>
    <dgm:cxn modelId="{C7D352E0-548C-4DD1-84A8-45B89D953DA4}" type="presOf" srcId="{2794C5C9-A0CE-417B-9765-68EA53F0A249}" destId="{1C09F1D7-9D1A-4B3A-9522-4272D289355E}" srcOrd="0" destOrd="0" presId="urn:microsoft.com/office/officeart/2005/8/layout/radial1"/>
    <dgm:cxn modelId="{974ACB74-3FCE-4094-BC6A-A99CBC4C297C}" srcId="{7231911D-DF73-4626-AF0E-66E658B6967B}" destId="{70C493A2-0CD0-468F-997A-394A15063D9D}" srcOrd="2" destOrd="0" parTransId="{5DC2D033-38BD-47B3-AC66-F8C30F455271}" sibTransId="{2269751C-E745-48CE-90BC-D83D1FC2A6BC}"/>
    <dgm:cxn modelId="{7BE8E85F-FE8A-4B33-BF84-31622E60FA79}" type="presOf" srcId="{A8F4C789-F1AB-46B0-BA65-429AE2B62904}" destId="{71FEF653-3A98-4BED-8F39-B714DDCD641B}" srcOrd="0" destOrd="0" presId="urn:microsoft.com/office/officeart/2005/8/layout/radial1"/>
    <dgm:cxn modelId="{E925A243-80EC-4DCF-B99C-13A517075918}" type="presOf" srcId="{F1D3D481-BCA5-4D21-8467-B2326D3650FD}" destId="{16A43473-E805-455D-885A-C48205F02B96}" srcOrd="0" destOrd="0" presId="urn:microsoft.com/office/officeart/2005/8/layout/radial1"/>
    <dgm:cxn modelId="{7779C7B8-36BD-4382-9BD6-0AD4EF15F067}" type="presOf" srcId="{1463F408-9ACE-4F46-AF05-687FDCD49832}" destId="{0DEF4499-977C-4761-86F3-0E9ED7DC6FC6}" srcOrd="0" destOrd="0" presId="urn:microsoft.com/office/officeart/2005/8/layout/radial1"/>
    <dgm:cxn modelId="{F3CCBA86-9D73-4375-AC87-12E15F0AABFF}" srcId="{7231911D-DF73-4626-AF0E-66E658B6967B}" destId="{A8F4C789-F1AB-46B0-BA65-429AE2B62904}" srcOrd="0" destOrd="0" parTransId="{8F3525C3-D61F-4440-BD64-A1476F3E0ADA}" sibTransId="{0C14EA04-AF2D-433F-B8E1-0063ED613E20}"/>
    <dgm:cxn modelId="{4C3D666E-A791-474C-982E-73D052CA05BF}" type="presOf" srcId="{30B57759-9BDB-4F0E-9862-E719C3AEB26A}" destId="{610A2574-518B-47E7-ABE6-D96B66D2FAC4}" srcOrd="0" destOrd="0" presId="urn:microsoft.com/office/officeart/2005/8/layout/radial1"/>
    <dgm:cxn modelId="{FD019BC4-3880-45D2-A8FA-24665058D6B9}" srcId="{A8F4C789-F1AB-46B0-BA65-429AE2B62904}" destId="{5E719EC9-F203-4C35-A46F-A5C82BF92A24}" srcOrd="4" destOrd="0" parTransId="{1463F408-9ACE-4F46-AF05-687FDCD49832}" sibTransId="{4232FFFE-50A5-420F-AAA9-CD0ED0EE0CA7}"/>
    <dgm:cxn modelId="{25B1F80E-0C67-456E-88E0-219B298E0916}" type="presOf" srcId="{A81D99AB-E217-4D68-9207-838B48B16D34}" destId="{7456BFEF-4DEA-4108-AC55-AD65E1988138}" srcOrd="0" destOrd="0" presId="urn:microsoft.com/office/officeart/2005/8/layout/radial1"/>
    <dgm:cxn modelId="{A72E7BD5-B903-4CDF-A69E-9439F5EBA355}" srcId="{A8F4C789-F1AB-46B0-BA65-429AE2B62904}" destId="{30B57759-9BDB-4F0E-9862-E719C3AEB26A}" srcOrd="3" destOrd="0" parTransId="{E562178E-D8B5-4D8F-BA2E-93FA73B6BE34}" sibTransId="{6F795EE4-5612-4602-BF84-61E0FC12E820}"/>
    <dgm:cxn modelId="{CBFC28C9-18A2-4690-A811-686C231A712C}" srcId="{A8F4C789-F1AB-46B0-BA65-429AE2B62904}" destId="{F1D3D481-BCA5-4D21-8467-B2326D3650FD}" srcOrd="2" destOrd="0" parTransId="{A81D99AB-E217-4D68-9207-838B48B16D34}" sibTransId="{645D459A-63F5-4159-8C5E-BE866022B443}"/>
    <dgm:cxn modelId="{FFE1F3BB-ED26-42FD-A422-DD802D4782B6}" type="presOf" srcId="{2794C5C9-A0CE-417B-9765-68EA53F0A249}" destId="{095926BA-19AF-4DDB-AC6D-A74D55BC3B56}" srcOrd="1" destOrd="0" presId="urn:microsoft.com/office/officeart/2005/8/layout/radial1"/>
    <dgm:cxn modelId="{6CDB63D2-7CCB-4745-BE5A-904751F3D06A}" type="presOf" srcId="{7231911D-DF73-4626-AF0E-66E658B6967B}" destId="{50F20218-8103-4B1D-A465-104F0CC09D53}" srcOrd="0" destOrd="0" presId="urn:microsoft.com/office/officeart/2005/8/layout/radial1"/>
    <dgm:cxn modelId="{408E8948-F21D-4937-B5B5-9FAD88329D49}" type="presOf" srcId="{A81D99AB-E217-4D68-9207-838B48B16D34}" destId="{D44996FB-E80A-4064-AECF-6A6E5D0DE357}" srcOrd="1" destOrd="0" presId="urn:microsoft.com/office/officeart/2005/8/layout/radial1"/>
    <dgm:cxn modelId="{3C5F5BE0-1170-4978-813A-C04AF1A95429}" type="presOf" srcId="{55F744D4-76F4-4C94-B8CB-011CAD862846}" destId="{435E5967-E812-4328-99BE-1C29DFCE12E3}" srcOrd="0" destOrd="0" presId="urn:microsoft.com/office/officeart/2005/8/layout/radial1"/>
    <dgm:cxn modelId="{08F74612-0EB0-4B2A-B708-59225E7DA492}" type="presOf" srcId="{5E719EC9-F203-4C35-A46F-A5C82BF92A24}" destId="{42D6866F-3637-4094-BC9E-A00B954EBA9A}" srcOrd="0" destOrd="0" presId="urn:microsoft.com/office/officeart/2005/8/layout/radial1"/>
    <dgm:cxn modelId="{2697FC12-69C2-4FD1-902E-2279F45F62C6}" type="presOf" srcId="{1EBA14DA-A5BC-4869-BD49-A4D9601F6919}" destId="{A2E3AC37-7A41-4BC7-9C2E-1F9BE541F158}" srcOrd="1" destOrd="0" presId="urn:microsoft.com/office/officeart/2005/8/layout/radial1"/>
    <dgm:cxn modelId="{8108723A-35EC-474F-A782-EE17C56F796E}" type="presOf" srcId="{E562178E-D8B5-4D8F-BA2E-93FA73B6BE34}" destId="{4A4D2EF6-833B-4181-BCB7-511DED68B7F3}" srcOrd="1" destOrd="0" presId="urn:microsoft.com/office/officeart/2005/8/layout/radial1"/>
    <dgm:cxn modelId="{CF864B90-4918-45C9-BB63-421A7817A87E}" srcId="{7231911D-DF73-4626-AF0E-66E658B6967B}" destId="{30CF8514-9BD2-474A-8B63-193BFC82710A}" srcOrd="1" destOrd="0" parTransId="{75A00F28-EF2C-4B5D-8CAE-D19E3D7F849A}" sibTransId="{AA4A2735-A1A9-4DE1-98F5-2382280B183E}"/>
    <dgm:cxn modelId="{DDB2F9D6-9DF2-4F4F-B476-1C4EAE350AC5}" type="presOf" srcId="{2A5621BF-6F4C-4C06-8894-906E48FE704C}" destId="{235F5063-9F81-4AED-B25B-E74E1F6AD5A6}" srcOrd="0" destOrd="0" presId="urn:microsoft.com/office/officeart/2005/8/layout/radial1"/>
    <dgm:cxn modelId="{F2DDEBB6-B421-4F16-A348-001B04917CD7}" type="presOf" srcId="{E562178E-D8B5-4D8F-BA2E-93FA73B6BE34}" destId="{592409E3-9C82-4F97-982B-0FD262AD2DB5}" srcOrd="0" destOrd="0" presId="urn:microsoft.com/office/officeart/2005/8/layout/radial1"/>
    <dgm:cxn modelId="{00499730-B578-4521-89A2-D92F13B58CD0}" srcId="{A8F4C789-F1AB-46B0-BA65-429AE2B62904}" destId="{2A5621BF-6F4C-4C06-8894-906E48FE704C}" srcOrd="1" destOrd="0" parTransId="{2794C5C9-A0CE-417B-9765-68EA53F0A249}" sibTransId="{F2F59213-AFC1-4A5C-8D49-8702BC27B901}"/>
    <dgm:cxn modelId="{DC3518AF-94C9-43E6-8C31-5EA71405AA61}" type="presOf" srcId="{1EBA14DA-A5BC-4869-BD49-A4D9601F6919}" destId="{DB4EBFEA-4466-4D6E-A1E0-2CF4A777AB77}" srcOrd="0" destOrd="0" presId="urn:microsoft.com/office/officeart/2005/8/layout/radial1"/>
    <dgm:cxn modelId="{BF62B625-28F7-444A-9919-CC1995261E7F}" srcId="{A8F4C789-F1AB-46B0-BA65-429AE2B62904}" destId="{55F744D4-76F4-4C94-B8CB-011CAD862846}" srcOrd="0" destOrd="0" parTransId="{1EBA14DA-A5BC-4869-BD49-A4D9601F6919}" sibTransId="{70E32797-A4F9-4E79-9EB6-5570A2FA441B}"/>
    <dgm:cxn modelId="{98E5742D-571C-4030-A06C-6922EF819F71}" type="presParOf" srcId="{50F20218-8103-4B1D-A465-104F0CC09D53}" destId="{71FEF653-3A98-4BED-8F39-B714DDCD641B}" srcOrd="0" destOrd="0" presId="urn:microsoft.com/office/officeart/2005/8/layout/radial1"/>
    <dgm:cxn modelId="{74C059DC-B8C6-468E-9BD7-2296FEDA0597}" type="presParOf" srcId="{50F20218-8103-4B1D-A465-104F0CC09D53}" destId="{DB4EBFEA-4466-4D6E-A1E0-2CF4A777AB77}" srcOrd="1" destOrd="0" presId="urn:microsoft.com/office/officeart/2005/8/layout/radial1"/>
    <dgm:cxn modelId="{23C36F36-741A-4C8F-8F1A-4FCC54F577AA}" type="presParOf" srcId="{DB4EBFEA-4466-4D6E-A1E0-2CF4A777AB77}" destId="{A2E3AC37-7A41-4BC7-9C2E-1F9BE541F158}" srcOrd="0" destOrd="0" presId="urn:microsoft.com/office/officeart/2005/8/layout/radial1"/>
    <dgm:cxn modelId="{54BF5224-2689-493F-BB3D-E91D62B61982}" type="presParOf" srcId="{50F20218-8103-4B1D-A465-104F0CC09D53}" destId="{435E5967-E812-4328-99BE-1C29DFCE12E3}" srcOrd="2" destOrd="0" presId="urn:microsoft.com/office/officeart/2005/8/layout/radial1"/>
    <dgm:cxn modelId="{3AC44351-2197-44F7-B2A6-7733E8871404}" type="presParOf" srcId="{50F20218-8103-4B1D-A465-104F0CC09D53}" destId="{1C09F1D7-9D1A-4B3A-9522-4272D289355E}" srcOrd="3" destOrd="0" presId="urn:microsoft.com/office/officeart/2005/8/layout/radial1"/>
    <dgm:cxn modelId="{9E3DC919-E89A-4AFE-96B5-807F4819465B}" type="presParOf" srcId="{1C09F1D7-9D1A-4B3A-9522-4272D289355E}" destId="{095926BA-19AF-4DDB-AC6D-A74D55BC3B56}" srcOrd="0" destOrd="0" presId="urn:microsoft.com/office/officeart/2005/8/layout/radial1"/>
    <dgm:cxn modelId="{3D30064F-FCAD-43CE-BA55-186CAC42EAAE}" type="presParOf" srcId="{50F20218-8103-4B1D-A465-104F0CC09D53}" destId="{235F5063-9F81-4AED-B25B-E74E1F6AD5A6}" srcOrd="4" destOrd="0" presId="urn:microsoft.com/office/officeart/2005/8/layout/radial1"/>
    <dgm:cxn modelId="{400F4C5E-84EE-4A65-8873-E3CBEC581C5B}" type="presParOf" srcId="{50F20218-8103-4B1D-A465-104F0CC09D53}" destId="{7456BFEF-4DEA-4108-AC55-AD65E1988138}" srcOrd="5" destOrd="0" presId="urn:microsoft.com/office/officeart/2005/8/layout/radial1"/>
    <dgm:cxn modelId="{7E0D8A6D-F363-4BCC-9A76-DACC9B00E925}" type="presParOf" srcId="{7456BFEF-4DEA-4108-AC55-AD65E1988138}" destId="{D44996FB-E80A-4064-AECF-6A6E5D0DE357}" srcOrd="0" destOrd="0" presId="urn:microsoft.com/office/officeart/2005/8/layout/radial1"/>
    <dgm:cxn modelId="{D2843048-96E5-4ECD-9871-1582AF307B86}" type="presParOf" srcId="{50F20218-8103-4B1D-A465-104F0CC09D53}" destId="{16A43473-E805-455D-885A-C48205F02B96}" srcOrd="6" destOrd="0" presId="urn:microsoft.com/office/officeart/2005/8/layout/radial1"/>
    <dgm:cxn modelId="{FD224788-215A-4D9C-BEB0-A67267412F8B}" type="presParOf" srcId="{50F20218-8103-4B1D-A465-104F0CC09D53}" destId="{592409E3-9C82-4F97-982B-0FD262AD2DB5}" srcOrd="7" destOrd="0" presId="urn:microsoft.com/office/officeart/2005/8/layout/radial1"/>
    <dgm:cxn modelId="{1E669A15-0125-4986-A8DA-B2BE4329AA55}" type="presParOf" srcId="{592409E3-9C82-4F97-982B-0FD262AD2DB5}" destId="{4A4D2EF6-833B-4181-BCB7-511DED68B7F3}" srcOrd="0" destOrd="0" presId="urn:microsoft.com/office/officeart/2005/8/layout/radial1"/>
    <dgm:cxn modelId="{1353E89B-62D5-4BFD-8496-86BCCEB5C5FB}" type="presParOf" srcId="{50F20218-8103-4B1D-A465-104F0CC09D53}" destId="{610A2574-518B-47E7-ABE6-D96B66D2FAC4}" srcOrd="8" destOrd="0" presId="urn:microsoft.com/office/officeart/2005/8/layout/radial1"/>
    <dgm:cxn modelId="{8466523F-380E-4D05-BDC7-EF682B34AAB3}" type="presParOf" srcId="{50F20218-8103-4B1D-A465-104F0CC09D53}" destId="{0DEF4499-977C-4761-86F3-0E9ED7DC6FC6}" srcOrd="9" destOrd="0" presId="urn:microsoft.com/office/officeart/2005/8/layout/radial1"/>
    <dgm:cxn modelId="{E10CD892-8A33-489C-A2F4-C10AB2AA2067}" type="presParOf" srcId="{0DEF4499-977C-4761-86F3-0E9ED7DC6FC6}" destId="{824EE2C1-E742-40ED-9213-59A34DBA603B}" srcOrd="0" destOrd="0" presId="urn:microsoft.com/office/officeart/2005/8/layout/radial1"/>
    <dgm:cxn modelId="{82611E56-40A7-44DD-A1E5-687B1865A75A}" type="presParOf" srcId="{50F20218-8103-4B1D-A465-104F0CC09D53}" destId="{42D6866F-3637-4094-BC9E-A00B954EBA9A}" srcOrd="10" destOrd="0" presId="urn:microsoft.com/office/officeart/2005/8/layout/radial1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F28F02-9122-4AFC-814E-9196C7A6E251}" type="doc">
      <dgm:prSet loTypeId="urn:microsoft.com/office/officeart/2005/8/layout/cycle8" loCatId="cycle" qsTypeId="urn:microsoft.com/office/officeart/2005/8/quickstyle/simple1" qsCatId="simple" csTypeId="urn:microsoft.com/office/officeart/2005/8/colors/accent0_1" csCatId="mainScheme" phldr="1"/>
      <dgm:spPr/>
    </dgm:pt>
    <dgm:pt modelId="{0836A69A-6B39-4A80-838E-76AE26DA744F}">
      <dgm:prSet phldrT="[Text]"/>
      <dgm:spPr/>
      <dgm:t>
        <a:bodyPr/>
        <a:lstStyle/>
        <a:p>
          <a:r>
            <a:rPr lang="en-US" dirty="0" smtClean="0"/>
            <a:t>Work</a:t>
          </a:r>
          <a:endParaRPr lang="en-US" dirty="0"/>
        </a:p>
      </dgm:t>
    </dgm:pt>
    <dgm:pt modelId="{7A4B1560-017C-40AE-A9A6-245FF7D8AC30}" type="parTrans" cxnId="{899B4D9C-CE68-49E1-9291-C33E39977645}">
      <dgm:prSet/>
      <dgm:spPr/>
      <dgm:t>
        <a:bodyPr/>
        <a:lstStyle/>
        <a:p>
          <a:endParaRPr lang="en-US"/>
        </a:p>
      </dgm:t>
    </dgm:pt>
    <dgm:pt modelId="{EE35F84A-5BC4-4E83-984A-40AB4FC8CAE5}" type="sibTrans" cxnId="{899B4D9C-CE68-49E1-9291-C33E39977645}">
      <dgm:prSet/>
      <dgm:spPr/>
      <dgm:t>
        <a:bodyPr/>
        <a:lstStyle/>
        <a:p>
          <a:endParaRPr lang="en-US"/>
        </a:p>
      </dgm:t>
    </dgm:pt>
    <dgm:pt modelId="{B921679D-B6F0-4719-A38C-ECFC1E26D5F9}">
      <dgm:prSet phldrT="[Text]"/>
      <dgm:spPr/>
      <dgm:t>
        <a:bodyPr/>
        <a:lstStyle/>
        <a:p>
          <a:r>
            <a:rPr lang="en-US" dirty="0" smtClean="0"/>
            <a:t>Live</a:t>
          </a:r>
          <a:endParaRPr lang="en-US" dirty="0"/>
        </a:p>
      </dgm:t>
    </dgm:pt>
    <dgm:pt modelId="{F84353D8-EB46-49FB-B610-2248E5E7A0D4}" type="parTrans" cxnId="{A73744CE-D8E0-4AA6-9722-86C8B90915C0}">
      <dgm:prSet/>
      <dgm:spPr/>
      <dgm:t>
        <a:bodyPr/>
        <a:lstStyle/>
        <a:p>
          <a:endParaRPr lang="en-US"/>
        </a:p>
      </dgm:t>
    </dgm:pt>
    <dgm:pt modelId="{09CE5C7B-5FF7-428C-97DB-F72FDC2C5069}" type="sibTrans" cxnId="{A73744CE-D8E0-4AA6-9722-86C8B90915C0}">
      <dgm:prSet/>
      <dgm:spPr/>
      <dgm:t>
        <a:bodyPr/>
        <a:lstStyle/>
        <a:p>
          <a:endParaRPr lang="en-US"/>
        </a:p>
      </dgm:t>
    </dgm:pt>
    <dgm:pt modelId="{2D0003F1-64E1-4A44-BAD9-7424406DC0B4}">
      <dgm:prSet phldrT="[Text]"/>
      <dgm:spPr/>
      <dgm:t>
        <a:bodyPr/>
        <a:lstStyle/>
        <a:p>
          <a:r>
            <a:rPr lang="en-US" smtClean="0"/>
            <a:t>Shop</a:t>
          </a:r>
          <a:endParaRPr lang="en-US" dirty="0"/>
        </a:p>
      </dgm:t>
    </dgm:pt>
    <dgm:pt modelId="{03935030-5C40-468E-AEFD-1551C44E75BB}" type="parTrans" cxnId="{71C4169C-3EFF-4D16-AE90-807AB8CC6937}">
      <dgm:prSet/>
      <dgm:spPr/>
      <dgm:t>
        <a:bodyPr/>
        <a:lstStyle/>
        <a:p>
          <a:endParaRPr lang="en-US"/>
        </a:p>
      </dgm:t>
    </dgm:pt>
    <dgm:pt modelId="{7363969E-F2FB-4E7B-9D21-90D32C62976C}" type="sibTrans" cxnId="{71C4169C-3EFF-4D16-AE90-807AB8CC6937}">
      <dgm:prSet/>
      <dgm:spPr/>
      <dgm:t>
        <a:bodyPr/>
        <a:lstStyle/>
        <a:p>
          <a:endParaRPr lang="en-US"/>
        </a:p>
      </dgm:t>
    </dgm:pt>
    <dgm:pt modelId="{32CE3028-A884-413C-99A2-343094445B06}" type="pres">
      <dgm:prSet presAssocID="{B7F28F02-9122-4AFC-814E-9196C7A6E251}" presName="compositeShape" presStyleCnt="0">
        <dgm:presLayoutVars>
          <dgm:chMax val="7"/>
          <dgm:dir/>
          <dgm:resizeHandles val="exact"/>
        </dgm:presLayoutVars>
      </dgm:prSet>
      <dgm:spPr/>
    </dgm:pt>
    <dgm:pt modelId="{6A99FA40-0DFD-45D7-9D1D-09FD8BEDCB07}" type="pres">
      <dgm:prSet presAssocID="{B7F28F02-9122-4AFC-814E-9196C7A6E251}" presName="wedge1" presStyleLbl="node1" presStyleIdx="0" presStyleCnt="3"/>
      <dgm:spPr/>
      <dgm:t>
        <a:bodyPr/>
        <a:lstStyle/>
        <a:p>
          <a:endParaRPr lang="en-US"/>
        </a:p>
      </dgm:t>
    </dgm:pt>
    <dgm:pt modelId="{CD700D68-C235-4B48-873D-0C3676F1A9F5}" type="pres">
      <dgm:prSet presAssocID="{B7F28F02-9122-4AFC-814E-9196C7A6E251}" presName="dummy1a" presStyleCnt="0"/>
      <dgm:spPr/>
    </dgm:pt>
    <dgm:pt modelId="{D0A41004-5F00-413A-89C9-9D208566A7AA}" type="pres">
      <dgm:prSet presAssocID="{B7F28F02-9122-4AFC-814E-9196C7A6E251}" presName="dummy1b" presStyleCnt="0"/>
      <dgm:spPr/>
    </dgm:pt>
    <dgm:pt modelId="{5E091B82-6788-4D31-B6F0-6B32B0D2FF7C}" type="pres">
      <dgm:prSet presAssocID="{B7F28F02-9122-4AFC-814E-9196C7A6E25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F716E-5554-48AA-BFCA-763C392122DD}" type="pres">
      <dgm:prSet presAssocID="{B7F28F02-9122-4AFC-814E-9196C7A6E251}" presName="wedge2" presStyleLbl="node1" presStyleIdx="1" presStyleCnt="3"/>
      <dgm:spPr/>
      <dgm:t>
        <a:bodyPr/>
        <a:lstStyle/>
        <a:p>
          <a:endParaRPr lang="en-US"/>
        </a:p>
      </dgm:t>
    </dgm:pt>
    <dgm:pt modelId="{35C6AB20-0651-4E69-8026-B19F15D47342}" type="pres">
      <dgm:prSet presAssocID="{B7F28F02-9122-4AFC-814E-9196C7A6E251}" presName="dummy2a" presStyleCnt="0"/>
      <dgm:spPr/>
    </dgm:pt>
    <dgm:pt modelId="{70A04119-1158-49E8-9F39-0E0A462BE8A7}" type="pres">
      <dgm:prSet presAssocID="{B7F28F02-9122-4AFC-814E-9196C7A6E251}" presName="dummy2b" presStyleCnt="0"/>
      <dgm:spPr/>
    </dgm:pt>
    <dgm:pt modelId="{2ED1A021-A849-44CD-B272-BFEAD56FF002}" type="pres">
      <dgm:prSet presAssocID="{B7F28F02-9122-4AFC-814E-9196C7A6E25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FE7E8-612E-4614-AE5E-AAFB8A8A592B}" type="pres">
      <dgm:prSet presAssocID="{B7F28F02-9122-4AFC-814E-9196C7A6E251}" presName="wedge3" presStyleLbl="node1" presStyleIdx="2" presStyleCnt="3"/>
      <dgm:spPr/>
      <dgm:t>
        <a:bodyPr/>
        <a:lstStyle/>
        <a:p>
          <a:endParaRPr lang="en-US"/>
        </a:p>
      </dgm:t>
    </dgm:pt>
    <dgm:pt modelId="{1CD27AC3-22E5-43AC-8754-1E9E3106B245}" type="pres">
      <dgm:prSet presAssocID="{B7F28F02-9122-4AFC-814E-9196C7A6E251}" presName="dummy3a" presStyleCnt="0"/>
      <dgm:spPr/>
    </dgm:pt>
    <dgm:pt modelId="{A785F402-C0EC-4B19-AF93-DE95B8CDAC89}" type="pres">
      <dgm:prSet presAssocID="{B7F28F02-9122-4AFC-814E-9196C7A6E251}" presName="dummy3b" presStyleCnt="0"/>
      <dgm:spPr/>
    </dgm:pt>
    <dgm:pt modelId="{71E1187E-8693-4547-BCDA-27251831737B}" type="pres">
      <dgm:prSet presAssocID="{B7F28F02-9122-4AFC-814E-9196C7A6E25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0F9D4-273D-4285-BF3A-813434F4E830}" type="pres">
      <dgm:prSet presAssocID="{EE35F84A-5BC4-4E83-984A-40AB4FC8CAE5}" presName="arrowWedge1" presStyleLbl="fgSibTrans2D1" presStyleIdx="0" presStyleCnt="3"/>
      <dgm:spPr/>
    </dgm:pt>
    <dgm:pt modelId="{F3BA9107-206E-481B-A047-A0C413C3594E}" type="pres">
      <dgm:prSet presAssocID="{7363969E-F2FB-4E7B-9D21-90D32C62976C}" presName="arrowWedge2" presStyleLbl="fgSibTrans2D1" presStyleIdx="1" presStyleCnt="3"/>
      <dgm:spPr/>
    </dgm:pt>
    <dgm:pt modelId="{E2307220-E1BF-4691-8B46-8EBDCC82F9AB}" type="pres">
      <dgm:prSet presAssocID="{09CE5C7B-5FF7-428C-97DB-F72FDC2C5069}" presName="arrowWedge3" presStyleLbl="fgSibTrans2D1" presStyleIdx="2" presStyleCnt="3"/>
      <dgm:spPr/>
    </dgm:pt>
  </dgm:ptLst>
  <dgm:cxnLst>
    <dgm:cxn modelId="{F5B659CE-DF61-49E7-BFE3-70FC698DEAF7}" type="presOf" srcId="{B921679D-B6F0-4719-A38C-ECFC1E26D5F9}" destId="{71E1187E-8693-4547-BCDA-27251831737B}" srcOrd="1" destOrd="0" presId="urn:microsoft.com/office/officeart/2005/8/layout/cycle8"/>
    <dgm:cxn modelId="{284D47F2-E535-4C6E-85F3-0002BE489D93}" type="presOf" srcId="{2D0003F1-64E1-4A44-BAD9-7424406DC0B4}" destId="{B05F716E-5554-48AA-BFCA-763C392122DD}" srcOrd="0" destOrd="0" presId="urn:microsoft.com/office/officeart/2005/8/layout/cycle8"/>
    <dgm:cxn modelId="{AC64420B-23E9-4E77-BAEA-00F5B0DE2D1A}" type="presOf" srcId="{0836A69A-6B39-4A80-838E-76AE26DA744F}" destId="{6A99FA40-0DFD-45D7-9D1D-09FD8BEDCB07}" srcOrd="0" destOrd="0" presId="urn:microsoft.com/office/officeart/2005/8/layout/cycle8"/>
    <dgm:cxn modelId="{6C8707ED-C485-4C0B-8C14-E9055BB55F6E}" type="presOf" srcId="{B7F28F02-9122-4AFC-814E-9196C7A6E251}" destId="{32CE3028-A884-413C-99A2-343094445B06}" srcOrd="0" destOrd="0" presId="urn:microsoft.com/office/officeart/2005/8/layout/cycle8"/>
    <dgm:cxn modelId="{A73744CE-D8E0-4AA6-9722-86C8B90915C0}" srcId="{B7F28F02-9122-4AFC-814E-9196C7A6E251}" destId="{B921679D-B6F0-4719-A38C-ECFC1E26D5F9}" srcOrd="2" destOrd="0" parTransId="{F84353D8-EB46-49FB-B610-2248E5E7A0D4}" sibTransId="{09CE5C7B-5FF7-428C-97DB-F72FDC2C5069}"/>
    <dgm:cxn modelId="{E03BB25D-5818-417D-A00C-623F18C8F6EF}" type="presOf" srcId="{2D0003F1-64E1-4A44-BAD9-7424406DC0B4}" destId="{2ED1A021-A849-44CD-B272-BFEAD56FF002}" srcOrd="1" destOrd="0" presId="urn:microsoft.com/office/officeart/2005/8/layout/cycle8"/>
    <dgm:cxn modelId="{71C4169C-3EFF-4D16-AE90-807AB8CC6937}" srcId="{B7F28F02-9122-4AFC-814E-9196C7A6E251}" destId="{2D0003F1-64E1-4A44-BAD9-7424406DC0B4}" srcOrd="1" destOrd="0" parTransId="{03935030-5C40-468E-AEFD-1551C44E75BB}" sibTransId="{7363969E-F2FB-4E7B-9D21-90D32C62976C}"/>
    <dgm:cxn modelId="{B1BB2156-6A54-48B1-9137-D779D058AF21}" type="presOf" srcId="{B921679D-B6F0-4719-A38C-ECFC1E26D5F9}" destId="{EFBFE7E8-612E-4614-AE5E-AAFB8A8A592B}" srcOrd="0" destOrd="0" presId="urn:microsoft.com/office/officeart/2005/8/layout/cycle8"/>
    <dgm:cxn modelId="{899B4D9C-CE68-49E1-9291-C33E39977645}" srcId="{B7F28F02-9122-4AFC-814E-9196C7A6E251}" destId="{0836A69A-6B39-4A80-838E-76AE26DA744F}" srcOrd="0" destOrd="0" parTransId="{7A4B1560-017C-40AE-A9A6-245FF7D8AC30}" sibTransId="{EE35F84A-5BC4-4E83-984A-40AB4FC8CAE5}"/>
    <dgm:cxn modelId="{A55109EF-F5D4-44BA-A624-E71C99025834}" type="presOf" srcId="{0836A69A-6B39-4A80-838E-76AE26DA744F}" destId="{5E091B82-6788-4D31-B6F0-6B32B0D2FF7C}" srcOrd="1" destOrd="0" presId="urn:microsoft.com/office/officeart/2005/8/layout/cycle8"/>
    <dgm:cxn modelId="{4862E7B9-3E1E-44A8-B32A-3FF6B4BBC7E2}" type="presParOf" srcId="{32CE3028-A884-413C-99A2-343094445B06}" destId="{6A99FA40-0DFD-45D7-9D1D-09FD8BEDCB07}" srcOrd="0" destOrd="0" presId="urn:microsoft.com/office/officeart/2005/8/layout/cycle8"/>
    <dgm:cxn modelId="{DFDA3E46-7332-4036-A67B-F0BD58548099}" type="presParOf" srcId="{32CE3028-A884-413C-99A2-343094445B06}" destId="{CD700D68-C235-4B48-873D-0C3676F1A9F5}" srcOrd="1" destOrd="0" presId="urn:microsoft.com/office/officeart/2005/8/layout/cycle8"/>
    <dgm:cxn modelId="{F9F09A68-7A75-4CBD-8A4F-C8D03DDCE4C0}" type="presParOf" srcId="{32CE3028-A884-413C-99A2-343094445B06}" destId="{D0A41004-5F00-413A-89C9-9D208566A7AA}" srcOrd="2" destOrd="0" presId="urn:microsoft.com/office/officeart/2005/8/layout/cycle8"/>
    <dgm:cxn modelId="{F46FC5DC-9A94-4065-A83E-7E3816F25201}" type="presParOf" srcId="{32CE3028-A884-413C-99A2-343094445B06}" destId="{5E091B82-6788-4D31-B6F0-6B32B0D2FF7C}" srcOrd="3" destOrd="0" presId="urn:microsoft.com/office/officeart/2005/8/layout/cycle8"/>
    <dgm:cxn modelId="{8AF978DA-FD13-4F04-AC52-7CE644AF083B}" type="presParOf" srcId="{32CE3028-A884-413C-99A2-343094445B06}" destId="{B05F716E-5554-48AA-BFCA-763C392122DD}" srcOrd="4" destOrd="0" presId="urn:microsoft.com/office/officeart/2005/8/layout/cycle8"/>
    <dgm:cxn modelId="{32C8FBD0-E747-4A47-87A0-3C7A009E3F08}" type="presParOf" srcId="{32CE3028-A884-413C-99A2-343094445B06}" destId="{35C6AB20-0651-4E69-8026-B19F15D47342}" srcOrd="5" destOrd="0" presId="urn:microsoft.com/office/officeart/2005/8/layout/cycle8"/>
    <dgm:cxn modelId="{B891F037-6143-4BBE-A8D7-D44924383C6C}" type="presParOf" srcId="{32CE3028-A884-413C-99A2-343094445B06}" destId="{70A04119-1158-49E8-9F39-0E0A462BE8A7}" srcOrd="6" destOrd="0" presId="urn:microsoft.com/office/officeart/2005/8/layout/cycle8"/>
    <dgm:cxn modelId="{C17FCF97-FDD6-4AEC-BFAE-0C062A3B6089}" type="presParOf" srcId="{32CE3028-A884-413C-99A2-343094445B06}" destId="{2ED1A021-A849-44CD-B272-BFEAD56FF002}" srcOrd="7" destOrd="0" presId="urn:microsoft.com/office/officeart/2005/8/layout/cycle8"/>
    <dgm:cxn modelId="{AC5F57EC-3FC1-46EF-95F3-49299395A056}" type="presParOf" srcId="{32CE3028-A884-413C-99A2-343094445B06}" destId="{EFBFE7E8-612E-4614-AE5E-AAFB8A8A592B}" srcOrd="8" destOrd="0" presId="urn:microsoft.com/office/officeart/2005/8/layout/cycle8"/>
    <dgm:cxn modelId="{0F8DF43B-700F-4094-A0F3-C2F375BA9656}" type="presParOf" srcId="{32CE3028-A884-413C-99A2-343094445B06}" destId="{1CD27AC3-22E5-43AC-8754-1E9E3106B245}" srcOrd="9" destOrd="0" presId="urn:microsoft.com/office/officeart/2005/8/layout/cycle8"/>
    <dgm:cxn modelId="{301DE714-1077-46EE-A5D5-527387C4D942}" type="presParOf" srcId="{32CE3028-A884-413C-99A2-343094445B06}" destId="{A785F402-C0EC-4B19-AF93-DE95B8CDAC89}" srcOrd="10" destOrd="0" presId="urn:microsoft.com/office/officeart/2005/8/layout/cycle8"/>
    <dgm:cxn modelId="{2E2E4D36-6B3F-4C79-9265-323B105BC035}" type="presParOf" srcId="{32CE3028-A884-413C-99A2-343094445B06}" destId="{71E1187E-8693-4547-BCDA-27251831737B}" srcOrd="11" destOrd="0" presId="urn:microsoft.com/office/officeart/2005/8/layout/cycle8"/>
    <dgm:cxn modelId="{9BF06D66-73F8-414F-AF69-551C6E498276}" type="presParOf" srcId="{32CE3028-A884-413C-99A2-343094445B06}" destId="{D9A0F9D4-273D-4285-BF3A-813434F4E830}" srcOrd="12" destOrd="0" presId="urn:microsoft.com/office/officeart/2005/8/layout/cycle8"/>
    <dgm:cxn modelId="{D447E412-4A93-4345-A4B9-9CC535AB0F44}" type="presParOf" srcId="{32CE3028-A884-413C-99A2-343094445B06}" destId="{F3BA9107-206E-481B-A047-A0C413C3594E}" srcOrd="13" destOrd="0" presId="urn:microsoft.com/office/officeart/2005/8/layout/cycle8"/>
    <dgm:cxn modelId="{9D24EC9C-520D-4C51-8401-A3A3C9A4F8ED}" type="presParOf" srcId="{32CE3028-A884-413C-99A2-343094445B06}" destId="{E2307220-E1BF-4691-8B46-8EBDCC82F9A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209195-F989-4118-800B-26C2C3401F3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B4777D-7964-4F41-875C-D0C48EA19BFA}">
      <dgm:prSet phldrT="[Text]"/>
      <dgm:spPr>
        <a:solidFill>
          <a:srgbClr val="002060"/>
        </a:solidFill>
      </dgm:spPr>
      <dgm:t>
        <a:bodyPr/>
        <a:lstStyle/>
        <a:p>
          <a:r>
            <a:rPr lang="en-US" sz="2400" dirty="0" smtClean="0"/>
            <a:t>Tax Increment</a:t>
          </a:r>
          <a:endParaRPr lang="en-US" sz="2400" dirty="0"/>
        </a:p>
      </dgm:t>
    </dgm:pt>
    <dgm:pt modelId="{64242065-E9BD-485C-982B-3157DD1FDBDD}" type="parTrans" cxnId="{515D7931-1EA7-43D7-8808-829929F4947D}">
      <dgm:prSet/>
      <dgm:spPr/>
      <dgm:t>
        <a:bodyPr/>
        <a:lstStyle/>
        <a:p>
          <a:endParaRPr lang="en-US"/>
        </a:p>
      </dgm:t>
    </dgm:pt>
    <dgm:pt modelId="{AE2886ED-B04A-4A5F-9B86-F9B3BA22EA5F}" type="sibTrans" cxnId="{515D7931-1EA7-43D7-8808-829929F4947D}">
      <dgm:prSet/>
      <dgm:spPr/>
      <dgm:t>
        <a:bodyPr/>
        <a:lstStyle/>
        <a:p>
          <a:endParaRPr lang="en-US"/>
        </a:p>
      </dgm:t>
    </dgm:pt>
    <dgm:pt modelId="{B618DBFA-B738-45E6-8D86-A87D83E76C5C}">
      <dgm:prSet phldrT="[Text]"/>
      <dgm:spPr>
        <a:solidFill>
          <a:srgbClr val="002060"/>
        </a:solidFill>
      </dgm:spPr>
      <dgm:t>
        <a:bodyPr/>
        <a:lstStyle/>
        <a:p>
          <a:r>
            <a:rPr lang="en-US" sz="1900" dirty="0" smtClean="0"/>
            <a:t>Average = 2% [MC=6%; less 200 basis points]</a:t>
          </a:r>
          <a:endParaRPr lang="en-US" sz="1900" dirty="0"/>
        </a:p>
      </dgm:t>
    </dgm:pt>
    <dgm:pt modelId="{101A8C6E-CFE0-4577-A21E-BF203844D785}" type="parTrans" cxnId="{A31CCA9F-FF7C-4416-BC63-410CADD70F07}">
      <dgm:prSet/>
      <dgm:spPr/>
      <dgm:t>
        <a:bodyPr/>
        <a:lstStyle/>
        <a:p>
          <a:endParaRPr lang="en-US"/>
        </a:p>
      </dgm:t>
    </dgm:pt>
    <dgm:pt modelId="{18DB30F4-F66A-4837-BBBA-F9E3FEABCFE4}" type="sibTrans" cxnId="{A31CCA9F-FF7C-4416-BC63-410CADD70F07}">
      <dgm:prSet/>
      <dgm:spPr/>
      <dgm:t>
        <a:bodyPr/>
        <a:lstStyle/>
        <a:p>
          <a:endParaRPr lang="en-US"/>
        </a:p>
      </dgm:t>
    </dgm:pt>
    <dgm:pt modelId="{41168325-E555-428E-8971-75C393A67D8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dirty="0" smtClean="0">
              <a:solidFill>
                <a:srgbClr val="C00000"/>
              </a:solidFill>
            </a:rPr>
            <a:t>$50,000 [33%]</a:t>
          </a:r>
          <a:endParaRPr lang="en-US" sz="2800" dirty="0">
            <a:solidFill>
              <a:srgbClr val="C00000"/>
            </a:solidFill>
          </a:endParaRPr>
        </a:p>
      </dgm:t>
    </dgm:pt>
    <dgm:pt modelId="{2B3AE7CD-5A3A-4B12-BBD7-ABB003DA1375}" type="parTrans" cxnId="{E437755E-4B0E-4C41-8594-7DACECF1DA8C}">
      <dgm:prSet/>
      <dgm:spPr/>
      <dgm:t>
        <a:bodyPr/>
        <a:lstStyle/>
        <a:p>
          <a:endParaRPr lang="en-US"/>
        </a:p>
      </dgm:t>
    </dgm:pt>
    <dgm:pt modelId="{76840ABB-3C87-4C92-A756-7FA183828D04}" type="sibTrans" cxnId="{E437755E-4B0E-4C41-8594-7DACECF1DA8C}">
      <dgm:prSet/>
      <dgm:spPr/>
      <dgm:t>
        <a:bodyPr/>
        <a:lstStyle/>
        <a:p>
          <a:endParaRPr lang="en-US"/>
        </a:p>
      </dgm:t>
    </dgm:pt>
    <dgm:pt modelId="{764E3FCB-2146-4E31-94D2-F72B53D0A060}">
      <dgm:prSet phldrT="[Text]"/>
      <dgm:spPr/>
      <dgm:t>
        <a:bodyPr/>
        <a:lstStyle/>
        <a:p>
          <a:r>
            <a:rPr lang="en-US" sz="3000" dirty="0" smtClean="0"/>
            <a:t>Federal/ State HTC</a:t>
          </a:r>
          <a:endParaRPr lang="en-US" sz="3000" dirty="0"/>
        </a:p>
      </dgm:t>
    </dgm:pt>
    <dgm:pt modelId="{E79FF390-F7A1-41C4-A938-10CDF2B9D649}" type="parTrans" cxnId="{634596A1-820E-4CDB-9694-CEE6873A2BDC}">
      <dgm:prSet/>
      <dgm:spPr/>
      <dgm:t>
        <a:bodyPr/>
        <a:lstStyle/>
        <a:p>
          <a:endParaRPr lang="en-US"/>
        </a:p>
      </dgm:t>
    </dgm:pt>
    <dgm:pt modelId="{A9A99B96-244E-456E-8398-FD91791587D8}" type="sibTrans" cxnId="{634596A1-820E-4CDB-9694-CEE6873A2BDC}">
      <dgm:prSet/>
      <dgm:spPr/>
      <dgm:t>
        <a:bodyPr/>
        <a:lstStyle/>
        <a:p>
          <a:endParaRPr lang="en-US"/>
        </a:p>
      </dgm:t>
    </dgm:pt>
    <dgm:pt modelId="{1874D385-ACCB-47F5-BCA2-984A652CEDE1}">
      <dgm:prSet phldrT="[Text]"/>
      <dgm:spPr/>
      <dgm:t>
        <a:bodyPr/>
        <a:lstStyle/>
        <a:p>
          <a:r>
            <a:rPr lang="en-US" sz="2300" dirty="0" smtClean="0"/>
            <a:t>ROI blends 20% + 20%</a:t>
          </a:r>
          <a:endParaRPr lang="en-US" sz="2300" dirty="0"/>
        </a:p>
      </dgm:t>
    </dgm:pt>
    <dgm:pt modelId="{E0D1DA84-E45B-4CA2-97A8-E5327793B802}" type="parTrans" cxnId="{DBF2E709-4CAC-4762-8005-DDB9313551A6}">
      <dgm:prSet/>
      <dgm:spPr/>
      <dgm:t>
        <a:bodyPr/>
        <a:lstStyle/>
        <a:p>
          <a:endParaRPr lang="en-US"/>
        </a:p>
      </dgm:t>
    </dgm:pt>
    <dgm:pt modelId="{B47E74B3-71D2-4B16-A952-5831D1C12894}" type="sibTrans" cxnId="{DBF2E709-4CAC-4762-8005-DDB9313551A6}">
      <dgm:prSet/>
      <dgm:spPr/>
      <dgm:t>
        <a:bodyPr/>
        <a:lstStyle/>
        <a:p>
          <a:endParaRPr lang="en-US"/>
        </a:p>
      </dgm:t>
    </dgm:pt>
    <dgm:pt modelId="{34D39973-5DB2-42FD-90DA-EC23D1309597}">
      <dgm:prSet phldrT="[Text]" custT="1"/>
      <dgm:spPr/>
      <dgm:t>
        <a:bodyPr/>
        <a:lstStyle/>
        <a:p>
          <a:r>
            <a:rPr lang="en-US" sz="2800" dirty="0" smtClean="0">
              <a:solidFill>
                <a:srgbClr val="C00000"/>
              </a:solidFill>
            </a:rPr>
            <a:t>$37,100 [25%]</a:t>
          </a:r>
          <a:endParaRPr lang="en-US" sz="2800" dirty="0">
            <a:solidFill>
              <a:srgbClr val="C00000"/>
            </a:solidFill>
          </a:endParaRPr>
        </a:p>
      </dgm:t>
    </dgm:pt>
    <dgm:pt modelId="{28667AFC-F2F7-4AE5-A41C-F9A41A4C31F0}" type="parTrans" cxnId="{406326B7-95DD-4C80-8545-92924DCE1DE9}">
      <dgm:prSet/>
      <dgm:spPr/>
      <dgm:t>
        <a:bodyPr/>
        <a:lstStyle/>
        <a:p>
          <a:endParaRPr lang="en-US"/>
        </a:p>
      </dgm:t>
    </dgm:pt>
    <dgm:pt modelId="{841AB2EC-1ECC-4F28-8500-0AACB014A002}" type="sibTrans" cxnId="{406326B7-95DD-4C80-8545-92924DCE1DE9}">
      <dgm:prSet/>
      <dgm:spPr/>
      <dgm:t>
        <a:bodyPr/>
        <a:lstStyle/>
        <a:p>
          <a:endParaRPr lang="en-US"/>
        </a:p>
      </dgm:t>
    </dgm:pt>
    <dgm:pt modelId="{FBADDA7D-DE49-4A2E-B3BB-46F4288DAAEE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dirty="0" smtClean="0"/>
            <a:t>NMTC</a:t>
          </a:r>
          <a:endParaRPr lang="en-US" dirty="0"/>
        </a:p>
      </dgm:t>
    </dgm:pt>
    <dgm:pt modelId="{B2DCDECC-1001-40EE-8064-C345D9AC5FEB}" type="parTrans" cxnId="{66634362-1C9D-447B-B6CD-A5F5ECB1B566}">
      <dgm:prSet/>
      <dgm:spPr/>
      <dgm:t>
        <a:bodyPr/>
        <a:lstStyle/>
        <a:p>
          <a:endParaRPr lang="en-US"/>
        </a:p>
      </dgm:t>
    </dgm:pt>
    <dgm:pt modelId="{93D3C155-635B-4433-95A8-7D0E5D391D1B}" type="sibTrans" cxnId="{66634362-1C9D-447B-B6CD-A5F5ECB1B566}">
      <dgm:prSet/>
      <dgm:spPr/>
      <dgm:t>
        <a:bodyPr/>
        <a:lstStyle/>
        <a:p>
          <a:endParaRPr lang="en-US"/>
        </a:p>
      </dgm:t>
    </dgm:pt>
    <dgm:pt modelId="{5EFF2C2F-2303-4BBB-9D59-235747CE09B3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dirty="0" smtClean="0"/>
            <a:t>ROI 39%</a:t>
          </a:r>
          <a:endParaRPr lang="en-US" dirty="0"/>
        </a:p>
      </dgm:t>
    </dgm:pt>
    <dgm:pt modelId="{EF2C4C3F-724C-4CB9-A23E-1A14228F4952}" type="parTrans" cxnId="{82A0F9D5-AA77-4183-8087-A42E8C215C20}">
      <dgm:prSet/>
      <dgm:spPr/>
      <dgm:t>
        <a:bodyPr/>
        <a:lstStyle/>
        <a:p>
          <a:endParaRPr lang="en-US"/>
        </a:p>
      </dgm:t>
    </dgm:pt>
    <dgm:pt modelId="{11BA57DD-B7F3-40D6-BC87-CD826B594966}" type="sibTrans" cxnId="{82A0F9D5-AA77-4183-8087-A42E8C215C20}">
      <dgm:prSet/>
      <dgm:spPr/>
      <dgm:t>
        <a:bodyPr/>
        <a:lstStyle/>
        <a:p>
          <a:endParaRPr lang="en-US"/>
        </a:p>
      </dgm:t>
    </dgm:pt>
    <dgm:pt modelId="{4B3C23F3-52DF-49CC-988A-E3B44BB17AF8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$40,300 [27%]</a:t>
          </a:r>
          <a:endParaRPr lang="en-US" dirty="0">
            <a:solidFill>
              <a:srgbClr val="C00000"/>
            </a:solidFill>
          </a:endParaRPr>
        </a:p>
      </dgm:t>
    </dgm:pt>
    <dgm:pt modelId="{45A224B4-B6BD-46ED-B084-F517A62B7956}" type="parTrans" cxnId="{E6F11DCE-9251-4D79-950E-43843D6E4446}">
      <dgm:prSet/>
      <dgm:spPr/>
      <dgm:t>
        <a:bodyPr/>
        <a:lstStyle/>
        <a:p>
          <a:endParaRPr lang="en-US"/>
        </a:p>
      </dgm:t>
    </dgm:pt>
    <dgm:pt modelId="{EB047AF0-01A5-4FC4-A546-11E75786726E}" type="sibTrans" cxnId="{E6F11DCE-9251-4D79-950E-43843D6E4446}">
      <dgm:prSet/>
      <dgm:spPr/>
      <dgm:t>
        <a:bodyPr/>
        <a:lstStyle/>
        <a:p>
          <a:endParaRPr lang="en-US"/>
        </a:p>
      </dgm:t>
    </dgm:pt>
    <dgm:pt modelId="{8284D59B-BFC9-47B2-8138-0A85DC778D3C}" type="pres">
      <dgm:prSet presAssocID="{71209195-F989-4118-800B-26C2C3401F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EC577E-9AC8-4DA3-B13D-538543195776}" type="pres">
      <dgm:prSet presAssocID="{0AB4777D-7964-4F41-875C-D0C48EA19BF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A43AA-507F-415A-A260-C5A642354D11}" type="pres">
      <dgm:prSet presAssocID="{AE2886ED-B04A-4A5F-9B86-F9B3BA22EA5F}" presName="sibTrans" presStyleCnt="0"/>
      <dgm:spPr/>
    </dgm:pt>
    <dgm:pt modelId="{AF815BE2-68EB-452A-A1D6-2EF9220FBC05}" type="pres">
      <dgm:prSet presAssocID="{764E3FCB-2146-4E31-94D2-F72B53D0A06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1D2F9-3EB3-492A-A7CC-87D19BA8B183}" type="pres">
      <dgm:prSet presAssocID="{A9A99B96-244E-456E-8398-FD91791587D8}" presName="sibTrans" presStyleCnt="0"/>
      <dgm:spPr/>
    </dgm:pt>
    <dgm:pt modelId="{3F14950D-EAEC-4EA3-997A-A00CEFB3AE3A}" type="pres">
      <dgm:prSet presAssocID="{FBADDA7D-DE49-4A2E-B3BB-46F4288DAA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E6AB91-A54B-4676-80F7-59635AEC2FD6}" type="presOf" srcId="{FBADDA7D-DE49-4A2E-B3BB-46F4288DAAEE}" destId="{3F14950D-EAEC-4EA3-997A-A00CEFB3AE3A}" srcOrd="0" destOrd="0" presId="urn:microsoft.com/office/officeart/2005/8/layout/hList6"/>
    <dgm:cxn modelId="{82A0F9D5-AA77-4183-8087-A42E8C215C20}" srcId="{FBADDA7D-DE49-4A2E-B3BB-46F4288DAAEE}" destId="{5EFF2C2F-2303-4BBB-9D59-235747CE09B3}" srcOrd="0" destOrd="0" parTransId="{EF2C4C3F-724C-4CB9-A23E-1A14228F4952}" sibTransId="{11BA57DD-B7F3-40D6-BC87-CD826B594966}"/>
    <dgm:cxn modelId="{48AC5135-A956-4F80-9E4C-7BAECD7F8F9B}" type="presOf" srcId="{0AB4777D-7964-4F41-875C-D0C48EA19BFA}" destId="{EBEC577E-9AC8-4DA3-B13D-538543195776}" srcOrd="0" destOrd="0" presId="urn:microsoft.com/office/officeart/2005/8/layout/hList6"/>
    <dgm:cxn modelId="{E6F11DCE-9251-4D79-950E-43843D6E4446}" srcId="{FBADDA7D-DE49-4A2E-B3BB-46F4288DAAEE}" destId="{4B3C23F3-52DF-49CC-988A-E3B44BB17AF8}" srcOrd="1" destOrd="0" parTransId="{45A224B4-B6BD-46ED-B084-F517A62B7956}" sibTransId="{EB047AF0-01A5-4FC4-A546-11E75786726E}"/>
    <dgm:cxn modelId="{515D7931-1EA7-43D7-8808-829929F4947D}" srcId="{71209195-F989-4118-800B-26C2C3401F34}" destId="{0AB4777D-7964-4F41-875C-D0C48EA19BFA}" srcOrd="0" destOrd="0" parTransId="{64242065-E9BD-485C-982B-3157DD1FDBDD}" sibTransId="{AE2886ED-B04A-4A5F-9B86-F9B3BA22EA5F}"/>
    <dgm:cxn modelId="{8FD3570A-DE41-4CC2-8ABB-53D39E1F7952}" type="presOf" srcId="{5EFF2C2F-2303-4BBB-9D59-235747CE09B3}" destId="{3F14950D-EAEC-4EA3-997A-A00CEFB3AE3A}" srcOrd="0" destOrd="1" presId="urn:microsoft.com/office/officeart/2005/8/layout/hList6"/>
    <dgm:cxn modelId="{DBF2E709-4CAC-4762-8005-DDB9313551A6}" srcId="{764E3FCB-2146-4E31-94D2-F72B53D0A060}" destId="{1874D385-ACCB-47F5-BCA2-984A652CEDE1}" srcOrd="0" destOrd="0" parTransId="{E0D1DA84-E45B-4CA2-97A8-E5327793B802}" sibTransId="{B47E74B3-71D2-4B16-A952-5831D1C12894}"/>
    <dgm:cxn modelId="{F2E3749F-8A9B-41CA-85B2-E7A7D6C70DDD}" type="presOf" srcId="{71209195-F989-4118-800B-26C2C3401F34}" destId="{8284D59B-BFC9-47B2-8138-0A85DC778D3C}" srcOrd="0" destOrd="0" presId="urn:microsoft.com/office/officeart/2005/8/layout/hList6"/>
    <dgm:cxn modelId="{66634362-1C9D-447B-B6CD-A5F5ECB1B566}" srcId="{71209195-F989-4118-800B-26C2C3401F34}" destId="{FBADDA7D-DE49-4A2E-B3BB-46F4288DAAEE}" srcOrd="2" destOrd="0" parTransId="{B2DCDECC-1001-40EE-8064-C345D9AC5FEB}" sibTransId="{93D3C155-635B-4433-95A8-7D0E5D391D1B}"/>
    <dgm:cxn modelId="{E437755E-4B0E-4C41-8594-7DACECF1DA8C}" srcId="{0AB4777D-7964-4F41-875C-D0C48EA19BFA}" destId="{41168325-E555-428E-8971-75C393A67D86}" srcOrd="1" destOrd="0" parTransId="{2B3AE7CD-5A3A-4B12-BBD7-ABB003DA1375}" sibTransId="{76840ABB-3C87-4C92-A756-7FA183828D04}"/>
    <dgm:cxn modelId="{ADBD2376-27BF-4FBF-96FE-49072303DA55}" type="presOf" srcId="{B618DBFA-B738-45E6-8D86-A87D83E76C5C}" destId="{EBEC577E-9AC8-4DA3-B13D-538543195776}" srcOrd="0" destOrd="1" presId="urn:microsoft.com/office/officeart/2005/8/layout/hList6"/>
    <dgm:cxn modelId="{60D191F5-CD01-48CE-B812-0AFA410E9921}" type="presOf" srcId="{764E3FCB-2146-4E31-94D2-F72B53D0A060}" destId="{AF815BE2-68EB-452A-A1D6-2EF9220FBC05}" srcOrd="0" destOrd="0" presId="urn:microsoft.com/office/officeart/2005/8/layout/hList6"/>
    <dgm:cxn modelId="{A31CCA9F-FF7C-4416-BC63-410CADD70F07}" srcId="{0AB4777D-7964-4F41-875C-D0C48EA19BFA}" destId="{B618DBFA-B738-45E6-8D86-A87D83E76C5C}" srcOrd="0" destOrd="0" parTransId="{101A8C6E-CFE0-4577-A21E-BF203844D785}" sibTransId="{18DB30F4-F66A-4837-BBBA-F9E3FEABCFE4}"/>
    <dgm:cxn modelId="{7CD94AA8-2FF9-4DB2-98AA-15D5295BCA33}" type="presOf" srcId="{34D39973-5DB2-42FD-90DA-EC23D1309597}" destId="{AF815BE2-68EB-452A-A1D6-2EF9220FBC05}" srcOrd="0" destOrd="2" presId="urn:microsoft.com/office/officeart/2005/8/layout/hList6"/>
    <dgm:cxn modelId="{FC49EE4E-40A1-4BBE-A19F-9E43E2276C4B}" type="presOf" srcId="{41168325-E555-428E-8971-75C393A67D86}" destId="{EBEC577E-9AC8-4DA3-B13D-538543195776}" srcOrd="0" destOrd="2" presId="urn:microsoft.com/office/officeart/2005/8/layout/hList6"/>
    <dgm:cxn modelId="{40AF5867-D15C-4B32-BB33-0133E5DFC148}" type="presOf" srcId="{4B3C23F3-52DF-49CC-988A-E3B44BB17AF8}" destId="{3F14950D-EAEC-4EA3-997A-A00CEFB3AE3A}" srcOrd="0" destOrd="2" presId="urn:microsoft.com/office/officeart/2005/8/layout/hList6"/>
    <dgm:cxn modelId="{A3823BA0-E287-44E0-B2FB-C04CDED81252}" type="presOf" srcId="{1874D385-ACCB-47F5-BCA2-984A652CEDE1}" destId="{AF815BE2-68EB-452A-A1D6-2EF9220FBC05}" srcOrd="0" destOrd="1" presId="urn:microsoft.com/office/officeart/2005/8/layout/hList6"/>
    <dgm:cxn modelId="{634596A1-820E-4CDB-9694-CEE6873A2BDC}" srcId="{71209195-F989-4118-800B-26C2C3401F34}" destId="{764E3FCB-2146-4E31-94D2-F72B53D0A060}" srcOrd="1" destOrd="0" parTransId="{E79FF390-F7A1-41C4-A938-10CDF2B9D649}" sibTransId="{A9A99B96-244E-456E-8398-FD91791587D8}"/>
    <dgm:cxn modelId="{406326B7-95DD-4C80-8545-92924DCE1DE9}" srcId="{764E3FCB-2146-4E31-94D2-F72B53D0A060}" destId="{34D39973-5DB2-42FD-90DA-EC23D1309597}" srcOrd="1" destOrd="0" parTransId="{28667AFC-F2F7-4AE5-A41C-F9A41A4C31F0}" sibTransId="{841AB2EC-1ECC-4F28-8500-0AACB014A002}"/>
    <dgm:cxn modelId="{773606C1-02BC-4C90-8283-3EBD8350F738}" type="presParOf" srcId="{8284D59B-BFC9-47B2-8138-0A85DC778D3C}" destId="{EBEC577E-9AC8-4DA3-B13D-538543195776}" srcOrd="0" destOrd="0" presId="urn:microsoft.com/office/officeart/2005/8/layout/hList6"/>
    <dgm:cxn modelId="{9479D51F-083A-4658-8C69-AD48673CFBB4}" type="presParOf" srcId="{8284D59B-BFC9-47B2-8138-0A85DC778D3C}" destId="{C35A43AA-507F-415A-A260-C5A642354D11}" srcOrd="1" destOrd="0" presId="urn:microsoft.com/office/officeart/2005/8/layout/hList6"/>
    <dgm:cxn modelId="{95F7310E-E774-497F-A467-F6B49F415CDD}" type="presParOf" srcId="{8284D59B-BFC9-47B2-8138-0A85DC778D3C}" destId="{AF815BE2-68EB-452A-A1D6-2EF9220FBC05}" srcOrd="2" destOrd="0" presId="urn:microsoft.com/office/officeart/2005/8/layout/hList6"/>
    <dgm:cxn modelId="{21DCD2EB-AED8-42A5-BA63-1A5C27E3C0E0}" type="presParOf" srcId="{8284D59B-BFC9-47B2-8138-0A85DC778D3C}" destId="{79B1D2F9-3EB3-492A-A7CC-87D19BA8B183}" srcOrd="3" destOrd="0" presId="urn:microsoft.com/office/officeart/2005/8/layout/hList6"/>
    <dgm:cxn modelId="{E8BD7DB5-7F19-49D8-9136-23A3C883D376}" type="presParOf" srcId="{8284D59B-BFC9-47B2-8138-0A85DC778D3C}" destId="{3F14950D-EAEC-4EA3-997A-A00CEFB3AE3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975D57-E651-4CB6-AB1D-7916213F78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C3F27F-FA8D-4BB7-B8A3-77A4174860F0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Tax Increment</a:t>
          </a:r>
          <a:endParaRPr lang="en-US" dirty="0"/>
        </a:p>
      </dgm:t>
    </dgm:pt>
    <dgm:pt modelId="{4FF4C6E9-1F29-4B0D-B01E-F03CBBE9714F}" type="parTrans" cxnId="{4544DA04-5E31-4EA3-9C62-0C19AD76662C}">
      <dgm:prSet/>
      <dgm:spPr/>
      <dgm:t>
        <a:bodyPr/>
        <a:lstStyle/>
        <a:p>
          <a:endParaRPr lang="en-US"/>
        </a:p>
      </dgm:t>
    </dgm:pt>
    <dgm:pt modelId="{E0C334E0-75E4-4085-93E7-7B0740B1CEC0}" type="sibTrans" cxnId="{4544DA04-5E31-4EA3-9C62-0C19AD76662C}">
      <dgm:prSet/>
      <dgm:spPr/>
      <dgm:t>
        <a:bodyPr/>
        <a:lstStyle/>
        <a:p>
          <a:endParaRPr lang="en-US"/>
        </a:p>
      </dgm:t>
    </dgm:pt>
    <dgm:pt modelId="{95EA3303-16C9-4894-A6A6-F93C820ECFC9}">
      <dgm:prSet phldrT="[Text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$50,000</a:t>
          </a:r>
          <a:endParaRPr lang="en-US" dirty="0">
            <a:solidFill>
              <a:srgbClr val="C00000"/>
            </a:solidFill>
          </a:endParaRPr>
        </a:p>
      </dgm:t>
    </dgm:pt>
    <dgm:pt modelId="{3F0F9F92-65E4-435A-9727-1BEE581A2713}" type="parTrans" cxnId="{6B140B7C-8A4F-4341-9BD5-E37C6A20DDCA}">
      <dgm:prSet/>
      <dgm:spPr/>
      <dgm:t>
        <a:bodyPr/>
        <a:lstStyle/>
        <a:p>
          <a:endParaRPr lang="en-US"/>
        </a:p>
      </dgm:t>
    </dgm:pt>
    <dgm:pt modelId="{F5010482-304A-4085-9D5B-B8B8C7BD5833}" type="sibTrans" cxnId="{6B140B7C-8A4F-4341-9BD5-E37C6A20DDCA}">
      <dgm:prSet/>
      <dgm:spPr/>
      <dgm:t>
        <a:bodyPr/>
        <a:lstStyle/>
        <a:p>
          <a:endParaRPr lang="en-US"/>
        </a:p>
      </dgm:t>
    </dgm:pt>
    <dgm:pt modelId="{235FFF0F-9F97-4B58-BDFF-40A448A509BE}">
      <dgm:prSet phldrT="[Text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33%</a:t>
          </a:r>
          <a:endParaRPr lang="en-US" dirty="0">
            <a:solidFill>
              <a:srgbClr val="C00000"/>
            </a:solidFill>
          </a:endParaRPr>
        </a:p>
      </dgm:t>
    </dgm:pt>
    <dgm:pt modelId="{8089021A-CE34-462A-AE8F-ACB57E3BD39F}" type="parTrans" cxnId="{337299EE-2CF5-49F3-827C-FEEE7BFCCE0E}">
      <dgm:prSet/>
      <dgm:spPr/>
      <dgm:t>
        <a:bodyPr/>
        <a:lstStyle/>
        <a:p>
          <a:endParaRPr lang="en-US"/>
        </a:p>
      </dgm:t>
    </dgm:pt>
    <dgm:pt modelId="{587CEA85-904D-4605-86E3-2159F5B6552E}" type="sibTrans" cxnId="{337299EE-2CF5-49F3-827C-FEEE7BFCCE0E}">
      <dgm:prSet/>
      <dgm:spPr/>
      <dgm:t>
        <a:bodyPr/>
        <a:lstStyle/>
        <a:p>
          <a:endParaRPr lang="en-US"/>
        </a:p>
      </dgm:t>
    </dgm:pt>
    <dgm:pt modelId="{72E111C0-05D1-42DE-BD93-62A2488EBF2E}">
      <dgm:prSet phldrT="[Text]"/>
      <dgm:spPr/>
      <dgm:t>
        <a:bodyPr/>
        <a:lstStyle/>
        <a:p>
          <a:r>
            <a:rPr lang="en-US" dirty="0" smtClean="0"/>
            <a:t>HTC</a:t>
          </a:r>
          <a:endParaRPr lang="en-US" dirty="0"/>
        </a:p>
      </dgm:t>
    </dgm:pt>
    <dgm:pt modelId="{A28000E1-6745-44F1-B9CC-415B55031894}" type="parTrans" cxnId="{E20B938A-9CA4-4878-90E5-ACC18567B30C}">
      <dgm:prSet/>
      <dgm:spPr/>
      <dgm:t>
        <a:bodyPr/>
        <a:lstStyle/>
        <a:p>
          <a:endParaRPr lang="en-US"/>
        </a:p>
      </dgm:t>
    </dgm:pt>
    <dgm:pt modelId="{B55A518E-931F-4A09-B492-D54359E40A9E}" type="sibTrans" cxnId="{E20B938A-9CA4-4878-90E5-ACC18567B30C}">
      <dgm:prSet/>
      <dgm:spPr/>
      <dgm:t>
        <a:bodyPr/>
        <a:lstStyle/>
        <a:p>
          <a:endParaRPr lang="en-US"/>
        </a:p>
      </dgm:t>
    </dgm:pt>
    <dgm:pt modelId="{1FD6209C-A521-4CE9-968A-0C6CD737BED1}">
      <dgm:prSet phldrT="[Text]"/>
      <dgm:spPr/>
      <dgm:t>
        <a:bodyPr/>
        <a:lstStyle/>
        <a:p>
          <a:r>
            <a:rPr lang="en-US" dirty="0" smtClean="0"/>
            <a:t>$37,100</a:t>
          </a:r>
          <a:endParaRPr lang="en-US" dirty="0"/>
        </a:p>
      </dgm:t>
    </dgm:pt>
    <dgm:pt modelId="{619AB8AD-42E8-43B6-AB6D-285C1E81E693}" type="parTrans" cxnId="{71DA4745-2ABB-4518-B3A7-FBF1ADA3B3C3}">
      <dgm:prSet/>
      <dgm:spPr/>
      <dgm:t>
        <a:bodyPr/>
        <a:lstStyle/>
        <a:p>
          <a:endParaRPr lang="en-US"/>
        </a:p>
      </dgm:t>
    </dgm:pt>
    <dgm:pt modelId="{B224AC78-A489-499B-85AF-BBF6E6163E62}" type="sibTrans" cxnId="{71DA4745-2ABB-4518-B3A7-FBF1ADA3B3C3}">
      <dgm:prSet/>
      <dgm:spPr/>
      <dgm:t>
        <a:bodyPr/>
        <a:lstStyle/>
        <a:p>
          <a:endParaRPr lang="en-US"/>
        </a:p>
      </dgm:t>
    </dgm:pt>
    <dgm:pt modelId="{D561CDBD-C194-4307-A7FA-65028CA8350B}">
      <dgm:prSet phldrT="[Text]"/>
      <dgm:spPr/>
      <dgm:t>
        <a:bodyPr/>
        <a:lstStyle/>
        <a:p>
          <a:r>
            <a:rPr lang="en-US" dirty="0" smtClean="0"/>
            <a:t>25%</a:t>
          </a:r>
          <a:endParaRPr lang="en-US" dirty="0"/>
        </a:p>
      </dgm:t>
    </dgm:pt>
    <dgm:pt modelId="{67F93522-0004-4558-953B-F789C6A4126E}" type="parTrans" cxnId="{E4753ECA-F65F-407C-9134-5D5B888B6E87}">
      <dgm:prSet/>
      <dgm:spPr/>
      <dgm:t>
        <a:bodyPr/>
        <a:lstStyle/>
        <a:p>
          <a:endParaRPr lang="en-US"/>
        </a:p>
      </dgm:t>
    </dgm:pt>
    <dgm:pt modelId="{73BBD501-944E-444D-B5D3-B17998431668}" type="sibTrans" cxnId="{E4753ECA-F65F-407C-9134-5D5B888B6E87}">
      <dgm:prSet/>
      <dgm:spPr/>
      <dgm:t>
        <a:bodyPr/>
        <a:lstStyle/>
        <a:p>
          <a:endParaRPr lang="en-US"/>
        </a:p>
      </dgm:t>
    </dgm:pt>
    <dgm:pt modelId="{E781A7F8-BA9A-498C-9F49-98D4D28B3F5F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dirty="0" smtClean="0"/>
            <a:t>NMTC</a:t>
          </a:r>
          <a:endParaRPr lang="en-US" dirty="0"/>
        </a:p>
      </dgm:t>
    </dgm:pt>
    <dgm:pt modelId="{3FA05D7B-94B4-46FF-8A39-2DE295E4B04E}" type="parTrans" cxnId="{60DA8693-6834-49B2-B22C-A4D737B92604}">
      <dgm:prSet/>
      <dgm:spPr/>
      <dgm:t>
        <a:bodyPr/>
        <a:lstStyle/>
        <a:p>
          <a:endParaRPr lang="en-US"/>
        </a:p>
      </dgm:t>
    </dgm:pt>
    <dgm:pt modelId="{75A1205A-1C6D-444A-B3FE-2E9A1FF1CE9A}" type="sibTrans" cxnId="{60DA8693-6834-49B2-B22C-A4D737B92604}">
      <dgm:prSet/>
      <dgm:spPr/>
      <dgm:t>
        <a:bodyPr/>
        <a:lstStyle/>
        <a:p>
          <a:endParaRPr lang="en-US"/>
        </a:p>
      </dgm:t>
    </dgm:pt>
    <dgm:pt modelId="{D11CECA6-9501-43E4-B08E-65DFB4F6232B}">
      <dgm:prSet phldrT="[Text]"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$40,300</a:t>
          </a:r>
          <a:endParaRPr lang="en-US" dirty="0"/>
        </a:p>
      </dgm:t>
    </dgm:pt>
    <dgm:pt modelId="{C7C927C5-8BDA-4C4D-A2C3-A5DD6B13CAC0}" type="parTrans" cxnId="{BF5C2FF0-1682-468B-9C4D-092F6B483008}">
      <dgm:prSet/>
      <dgm:spPr/>
      <dgm:t>
        <a:bodyPr/>
        <a:lstStyle/>
        <a:p>
          <a:endParaRPr lang="en-US"/>
        </a:p>
      </dgm:t>
    </dgm:pt>
    <dgm:pt modelId="{E7E7D78B-190B-45CD-8892-31822548E5D2}" type="sibTrans" cxnId="{BF5C2FF0-1682-468B-9C4D-092F6B483008}">
      <dgm:prSet/>
      <dgm:spPr/>
      <dgm:t>
        <a:bodyPr/>
        <a:lstStyle/>
        <a:p>
          <a:endParaRPr lang="en-US"/>
        </a:p>
      </dgm:t>
    </dgm:pt>
    <dgm:pt modelId="{9162427C-3FEB-4369-96CF-4AC00DED53EC}">
      <dgm:prSet phldrT="[Text]"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27%</a:t>
          </a:r>
          <a:endParaRPr lang="en-US" dirty="0"/>
        </a:p>
      </dgm:t>
    </dgm:pt>
    <dgm:pt modelId="{F4BD35C3-9752-45F9-8C2C-527A971AD7FE}" type="parTrans" cxnId="{15828B18-6F57-4AEB-948D-0CC45CDEDDF1}">
      <dgm:prSet/>
      <dgm:spPr/>
      <dgm:t>
        <a:bodyPr/>
        <a:lstStyle/>
        <a:p>
          <a:endParaRPr lang="en-US"/>
        </a:p>
      </dgm:t>
    </dgm:pt>
    <dgm:pt modelId="{D8EB1085-C489-4A7C-9FC8-3B3B75DFF6D4}" type="sibTrans" cxnId="{15828B18-6F57-4AEB-948D-0CC45CDEDDF1}">
      <dgm:prSet/>
      <dgm:spPr/>
      <dgm:t>
        <a:bodyPr/>
        <a:lstStyle/>
        <a:p>
          <a:endParaRPr lang="en-US"/>
        </a:p>
      </dgm:t>
    </dgm:pt>
    <dgm:pt modelId="{3EE95A32-435B-4796-AC35-47F38E607CEF}">
      <dgm:prSet/>
      <dgm:spPr>
        <a:solidFill>
          <a:srgbClr val="00B0F0"/>
        </a:solidFill>
      </dgm:spPr>
      <dgm:t>
        <a:bodyPr/>
        <a:lstStyle/>
        <a:p>
          <a:r>
            <a:rPr lang="en-US" dirty="0" smtClean="0"/>
            <a:t>Combined</a:t>
          </a:r>
          <a:endParaRPr lang="en-US" dirty="0"/>
        </a:p>
      </dgm:t>
    </dgm:pt>
    <dgm:pt modelId="{E47D11F8-2919-45A2-A91A-33D81C3DF2F2}" type="parTrans" cxnId="{225BCD1C-BB83-43F6-9DE5-82F6DA1383DE}">
      <dgm:prSet/>
      <dgm:spPr/>
      <dgm:t>
        <a:bodyPr/>
        <a:lstStyle/>
        <a:p>
          <a:endParaRPr lang="en-US"/>
        </a:p>
      </dgm:t>
    </dgm:pt>
    <dgm:pt modelId="{77E66CC7-62E9-410F-BCA6-5EB69B0BD0B4}" type="sibTrans" cxnId="{225BCD1C-BB83-43F6-9DE5-82F6DA1383DE}">
      <dgm:prSet/>
      <dgm:spPr/>
      <dgm:t>
        <a:bodyPr/>
        <a:lstStyle/>
        <a:p>
          <a:endParaRPr lang="en-US"/>
        </a:p>
      </dgm:t>
    </dgm:pt>
    <dgm:pt modelId="{F54453A5-01F8-4AB8-A7AE-F74AF37B7F12}">
      <dgm:prSet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 smtClean="0"/>
            <a:t>$127,400</a:t>
          </a:r>
          <a:endParaRPr lang="en-US" dirty="0"/>
        </a:p>
      </dgm:t>
    </dgm:pt>
    <dgm:pt modelId="{7E443224-800B-41E8-9B4F-6D9F3D7D8DD4}" type="parTrans" cxnId="{7636D67B-51E6-4682-8003-A6C7A336FD94}">
      <dgm:prSet/>
      <dgm:spPr/>
      <dgm:t>
        <a:bodyPr/>
        <a:lstStyle/>
        <a:p>
          <a:endParaRPr lang="en-US"/>
        </a:p>
      </dgm:t>
    </dgm:pt>
    <dgm:pt modelId="{9239956E-E367-4EB4-B2D7-B23CAA85364F}" type="sibTrans" cxnId="{7636D67B-51E6-4682-8003-A6C7A336FD94}">
      <dgm:prSet/>
      <dgm:spPr/>
      <dgm:t>
        <a:bodyPr/>
        <a:lstStyle/>
        <a:p>
          <a:endParaRPr lang="en-US"/>
        </a:p>
      </dgm:t>
    </dgm:pt>
    <dgm:pt modelId="{81FA8014-371E-43C8-813D-45C9EDC0B103}">
      <dgm:prSet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 smtClean="0"/>
            <a:t>85%</a:t>
          </a:r>
          <a:endParaRPr lang="en-US" dirty="0"/>
        </a:p>
      </dgm:t>
    </dgm:pt>
    <dgm:pt modelId="{EE2065E4-9E40-4A12-89BB-66260E8FF013}" type="parTrans" cxnId="{7C39C97E-3351-433A-9E31-97D75DA8E1E3}">
      <dgm:prSet/>
      <dgm:spPr/>
      <dgm:t>
        <a:bodyPr/>
        <a:lstStyle/>
        <a:p>
          <a:endParaRPr lang="en-US"/>
        </a:p>
      </dgm:t>
    </dgm:pt>
    <dgm:pt modelId="{95425609-6FF4-4D85-98F6-0C7BAC347ED6}" type="sibTrans" cxnId="{7C39C97E-3351-433A-9E31-97D75DA8E1E3}">
      <dgm:prSet/>
      <dgm:spPr/>
      <dgm:t>
        <a:bodyPr/>
        <a:lstStyle/>
        <a:p>
          <a:endParaRPr lang="en-US"/>
        </a:p>
      </dgm:t>
    </dgm:pt>
    <dgm:pt modelId="{065AB086-E500-46BE-9DBA-65E0B5D99E61}" type="pres">
      <dgm:prSet presAssocID="{1B975D57-E651-4CB6-AB1D-7916213F78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BF19D1-8B1D-4766-8734-10FA25C0B428}" type="pres">
      <dgm:prSet presAssocID="{04C3F27F-FA8D-4BB7-B8A3-77A4174860F0}" presName="composite" presStyleCnt="0"/>
      <dgm:spPr/>
    </dgm:pt>
    <dgm:pt modelId="{9C0069B2-E782-413D-B87A-E0BCCA2342AF}" type="pres">
      <dgm:prSet presAssocID="{04C3F27F-FA8D-4BB7-B8A3-77A4174860F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3BF23-5159-413F-9E97-66ADD139B441}" type="pres">
      <dgm:prSet presAssocID="{04C3F27F-FA8D-4BB7-B8A3-77A4174860F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4CE9A-8C91-4481-BE61-B5BE97BC439A}" type="pres">
      <dgm:prSet presAssocID="{E0C334E0-75E4-4085-93E7-7B0740B1CEC0}" presName="sp" presStyleCnt="0"/>
      <dgm:spPr/>
    </dgm:pt>
    <dgm:pt modelId="{88C42B4C-9559-4B8C-984C-86EA5BF9F48D}" type="pres">
      <dgm:prSet presAssocID="{72E111C0-05D1-42DE-BD93-62A2488EBF2E}" presName="composite" presStyleCnt="0"/>
      <dgm:spPr/>
    </dgm:pt>
    <dgm:pt modelId="{F174F82E-4474-4B9D-B63C-55D3ADD02B1D}" type="pres">
      <dgm:prSet presAssocID="{72E111C0-05D1-42DE-BD93-62A2488EBF2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48FC1-D893-4B12-B37A-47318721DCFE}" type="pres">
      <dgm:prSet presAssocID="{72E111C0-05D1-42DE-BD93-62A2488EBF2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1B969-9760-4B28-B2F1-6F482D6875E2}" type="pres">
      <dgm:prSet presAssocID="{B55A518E-931F-4A09-B492-D54359E40A9E}" presName="sp" presStyleCnt="0"/>
      <dgm:spPr/>
    </dgm:pt>
    <dgm:pt modelId="{D444E5ED-D1E9-42A9-9AF0-06AF299A36EC}" type="pres">
      <dgm:prSet presAssocID="{E781A7F8-BA9A-498C-9F49-98D4D28B3F5F}" presName="composite" presStyleCnt="0"/>
      <dgm:spPr/>
    </dgm:pt>
    <dgm:pt modelId="{270C2E96-BED9-4D57-BC8A-F52653ADD32A}" type="pres">
      <dgm:prSet presAssocID="{E781A7F8-BA9A-498C-9F49-98D4D28B3F5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43F3C-EB09-496F-AF4E-ED558A0D466A}" type="pres">
      <dgm:prSet presAssocID="{E781A7F8-BA9A-498C-9F49-98D4D28B3F5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9FF64-6ABA-426A-B9F5-F3F0AC848BB7}" type="pres">
      <dgm:prSet presAssocID="{75A1205A-1C6D-444A-B3FE-2E9A1FF1CE9A}" presName="sp" presStyleCnt="0"/>
      <dgm:spPr/>
    </dgm:pt>
    <dgm:pt modelId="{0FA04ADE-912C-4488-8691-DB42170CCF0B}" type="pres">
      <dgm:prSet presAssocID="{3EE95A32-435B-4796-AC35-47F38E607CEF}" presName="composite" presStyleCnt="0"/>
      <dgm:spPr/>
    </dgm:pt>
    <dgm:pt modelId="{52C2F74D-E080-4674-AF3F-6A37DBABDAC9}" type="pres">
      <dgm:prSet presAssocID="{3EE95A32-435B-4796-AC35-47F38E607CE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6F9EA-5C26-4670-9ADA-F7D913B75235}" type="pres">
      <dgm:prSet presAssocID="{3EE95A32-435B-4796-AC35-47F38E607CE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BE1C81-B66E-4ECB-8AAA-C07872C753A2}" type="presOf" srcId="{D11CECA6-9501-43E4-B08E-65DFB4F6232B}" destId="{90343F3C-EB09-496F-AF4E-ED558A0D466A}" srcOrd="0" destOrd="0" presId="urn:microsoft.com/office/officeart/2005/8/layout/chevron2"/>
    <dgm:cxn modelId="{C663A235-AB60-4174-A3DA-D41DFB1CED29}" type="presOf" srcId="{1FD6209C-A521-4CE9-968A-0C6CD737BED1}" destId="{D7A48FC1-D893-4B12-B37A-47318721DCFE}" srcOrd="0" destOrd="0" presId="urn:microsoft.com/office/officeart/2005/8/layout/chevron2"/>
    <dgm:cxn modelId="{8C7D816E-BF89-4488-80F1-FEBD90EA9692}" type="presOf" srcId="{235FFF0F-9F97-4B58-BDFF-40A448A509BE}" destId="{23A3BF23-5159-413F-9E97-66ADD139B441}" srcOrd="0" destOrd="1" presId="urn:microsoft.com/office/officeart/2005/8/layout/chevron2"/>
    <dgm:cxn modelId="{225BCD1C-BB83-43F6-9DE5-82F6DA1383DE}" srcId="{1B975D57-E651-4CB6-AB1D-7916213F78EC}" destId="{3EE95A32-435B-4796-AC35-47F38E607CEF}" srcOrd="3" destOrd="0" parTransId="{E47D11F8-2919-45A2-A91A-33D81C3DF2F2}" sibTransId="{77E66CC7-62E9-410F-BCA6-5EB69B0BD0B4}"/>
    <dgm:cxn modelId="{15828B18-6F57-4AEB-948D-0CC45CDEDDF1}" srcId="{E781A7F8-BA9A-498C-9F49-98D4D28B3F5F}" destId="{9162427C-3FEB-4369-96CF-4AC00DED53EC}" srcOrd="1" destOrd="0" parTransId="{F4BD35C3-9752-45F9-8C2C-527A971AD7FE}" sibTransId="{D8EB1085-C489-4A7C-9FC8-3B3B75DFF6D4}"/>
    <dgm:cxn modelId="{E4753ECA-F65F-407C-9134-5D5B888B6E87}" srcId="{72E111C0-05D1-42DE-BD93-62A2488EBF2E}" destId="{D561CDBD-C194-4307-A7FA-65028CA8350B}" srcOrd="1" destOrd="0" parTransId="{67F93522-0004-4558-953B-F789C6A4126E}" sibTransId="{73BBD501-944E-444D-B5D3-B17998431668}"/>
    <dgm:cxn modelId="{6B140B7C-8A4F-4341-9BD5-E37C6A20DDCA}" srcId="{04C3F27F-FA8D-4BB7-B8A3-77A4174860F0}" destId="{95EA3303-16C9-4894-A6A6-F93C820ECFC9}" srcOrd="0" destOrd="0" parTransId="{3F0F9F92-65E4-435A-9727-1BEE581A2713}" sibTransId="{F5010482-304A-4085-9D5B-B8B8C7BD5833}"/>
    <dgm:cxn modelId="{E20B938A-9CA4-4878-90E5-ACC18567B30C}" srcId="{1B975D57-E651-4CB6-AB1D-7916213F78EC}" destId="{72E111C0-05D1-42DE-BD93-62A2488EBF2E}" srcOrd="1" destOrd="0" parTransId="{A28000E1-6745-44F1-B9CC-415B55031894}" sibTransId="{B55A518E-931F-4A09-B492-D54359E40A9E}"/>
    <dgm:cxn modelId="{BF5C2FF0-1682-468B-9C4D-092F6B483008}" srcId="{E781A7F8-BA9A-498C-9F49-98D4D28B3F5F}" destId="{D11CECA6-9501-43E4-B08E-65DFB4F6232B}" srcOrd="0" destOrd="0" parTransId="{C7C927C5-8BDA-4C4D-A2C3-A5DD6B13CAC0}" sibTransId="{E7E7D78B-190B-45CD-8892-31822548E5D2}"/>
    <dgm:cxn modelId="{4544DA04-5E31-4EA3-9C62-0C19AD76662C}" srcId="{1B975D57-E651-4CB6-AB1D-7916213F78EC}" destId="{04C3F27F-FA8D-4BB7-B8A3-77A4174860F0}" srcOrd="0" destOrd="0" parTransId="{4FF4C6E9-1F29-4B0D-B01E-F03CBBE9714F}" sibTransId="{E0C334E0-75E4-4085-93E7-7B0740B1CEC0}"/>
    <dgm:cxn modelId="{9C698222-F2B7-4E15-9277-FCEDFB28C267}" type="presOf" srcId="{04C3F27F-FA8D-4BB7-B8A3-77A4174860F0}" destId="{9C0069B2-E782-413D-B87A-E0BCCA2342AF}" srcOrd="0" destOrd="0" presId="urn:microsoft.com/office/officeart/2005/8/layout/chevron2"/>
    <dgm:cxn modelId="{C235F9E2-B28E-4135-AECC-A4B251A4F9BB}" type="presOf" srcId="{E781A7F8-BA9A-498C-9F49-98D4D28B3F5F}" destId="{270C2E96-BED9-4D57-BC8A-F52653ADD32A}" srcOrd="0" destOrd="0" presId="urn:microsoft.com/office/officeart/2005/8/layout/chevron2"/>
    <dgm:cxn modelId="{337299EE-2CF5-49F3-827C-FEEE7BFCCE0E}" srcId="{04C3F27F-FA8D-4BB7-B8A3-77A4174860F0}" destId="{235FFF0F-9F97-4B58-BDFF-40A448A509BE}" srcOrd="1" destOrd="0" parTransId="{8089021A-CE34-462A-AE8F-ACB57E3BD39F}" sibTransId="{587CEA85-904D-4605-86E3-2159F5B6552E}"/>
    <dgm:cxn modelId="{71DA4745-2ABB-4518-B3A7-FBF1ADA3B3C3}" srcId="{72E111C0-05D1-42DE-BD93-62A2488EBF2E}" destId="{1FD6209C-A521-4CE9-968A-0C6CD737BED1}" srcOrd="0" destOrd="0" parTransId="{619AB8AD-42E8-43B6-AB6D-285C1E81E693}" sibTransId="{B224AC78-A489-499B-85AF-BBF6E6163E62}"/>
    <dgm:cxn modelId="{24058D10-821C-4282-AF92-330147BCA098}" type="presOf" srcId="{F54453A5-01F8-4AB8-A7AE-F74AF37B7F12}" destId="{2066F9EA-5C26-4670-9ADA-F7D913B75235}" srcOrd="0" destOrd="0" presId="urn:microsoft.com/office/officeart/2005/8/layout/chevron2"/>
    <dgm:cxn modelId="{60DA8693-6834-49B2-B22C-A4D737B92604}" srcId="{1B975D57-E651-4CB6-AB1D-7916213F78EC}" destId="{E781A7F8-BA9A-498C-9F49-98D4D28B3F5F}" srcOrd="2" destOrd="0" parTransId="{3FA05D7B-94B4-46FF-8A39-2DE295E4B04E}" sibTransId="{75A1205A-1C6D-444A-B3FE-2E9A1FF1CE9A}"/>
    <dgm:cxn modelId="{9C0F3CDA-0A86-4B14-A985-D1D8DF632DFC}" type="presOf" srcId="{9162427C-3FEB-4369-96CF-4AC00DED53EC}" destId="{90343F3C-EB09-496F-AF4E-ED558A0D466A}" srcOrd="0" destOrd="1" presId="urn:microsoft.com/office/officeart/2005/8/layout/chevron2"/>
    <dgm:cxn modelId="{2FED3320-15C2-4044-99AC-2461C7A6FC15}" type="presOf" srcId="{1B975D57-E651-4CB6-AB1D-7916213F78EC}" destId="{065AB086-E500-46BE-9DBA-65E0B5D99E61}" srcOrd="0" destOrd="0" presId="urn:microsoft.com/office/officeart/2005/8/layout/chevron2"/>
    <dgm:cxn modelId="{FD42E12F-9794-48DC-BDC7-78049D723A73}" type="presOf" srcId="{95EA3303-16C9-4894-A6A6-F93C820ECFC9}" destId="{23A3BF23-5159-413F-9E97-66ADD139B441}" srcOrd="0" destOrd="0" presId="urn:microsoft.com/office/officeart/2005/8/layout/chevron2"/>
    <dgm:cxn modelId="{D182DA9D-9B71-424B-BFBE-DF0587CA4D79}" type="presOf" srcId="{81FA8014-371E-43C8-813D-45C9EDC0B103}" destId="{2066F9EA-5C26-4670-9ADA-F7D913B75235}" srcOrd="0" destOrd="1" presId="urn:microsoft.com/office/officeart/2005/8/layout/chevron2"/>
    <dgm:cxn modelId="{7C39C97E-3351-433A-9E31-97D75DA8E1E3}" srcId="{3EE95A32-435B-4796-AC35-47F38E607CEF}" destId="{81FA8014-371E-43C8-813D-45C9EDC0B103}" srcOrd="1" destOrd="0" parTransId="{EE2065E4-9E40-4A12-89BB-66260E8FF013}" sibTransId="{95425609-6FF4-4D85-98F6-0C7BAC347ED6}"/>
    <dgm:cxn modelId="{5E4A573F-5D7A-434E-B210-9D996E440763}" type="presOf" srcId="{D561CDBD-C194-4307-A7FA-65028CA8350B}" destId="{D7A48FC1-D893-4B12-B37A-47318721DCFE}" srcOrd="0" destOrd="1" presId="urn:microsoft.com/office/officeart/2005/8/layout/chevron2"/>
    <dgm:cxn modelId="{4A0D1844-A6AC-4506-A294-925202643CB4}" type="presOf" srcId="{72E111C0-05D1-42DE-BD93-62A2488EBF2E}" destId="{F174F82E-4474-4B9D-B63C-55D3ADD02B1D}" srcOrd="0" destOrd="0" presId="urn:microsoft.com/office/officeart/2005/8/layout/chevron2"/>
    <dgm:cxn modelId="{DB353BC3-5023-4A9D-BA66-68C53768B470}" type="presOf" srcId="{3EE95A32-435B-4796-AC35-47F38E607CEF}" destId="{52C2F74D-E080-4674-AF3F-6A37DBABDAC9}" srcOrd="0" destOrd="0" presId="urn:microsoft.com/office/officeart/2005/8/layout/chevron2"/>
    <dgm:cxn modelId="{7636D67B-51E6-4682-8003-A6C7A336FD94}" srcId="{3EE95A32-435B-4796-AC35-47F38E607CEF}" destId="{F54453A5-01F8-4AB8-A7AE-F74AF37B7F12}" srcOrd="0" destOrd="0" parTransId="{7E443224-800B-41E8-9B4F-6D9F3D7D8DD4}" sibTransId="{9239956E-E367-4EB4-B2D7-B23CAA85364F}"/>
    <dgm:cxn modelId="{0133EF29-E774-4A07-B36E-25E21B479D61}" type="presParOf" srcId="{065AB086-E500-46BE-9DBA-65E0B5D99E61}" destId="{DCBF19D1-8B1D-4766-8734-10FA25C0B428}" srcOrd="0" destOrd="0" presId="urn:microsoft.com/office/officeart/2005/8/layout/chevron2"/>
    <dgm:cxn modelId="{FEA33BA8-211D-4C2C-886C-7EA3E5B8D05B}" type="presParOf" srcId="{DCBF19D1-8B1D-4766-8734-10FA25C0B428}" destId="{9C0069B2-E782-413D-B87A-E0BCCA2342AF}" srcOrd="0" destOrd="0" presId="urn:microsoft.com/office/officeart/2005/8/layout/chevron2"/>
    <dgm:cxn modelId="{1AF89553-19B5-48A0-B0C4-05BD9C30000D}" type="presParOf" srcId="{DCBF19D1-8B1D-4766-8734-10FA25C0B428}" destId="{23A3BF23-5159-413F-9E97-66ADD139B441}" srcOrd="1" destOrd="0" presId="urn:microsoft.com/office/officeart/2005/8/layout/chevron2"/>
    <dgm:cxn modelId="{1A05A582-0978-460B-B32E-F2D0E252A7FB}" type="presParOf" srcId="{065AB086-E500-46BE-9DBA-65E0B5D99E61}" destId="{8444CE9A-8C91-4481-BE61-B5BE97BC439A}" srcOrd="1" destOrd="0" presId="urn:microsoft.com/office/officeart/2005/8/layout/chevron2"/>
    <dgm:cxn modelId="{96C15232-FD03-4A67-9AA7-999FD350E10A}" type="presParOf" srcId="{065AB086-E500-46BE-9DBA-65E0B5D99E61}" destId="{88C42B4C-9559-4B8C-984C-86EA5BF9F48D}" srcOrd="2" destOrd="0" presId="urn:microsoft.com/office/officeart/2005/8/layout/chevron2"/>
    <dgm:cxn modelId="{04FB79B7-1330-4953-8D2F-55DF3BF5C47F}" type="presParOf" srcId="{88C42B4C-9559-4B8C-984C-86EA5BF9F48D}" destId="{F174F82E-4474-4B9D-B63C-55D3ADD02B1D}" srcOrd="0" destOrd="0" presId="urn:microsoft.com/office/officeart/2005/8/layout/chevron2"/>
    <dgm:cxn modelId="{03A8549F-5603-45F6-80A2-E0C2BDD77EFE}" type="presParOf" srcId="{88C42B4C-9559-4B8C-984C-86EA5BF9F48D}" destId="{D7A48FC1-D893-4B12-B37A-47318721DCFE}" srcOrd="1" destOrd="0" presId="urn:microsoft.com/office/officeart/2005/8/layout/chevron2"/>
    <dgm:cxn modelId="{2AB556A9-ACE4-4949-B029-EF2B67DB0A38}" type="presParOf" srcId="{065AB086-E500-46BE-9DBA-65E0B5D99E61}" destId="{E861B969-9760-4B28-B2F1-6F482D6875E2}" srcOrd="3" destOrd="0" presId="urn:microsoft.com/office/officeart/2005/8/layout/chevron2"/>
    <dgm:cxn modelId="{082D677A-CBCF-4086-8823-D0BD211575DB}" type="presParOf" srcId="{065AB086-E500-46BE-9DBA-65E0B5D99E61}" destId="{D444E5ED-D1E9-42A9-9AF0-06AF299A36EC}" srcOrd="4" destOrd="0" presId="urn:microsoft.com/office/officeart/2005/8/layout/chevron2"/>
    <dgm:cxn modelId="{2AF36933-362E-4A6D-8375-F31DC38124CD}" type="presParOf" srcId="{D444E5ED-D1E9-42A9-9AF0-06AF299A36EC}" destId="{270C2E96-BED9-4D57-BC8A-F52653ADD32A}" srcOrd="0" destOrd="0" presId="urn:microsoft.com/office/officeart/2005/8/layout/chevron2"/>
    <dgm:cxn modelId="{E9D50DA9-4391-4E5C-AD3A-DA8867FD53FE}" type="presParOf" srcId="{D444E5ED-D1E9-42A9-9AF0-06AF299A36EC}" destId="{90343F3C-EB09-496F-AF4E-ED558A0D466A}" srcOrd="1" destOrd="0" presId="urn:microsoft.com/office/officeart/2005/8/layout/chevron2"/>
    <dgm:cxn modelId="{8B2B8FA1-DF7D-495F-B16B-374FF9481734}" type="presParOf" srcId="{065AB086-E500-46BE-9DBA-65E0B5D99E61}" destId="{4339FF64-6ABA-426A-B9F5-F3F0AC848BB7}" srcOrd="5" destOrd="0" presId="urn:microsoft.com/office/officeart/2005/8/layout/chevron2"/>
    <dgm:cxn modelId="{63414D34-468A-4889-A449-76216FDECE47}" type="presParOf" srcId="{065AB086-E500-46BE-9DBA-65E0B5D99E61}" destId="{0FA04ADE-912C-4488-8691-DB42170CCF0B}" srcOrd="6" destOrd="0" presId="urn:microsoft.com/office/officeart/2005/8/layout/chevron2"/>
    <dgm:cxn modelId="{5C7C3036-2A57-4F06-A84A-09A4A77C4C7B}" type="presParOf" srcId="{0FA04ADE-912C-4488-8691-DB42170CCF0B}" destId="{52C2F74D-E080-4674-AF3F-6A37DBABDAC9}" srcOrd="0" destOrd="0" presId="urn:microsoft.com/office/officeart/2005/8/layout/chevron2"/>
    <dgm:cxn modelId="{4B11078F-16AC-4193-9C2A-05B5BA10A334}" type="presParOf" srcId="{0FA04ADE-912C-4488-8691-DB42170CCF0B}" destId="{2066F9EA-5C26-4670-9ADA-F7D913B752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EBB56-0833-490A-B8EB-CF7AB9ED86C7}">
      <dsp:nvSpPr>
        <dsp:cNvPr id="0" name=""/>
        <dsp:cNvSpPr/>
      </dsp:nvSpPr>
      <dsp:spPr>
        <a:xfrm>
          <a:off x="0" y="783155"/>
          <a:ext cx="3922307" cy="156892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73177-1D81-48F9-866D-60F26F1254AC}">
      <dsp:nvSpPr>
        <dsp:cNvPr id="0" name=""/>
        <dsp:cNvSpPr/>
      </dsp:nvSpPr>
      <dsp:spPr>
        <a:xfrm>
          <a:off x="470676" y="1060008"/>
          <a:ext cx="1294361" cy="7687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Economic Development</a:t>
          </a:r>
          <a:endParaRPr lang="en-US" sz="1800" kern="1200" dirty="0"/>
        </a:p>
      </dsp:txBody>
      <dsp:txXfrm>
        <a:off x="470676" y="1060008"/>
        <a:ext cx="1294361" cy="768772"/>
      </dsp:txXfrm>
    </dsp:sp>
    <dsp:sp modelId="{A5DAEA85-419F-46FB-BFF1-9BA727A6D785}">
      <dsp:nvSpPr>
        <dsp:cNvPr id="0" name=""/>
        <dsp:cNvSpPr/>
      </dsp:nvSpPr>
      <dsp:spPr>
        <a:xfrm>
          <a:off x="1961153" y="1311035"/>
          <a:ext cx="1529699" cy="7687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Redevelopment</a:t>
          </a:r>
          <a:endParaRPr lang="en-US" sz="1800" kern="1200" dirty="0"/>
        </a:p>
      </dsp:txBody>
      <dsp:txXfrm>
        <a:off x="1961153" y="1311035"/>
        <a:ext cx="1529699" cy="768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53361-A6D9-44DF-854C-A04DEEA13F85}">
      <dsp:nvSpPr>
        <dsp:cNvPr id="0" name=""/>
        <dsp:cNvSpPr/>
      </dsp:nvSpPr>
      <dsp:spPr>
        <a:xfrm>
          <a:off x="98758" y="2368"/>
          <a:ext cx="1338556" cy="156325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Wheeler Arts Community, Fountain Square, Indianapolis</a:t>
          </a:r>
          <a:endParaRPr lang="en-US" sz="1800" kern="1200" dirty="0"/>
        </a:p>
      </dsp:txBody>
      <dsp:txXfrm>
        <a:off x="98758" y="2368"/>
        <a:ext cx="1338556" cy="1563253"/>
      </dsp:txXfrm>
    </dsp:sp>
    <dsp:sp modelId="{E7774FDD-26C4-4DB7-B0DE-C4BB30714E51}">
      <dsp:nvSpPr>
        <dsp:cNvPr id="0" name=""/>
        <dsp:cNvSpPr/>
      </dsp:nvSpPr>
      <dsp:spPr>
        <a:xfrm>
          <a:off x="261786" y="1643785"/>
          <a:ext cx="1012500" cy="156325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Launch Fishers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basement library</a:t>
          </a:r>
          <a:endParaRPr lang="en-US" sz="1800" kern="1200" dirty="0"/>
        </a:p>
      </dsp:txBody>
      <dsp:txXfrm>
        <a:off x="261786" y="1643785"/>
        <a:ext cx="1012500" cy="1563253"/>
      </dsp:txXfrm>
    </dsp:sp>
    <dsp:sp modelId="{24FF9C95-8886-49BF-AA1D-FB7423CA318C}">
      <dsp:nvSpPr>
        <dsp:cNvPr id="0" name=""/>
        <dsp:cNvSpPr/>
      </dsp:nvSpPr>
      <dsp:spPr>
        <a:xfrm>
          <a:off x="160536" y="3285201"/>
          <a:ext cx="1215000" cy="156325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People for Urban Progress, Indianapolis</a:t>
          </a:r>
          <a:endParaRPr lang="en-US" sz="1800" kern="1200" dirty="0"/>
        </a:p>
      </dsp:txBody>
      <dsp:txXfrm>
        <a:off x="160536" y="3285201"/>
        <a:ext cx="1215000" cy="1563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EF653-3A98-4BED-8F39-B714DDCD641B}">
      <dsp:nvSpPr>
        <dsp:cNvPr id="0" name=""/>
        <dsp:cNvSpPr/>
      </dsp:nvSpPr>
      <dsp:spPr>
        <a:xfrm>
          <a:off x="1035409" y="1157358"/>
          <a:ext cx="1050999" cy="1146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Urban</a:t>
          </a:r>
          <a:r>
            <a:rPr lang="en-US" sz="2100" kern="1200" dirty="0"/>
            <a:t> CTP</a:t>
          </a:r>
        </a:p>
      </dsp:txBody>
      <dsp:txXfrm>
        <a:off x="1189324" y="1325266"/>
        <a:ext cx="743169" cy="810732"/>
      </dsp:txXfrm>
    </dsp:sp>
    <dsp:sp modelId="{DB4EBFEA-4466-4D6E-A1E0-2CF4A777AB77}">
      <dsp:nvSpPr>
        <dsp:cNvPr id="0" name=""/>
        <dsp:cNvSpPr/>
      </dsp:nvSpPr>
      <dsp:spPr>
        <a:xfrm rot="16200000">
          <a:off x="1490159" y="1060927"/>
          <a:ext cx="141500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141500" y="2568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57371" y="1083071"/>
        <a:ext cx="7075" cy="7075"/>
      </dsp:txXfrm>
    </dsp:sp>
    <dsp:sp modelId="{435E5967-E812-4328-99BE-1C29DFCE12E3}">
      <dsp:nvSpPr>
        <dsp:cNvPr id="0" name=""/>
        <dsp:cNvSpPr/>
      </dsp:nvSpPr>
      <dsp:spPr>
        <a:xfrm>
          <a:off x="1115502" y="125045"/>
          <a:ext cx="890813" cy="8908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Live</a:t>
          </a:r>
        </a:p>
      </dsp:txBody>
      <dsp:txXfrm>
        <a:off x="1245959" y="255502"/>
        <a:ext cx="629899" cy="629899"/>
      </dsp:txXfrm>
    </dsp:sp>
    <dsp:sp modelId="{1C09F1D7-9D1A-4B3A-9522-4272D289355E}">
      <dsp:nvSpPr>
        <dsp:cNvPr id="0" name=""/>
        <dsp:cNvSpPr/>
      </dsp:nvSpPr>
      <dsp:spPr>
        <a:xfrm rot="20520000">
          <a:off x="2060012" y="1512692"/>
          <a:ext cx="185220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185220" y="2568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47992" y="1533743"/>
        <a:ext cx="9261" cy="9261"/>
      </dsp:txXfrm>
    </dsp:sp>
    <dsp:sp modelId="{235F5063-9F81-4AED-B25B-E74E1F6AD5A6}">
      <dsp:nvSpPr>
        <dsp:cNvPr id="0" name=""/>
        <dsp:cNvSpPr/>
      </dsp:nvSpPr>
      <dsp:spPr>
        <a:xfrm>
          <a:off x="2218900" y="926710"/>
          <a:ext cx="890813" cy="8908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Shop</a:t>
          </a:r>
          <a:endParaRPr lang="en-US" sz="2000" kern="1200" dirty="0"/>
        </a:p>
      </dsp:txBody>
      <dsp:txXfrm>
        <a:off x="2349357" y="1057167"/>
        <a:ext cx="629899" cy="629899"/>
      </dsp:txXfrm>
    </dsp:sp>
    <dsp:sp modelId="{7456BFEF-4DEA-4108-AC55-AD65E1988138}">
      <dsp:nvSpPr>
        <dsp:cNvPr id="0" name=""/>
        <dsp:cNvSpPr/>
      </dsp:nvSpPr>
      <dsp:spPr>
        <a:xfrm rot="3240000">
          <a:off x="1854460" y="2218718"/>
          <a:ext cx="159445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159445" y="2568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30197" y="2240414"/>
        <a:ext cx="7972" cy="7972"/>
      </dsp:txXfrm>
    </dsp:sp>
    <dsp:sp modelId="{16A43473-E805-455D-885A-C48205F02B96}">
      <dsp:nvSpPr>
        <dsp:cNvPr id="0" name=""/>
        <dsp:cNvSpPr/>
      </dsp:nvSpPr>
      <dsp:spPr>
        <a:xfrm>
          <a:off x="1797440" y="2223832"/>
          <a:ext cx="890813" cy="8908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/>
            <a:t>Learn</a:t>
          </a:r>
        </a:p>
      </dsp:txBody>
      <dsp:txXfrm>
        <a:off x="1927897" y="2354289"/>
        <a:ext cx="629899" cy="629899"/>
      </dsp:txXfrm>
    </dsp:sp>
    <dsp:sp modelId="{592409E3-9C82-4F97-982B-0FD262AD2DB5}">
      <dsp:nvSpPr>
        <dsp:cNvPr id="0" name=""/>
        <dsp:cNvSpPr/>
      </dsp:nvSpPr>
      <dsp:spPr>
        <a:xfrm rot="7560000">
          <a:off x="1107912" y="2218718"/>
          <a:ext cx="159445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159445" y="2568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183649" y="2240414"/>
        <a:ext cx="7972" cy="7972"/>
      </dsp:txXfrm>
    </dsp:sp>
    <dsp:sp modelId="{610A2574-518B-47E7-ABE6-D96B66D2FAC4}">
      <dsp:nvSpPr>
        <dsp:cNvPr id="0" name=""/>
        <dsp:cNvSpPr/>
      </dsp:nvSpPr>
      <dsp:spPr>
        <a:xfrm>
          <a:off x="433565" y="2223832"/>
          <a:ext cx="890813" cy="8908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Work</a:t>
          </a:r>
        </a:p>
      </dsp:txBody>
      <dsp:txXfrm>
        <a:off x="564022" y="2354289"/>
        <a:ext cx="629899" cy="629899"/>
      </dsp:txXfrm>
    </dsp:sp>
    <dsp:sp modelId="{0DEF4499-977C-4761-86F3-0E9ED7DC6FC6}">
      <dsp:nvSpPr>
        <dsp:cNvPr id="0" name=""/>
        <dsp:cNvSpPr/>
      </dsp:nvSpPr>
      <dsp:spPr>
        <a:xfrm rot="11880000">
          <a:off x="876586" y="1512692"/>
          <a:ext cx="185220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185220" y="2568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964565" y="1533743"/>
        <a:ext cx="9261" cy="9261"/>
      </dsp:txXfrm>
    </dsp:sp>
    <dsp:sp modelId="{42D6866F-3637-4094-BC9E-A00B954EBA9A}">
      <dsp:nvSpPr>
        <dsp:cNvPr id="0" name=""/>
        <dsp:cNvSpPr/>
      </dsp:nvSpPr>
      <dsp:spPr>
        <a:xfrm>
          <a:off x="12104" y="926710"/>
          <a:ext cx="890813" cy="8908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Play</a:t>
          </a:r>
        </a:p>
      </dsp:txBody>
      <dsp:txXfrm>
        <a:off x="142561" y="1057167"/>
        <a:ext cx="629899" cy="6298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9FA40-0DFD-45D7-9D1D-09FD8BEDCB07}">
      <dsp:nvSpPr>
        <dsp:cNvPr id="0" name=""/>
        <dsp:cNvSpPr/>
      </dsp:nvSpPr>
      <dsp:spPr>
        <a:xfrm>
          <a:off x="195307" y="496265"/>
          <a:ext cx="1686105" cy="1686105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Work</a:t>
          </a:r>
          <a:endParaRPr lang="en-US" sz="1900" kern="1200" dirty="0"/>
        </a:p>
      </dsp:txBody>
      <dsp:txXfrm>
        <a:off x="1083925" y="853559"/>
        <a:ext cx="602180" cy="501817"/>
      </dsp:txXfrm>
    </dsp:sp>
    <dsp:sp modelId="{B05F716E-5554-48AA-BFCA-763C392122DD}">
      <dsp:nvSpPr>
        <dsp:cNvPr id="0" name=""/>
        <dsp:cNvSpPr/>
      </dsp:nvSpPr>
      <dsp:spPr>
        <a:xfrm>
          <a:off x="160581" y="556483"/>
          <a:ext cx="1686105" cy="1686105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Shop</a:t>
          </a:r>
          <a:endParaRPr lang="en-US" sz="1900" kern="1200" dirty="0"/>
        </a:p>
      </dsp:txBody>
      <dsp:txXfrm>
        <a:off x="562035" y="1650445"/>
        <a:ext cx="903271" cy="441599"/>
      </dsp:txXfrm>
    </dsp:sp>
    <dsp:sp modelId="{EFBFE7E8-612E-4614-AE5E-AAFB8A8A592B}">
      <dsp:nvSpPr>
        <dsp:cNvPr id="0" name=""/>
        <dsp:cNvSpPr/>
      </dsp:nvSpPr>
      <dsp:spPr>
        <a:xfrm>
          <a:off x="125855" y="496265"/>
          <a:ext cx="1686105" cy="1686105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Live</a:t>
          </a:r>
          <a:endParaRPr lang="en-US" sz="1900" kern="1200" dirty="0"/>
        </a:p>
      </dsp:txBody>
      <dsp:txXfrm>
        <a:off x="321163" y="853559"/>
        <a:ext cx="602180" cy="501817"/>
      </dsp:txXfrm>
    </dsp:sp>
    <dsp:sp modelId="{D9A0F9D4-273D-4285-BF3A-813434F4E830}">
      <dsp:nvSpPr>
        <dsp:cNvPr id="0" name=""/>
        <dsp:cNvSpPr/>
      </dsp:nvSpPr>
      <dsp:spPr>
        <a:xfrm>
          <a:off x="91068" y="391887"/>
          <a:ext cx="1894861" cy="189486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A9107-206E-481B-A047-A0C413C3594E}">
      <dsp:nvSpPr>
        <dsp:cNvPr id="0" name=""/>
        <dsp:cNvSpPr/>
      </dsp:nvSpPr>
      <dsp:spPr>
        <a:xfrm>
          <a:off x="56203" y="451998"/>
          <a:ext cx="1894861" cy="189486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07220-E1BF-4691-8B46-8EBDCC82F9AB}">
      <dsp:nvSpPr>
        <dsp:cNvPr id="0" name=""/>
        <dsp:cNvSpPr/>
      </dsp:nvSpPr>
      <dsp:spPr>
        <a:xfrm>
          <a:off x="21338" y="391887"/>
          <a:ext cx="1894861" cy="189486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C577E-9AC8-4DA3-B13D-538543195776}">
      <dsp:nvSpPr>
        <dsp:cNvPr id="0" name=""/>
        <dsp:cNvSpPr/>
      </dsp:nvSpPr>
      <dsp:spPr>
        <a:xfrm rot="16200000">
          <a:off x="-930755" y="931602"/>
          <a:ext cx="4064000" cy="2200795"/>
        </a:xfrm>
        <a:prstGeom prst="flowChartManualOperati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Tax Increment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Average = 2% [MC=6%; less 200 basis points]</a:t>
          </a:r>
          <a:endParaRPr lang="en-US" sz="19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C00000"/>
              </a:solidFill>
            </a:rPr>
            <a:t>$50,000 [33%]</a:t>
          </a:r>
          <a:endParaRPr lang="en-US" sz="2800" kern="1200" dirty="0">
            <a:solidFill>
              <a:srgbClr val="C00000"/>
            </a:solidFill>
          </a:endParaRPr>
        </a:p>
      </dsp:txBody>
      <dsp:txXfrm rot="5400000">
        <a:off x="847" y="812800"/>
        <a:ext cx="2200795" cy="2438400"/>
      </dsp:txXfrm>
    </dsp:sp>
    <dsp:sp modelId="{AF815BE2-68EB-452A-A1D6-2EF9220FBC05}">
      <dsp:nvSpPr>
        <dsp:cNvPr id="0" name=""/>
        <dsp:cNvSpPr/>
      </dsp:nvSpPr>
      <dsp:spPr>
        <a:xfrm rot="16200000">
          <a:off x="1435100" y="931602"/>
          <a:ext cx="4064000" cy="22007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Federal/ State HTC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ROI blends 20% + 20%</a:t>
          </a:r>
          <a:endParaRPr lang="en-US" sz="23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C00000"/>
              </a:solidFill>
            </a:rPr>
            <a:t>$37,100 [25%]</a:t>
          </a:r>
          <a:endParaRPr lang="en-US" sz="2800" kern="1200" dirty="0">
            <a:solidFill>
              <a:srgbClr val="C00000"/>
            </a:solidFill>
          </a:endParaRPr>
        </a:p>
      </dsp:txBody>
      <dsp:txXfrm rot="5400000">
        <a:off x="2366702" y="812800"/>
        <a:ext cx="2200795" cy="2438400"/>
      </dsp:txXfrm>
    </dsp:sp>
    <dsp:sp modelId="{3F14950D-EAEC-4EA3-997A-A00CEFB3AE3A}">
      <dsp:nvSpPr>
        <dsp:cNvPr id="0" name=""/>
        <dsp:cNvSpPr/>
      </dsp:nvSpPr>
      <dsp:spPr>
        <a:xfrm rot="16200000">
          <a:off x="3800955" y="931602"/>
          <a:ext cx="4064000" cy="2200795"/>
        </a:xfrm>
        <a:prstGeom prst="flowChartManualOperation">
          <a:avLst/>
        </a:prstGeom>
        <a:solidFill>
          <a:schemeClr val="tx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0" tIns="0" rIns="261969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NMTC</a:t>
          </a:r>
          <a:endParaRPr lang="en-US" sz="41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ROI 39%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rgbClr val="C00000"/>
              </a:solidFill>
            </a:rPr>
            <a:t>$40,300 [27%]</a:t>
          </a:r>
          <a:endParaRPr lang="en-US" sz="3200" kern="1200" dirty="0">
            <a:solidFill>
              <a:srgbClr val="C00000"/>
            </a:solidFill>
          </a:endParaRPr>
        </a:p>
      </dsp:txBody>
      <dsp:txXfrm rot="5400000">
        <a:off x="4732557" y="812800"/>
        <a:ext cx="2200795" cy="2438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069B2-E782-413D-B87A-E0BCCA2342AF}">
      <dsp:nvSpPr>
        <dsp:cNvPr id="0" name=""/>
        <dsp:cNvSpPr/>
      </dsp:nvSpPr>
      <dsp:spPr>
        <a:xfrm rot="5400000">
          <a:off x="-194890" y="196106"/>
          <a:ext cx="1212740" cy="822960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Tax Increment</a:t>
          </a:r>
          <a:endParaRPr lang="en-US" sz="1300" kern="1200" dirty="0"/>
        </a:p>
      </dsp:txBody>
      <dsp:txXfrm rot="-5400000">
        <a:off x="0" y="412696"/>
        <a:ext cx="822960" cy="389780"/>
      </dsp:txXfrm>
    </dsp:sp>
    <dsp:sp modelId="{23A3BF23-5159-413F-9E97-66ADD139B441}">
      <dsp:nvSpPr>
        <dsp:cNvPr id="0" name=""/>
        <dsp:cNvSpPr/>
      </dsp:nvSpPr>
      <dsp:spPr>
        <a:xfrm rot="5400000">
          <a:off x="1039549" y="-215373"/>
          <a:ext cx="801260" cy="1234440"/>
        </a:xfrm>
        <a:prstGeom prst="round2Same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$50,000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33%</a:t>
          </a:r>
          <a:endParaRPr lang="en-US" sz="1800" kern="1200" dirty="0">
            <a:solidFill>
              <a:srgbClr val="C00000"/>
            </a:solidFill>
          </a:endParaRPr>
        </a:p>
      </dsp:txBody>
      <dsp:txXfrm rot="-5400000">
        <a:off x="822959" y="40331"/>
        <a:ext cx="1195326" cy="723032"/>
      </dsp:txXfrm>
    </dsp:sp>
    <dsp:sp modelId="{F174F82E-4474-4B9D-B63C-55D3ADD02B1D}">
      <dsp:nvSpPr>
        <dsp:cNvPr id="0" name=""/>
        <dsp:cNvSpPr/>
      </dsp:nvSpPr>
      <dsp:spPr>
        <a:xfrm rot="5400000">
          <a:off x="-194890" y="1145715"/>
          <a:ext cx="1212740" cy="8229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HTC</a:t>
          </a:r>
          <a:endParaRPr lang="en-US" sz="1300" kern="1200" dirty="0"/>
        </a:p>
      </dsp:txBody>
      <dsp:txXfrm rot="-5400000">
        <a:off x="0" y="1362305"/>
        <a:ext cx="822960" cy="389780"/>
      </dsp:txXfrm>
    </dsp:sp>
    <dsp:sp modelId="{D7A48FC1-D893-4B12-B37A-47318721DCFE}">
      <dsp:nvSpPr>
        <dsp:cNvPr id="0" name=""/>
        <dsp:cNvSpPr/>
      </dsp:nvSpPr>
      <dsp:spPr>
        <a:xfrm rot="5400000">
          <a:off x="1039549" y="734235"/>
          <a:ext cx="801260" cy="1234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$37,100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25%</a:t>
          </a:r>
          <a:endParaRPr lang="en-US" sz="1800" kern="1200" dirty="0"/>
        </a:p>
      </dsp:txBody>
      <dsp:txXfrm rot="-5400000">
        <a:off x="822959" y="989939"/>
        <a:ext cx="1195326" cy="723032"/>
      </dsp:txXfrm>
    </dsp:sp>
    <dsp:sp modelId="{270C2E96-BED9-4D57-BC8A-F52653ADD32A}">
      <dsp:nvSpPr>
        <dsp:cNvPr id="0" name=""/>
        <dsp:cNvSpPr/>
      </dsp:nvSpPr>
      <dsp:spPr>
        <a:xfrm rot="5400000">
          <a:off x="-194890" y="2095324"/>
          <a:ext cx="1212740" cy="822960"/>
        </a:xfrm>
        <a:prstGeom prst="chevron">
          <a:avLst/>
        </a:prstGeom>
        <a:solidFill>
          <a:schemeClr val="tx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NMTC</a:t>
          </a:r>
          <a:endParaRPr lang="en-US" sz="1300" kern="1200" dirty="0"/>
        </a:p>
      </dsp:txBody>
      <dsp:txXfrm rot="-5400000">
        <a:off x="0" y="2311914"/>
        <a:ext cx="822960" cy="389780"/>
      </dsp:txXfrm>
    </dsp:sp>
    <dsp:sp modelId="{90343F3C-EB09-496F-AF4E-ED558A0D466A}">
      <dsp:nvSpPr>
        <dsp:cNvPr id="0" name=""/>
        <dsp:cNvSpPr/>
      </dsp:nvSpPr>
      <dsp:spPr>
        <a:xfrm rot="5400000">
          <a:off x="1039549" y="1683844"/>
          <a:ext cx="801260" cy="1234440"/>
        </a:xfrm>
        <a:prstGeom prst="round2SameRect">
          <a:avLst/>
        </a:prstGeom>
        <a:solidFill>
          <a:schemeClr val="tx1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$40,300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27%</a:t>
          </a:r>
          <a:endParaRPr lang="en-US" sz="1800" kern="1200" dirty="0"/>
        </a:p>
      </dsp:txBody>
      <dsp:txXfrm rot="-5400000">
        <a:off x="822959" y="1939548"/>
        <a:ext cx="1195326" cy="723032"/>
      </dsp:txXfrm>
    </dsp:sp>
    <dsp:sp modelId="{52C2F74D-E080-4674-AF3F-6A37DBABDAC9}">
      <dsp:nvSpPr>
        <dsp:cNvPr id="0" name=""/>
        <dsp:cNvSpPr/>
      </dsp:nvSpPr>
      <dsp:spPr>
        <a:xfrm rot="5400000">
          <a:off x="-194890" y="3044933"/>
          <a:ext cx="1212740" cy="822960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Combined</a:t>
          </a:r>
          <a:endParaRPr lang="en-US" sz="1300" kern="1200" dirty="0"/>
        </a:p>
      </dsp:txBody>
      <dsp:txXfrm rot="-5400000">
        <a:off x="0" y="3261523"/>
        <a:ext cx="822960" cy="389780"/>
      </dsp:txXfrm>
    </dsp:sp>
    <dsp:sp modelId="{2066F9EA-5C26-4670-9ADA-F7D913B75235}">
      <dsp:nvSpPr>
        <dsp:cNvPr id="0" name=""/>
        <dsp:cNvSpPr/>
      </dsp:nvSpPr>
      <dsp:spPr>
        <a:xfrm rot="5400000">
          <a:off x="1039549" y="2633453"/>
          <a:ext cx="801260" cy="1234440"/>
        </a:xfrm>
        <a:prstGeom prst="round2Same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$127,400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85%</a:t>
          </a:r>
          <a:endParaRPr lang="en-US" sz="1800" kern="1200" dirty="0"/>
        </a:p>
      </dsp:txBody>
      <dsp:txXfrm rot="-5400000">
        <a:off x="822959" y="2889157"/>
        <a:ext cx="1195326" cy="723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9A41FA-7F30-482B-B7EB-3C0BF121AD62}" type="datetimeFigureOut">
              <a:rPr lang="en-US" smtClean="0"/>
              <a:t>4/24/14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44C896-F12E-420E-B267-1C7D3A88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C896-F12E-420E-B267-1C7D3A886F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5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C896-F12E-420E-B267-1C7D3A886F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3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C896-F12E-420E-B267-1C7D3A886F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3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818C-EA73-47A3-80AA-EAF2BF8E06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3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3F49-CC1D-418B-9EAC-104CFA27C3F3}" type="datetime1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4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FE07-7395-42B5-852F-58509D07E7A4}" type="datetime1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0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548D-188D-47FF-A52F-BBEA15497E4E}" type="datetime1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2BA-EA18-4950-9C11-CC18430A413E}" type="datetime1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5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D270-5E12-4245-98A7-5BA54FE36EDE}" type="datetime1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3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5533-3E86-4561-9B82-AADC32478CA2}" type="datetime1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2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3F5A-3F51-433A-B301-E761B987F124}" type="datetime1">
              <a:rPr lang="en-US" smtClean="0"/>
              <a:t>4/24/14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F687-AF10-450E-A980-D2FA657A62D6}" type="datetime1">
              <a:rPr lang="en-US" smtClean="0"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2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1941-BCED-40B8-8E2E-B1FD68A448B8}" type="datetime1">
              <a:rPr lang="en-US" smtClean="0"/>
              <a:t>4/24/14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2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AB73-235C-4AF9-96DD-C2F0697733C9}" type="datetime1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8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C61-FE1C-40BD-9BBE-5414CFFAC0ED}" type="datetime1">
              <a:rPr lang="en-US" smtClean="0"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50D2C-80D5-4369-A6A3-85373ECC8844}" type="datetime1">
              <a:rPr lang="en-US" smtClean="0"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8794-8258-4D5E-9872-61408080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1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6" Type="http://schemas.openxmlformats.org/officeDocument/2006/relationships/image" Target="../media/image3.gi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png"/><Relationship Id="rId9" Type="http://schemas.openxmlformats.org/officeDocument/2006/relationships/image" Target="../media/image4.png"/><Relationship Id="rId10" Type="http://schemas.openxmlformats.org/officeDocument/2006/relationships/image" Target="../media/image5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csia.u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6.emf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diagramData" Target="../diagrams/data4.xml"/><Relationship Id="rId7" Type="http://schemas.openxmlformats.org/officeDocument/2006/relationships/diagramLayout" Target="../diagrams/layout4.xml"/><Relationship Id="rId8" Type="http://schemas.openxmlformats.org/officeDocument/2006/relationships/diagramQuickStyle" Target="../diagrams/quickStyle4.xml"/><Relationship Id="rId9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6.xml"/><Relationship Id="rId12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diagramData" Target="../diagrams/data6.xml"/><Relationship Id="rId9" Type="http://schemas.openxmlformats.org/officeDocument/2006/relationships/diagramLayout" Target="../diagrams/layout6.xml"/><Relationship Id="rId10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/>
          </p:cNvSpPr>
          <p:nvPr>
            <p:ph type="ctrTitle"/>
          </p:nvPr>
        </p:nvSpPr>
        <p:spPr>
          <a:xfrm>
            <a:off x="1200153" y="1085852"/>
            <a:ext cx="6715125" cy="34049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dirty="0"/>
              <a:t>“Blight Elimination Program” Initiative </a:t>
            </a:r>
            <a:br>
              <a:rPr lang="en-US" sz="2700" dirty="0"/>
            </a:br>
            <a:r>
              <a:rPr lang="en-US" sz="2700" dirty="0"/>
              <a:t>of </a:t>
            </a:r>
            <a:br>
              <a:rPr lang="en-US" sz="2700" dirty="0"/>
            </a:br>
            <a:r>
              <a:rPr lang="en-US" sz="2700" dirty="0"/>
              <a:t>IHCDA’s Hardest Hit Funds: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i="1" dirty="0">
                <a:solidFill>
                  <a:srgbClr val="FFFF00"/>
                </a:solidFill>
              </a:rPr>
              <a:t>Repurposing Demolished Sites</a:t>
            </a:r>
            <a:br>
              <a:rPr lang="en-US" sz="2700" b="1" i="1" dirty="0">
                <a:solidFill>
                  <a:srgbClr val="FFFF00"/>
                </a:solidFill>
              </a:rPr>
            </a:br>
            <a:r>
              <a:rPr lang="en-US" sz="2700" b="1" i="1" dirty="0">
                <a:solidFill>
                  <a:srgbClr val="FFFF00"/>
                </a:solidFill>
              </a:rPr>
              <a:t>Reinvesting in Neighboring Properties</a:t>
            </a:r>
            <a:r>
              <a:rPr lang="en-US" sz="2700" b="1" dirty="0">
                <a:solidFill>
                  <a:srgbClr val="FFFF00"/>
                </a:solidFill>
              </a:rPr>
              <a:t/>
            </a:r>
            <a:br>
              <a:rPr lang="en-US" sz="2700" b="1" dirty="0">
                <a:solidFill>
                  <a:srgbClr val="FFFF00"/>
                </a:solidFill>
              </a:rPr>
            </a:br>
            <a:r>
              <a:rPr lang="en-US" sz="2700" b="1" dirty="0">
                <a:solidFill>
                  <a:srgbClr val="FFFF00"/>
                </a:solidFill>
              </a:rPr>
              <a:t/>
            </a:r>
            <a:br>
              <a:rPr lang="en-US" sz="2700" b="1" dirty="0">
                <a:solidFill>
                  <a:srgbClr val="FFFF00"/>
                </a:solidFill>
              </a:rPr>
            </a:br>
            <a:r>
              <a:rPr lang="en-US" sz="2700" dirty="0"/>
              <a:t>Presentations 4/8 – 4/22/2014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endParaRPr lang="en-US" i="1" dirty="0" smtClean="0"/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5314952" y="4669768"/>
            <a:ext cx="231428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Bruce Frankel</a:t>
            </a:r>
          </a:p>
          <a:p>
            <a:pPr algn="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Professor of          Urban Planning</a:t>
            </a:r>
          </a:p>
          <a:p>
            <a:pPr algn="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Director, Real Estate Development Programs</a:t>
            </a: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73881"/>
              </p:ext>
            </p:extLst>
          </p:nvPr>
        </p:nvGraphicFramePr>
        <p:xfrm>
          <a:off x="7825509" y="4669768"/>
          <a:ext cx="914400" cy="127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" name="Photo Editor Photo" r:id="rId4" imgW="2381582" imgH="3333333" progId="">
                  <p:embed/>
                </p:oleObj>
              </mc:Choice>
              <mc:Fallback>
                <p:oleObj name="Photo Editor Photo" r:id="rId4" imgW="2381582" imgH="33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5509" y="4669768"/>
                        <a:ext cx="914400" cy="1279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Ball State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5260" y="3817562"/>
            <a:ext cx="1771650" cy="673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Object 6"/>
          <p:cNvGraphicFramePr>
            <a:graphicFrameLocks noChangeAspect="1"/>
          </p:cNvGraphicFramePr>
          <p:nvPr>
            <p:extLst/>
          </p:nvPr>
        </p:nvGraphicFramePr>
        <p:xfrm>
          <a:off x="1143000" y="4855517"/>
          <a:ext cx="1428750" cy="1145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" name="Image" r:id="rId7" imgW="4355556" imgH="3492063" progId="Photoshop.Image.10">
                  <p:embed/>
                </p:oleObj>
              </mc:Choice>
              <mc:Fallback>
                <p:oleObj name="Image" r:id="rId7" imgW="4355556" imgH="349206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55517"/>
                        <a:ext cx="1428750" cy="1145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3414010" y="3589212"/>
            <a:ext cx="2081626" cy="948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PART B</a:t>
            </a:r>
          </a:p>
          <a:p>
            <a:pPr algn="ctr"/>
            <a:r>
              <a:rPr lang="en-US" b="1" dirty="0"/>
              <a:t>1:00-3:00 pm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2593" y="4854412"/>
            <a:ext cx="2092417" cy="11463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62701" y="1652590"/>
            <a:ext cx="1279663" cy="10734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Site selection, control, reuse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4354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05681"/>
            <a:ext cx="3848100" cy="2892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72250" y="862717"/>
            <a:ext cx="1371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PDR’s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B584-E454-485C-8A09-4635108801E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" b="10912"/>
          <a:stretch/>
        </p:blipFill>
        <p:spPr>
          <a:xfrm>
            <a:off x="1143000" y="838200"/>
            <a:ext cx="4857750" cy="2457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92" y="4365140"/>
            <a:ext cx="3157916" cy="1758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515" y="3408804"/>
            <a:ext cx="2743200" cy="5786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6350" y="405765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Live/work/sell in Bay Area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86150" y="1442968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work/sell in Bay Area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3186" y="5484764"/>
            <a:ext cx="25673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Live/work/sell [Internet]/ distribute [UPS] in Rising Sun</a:t>
            </a:r>
          </a:p>
        </p:txBody>
      </p:sp>
    </p:spTree>
    <p:extLst>
      <p:ext uri="{BB962C8B-B14F-4D97-AF65-F5344CB8AC3E}">
        <p14:creationId xmlns:p14="http://schemas.microsoft.com/office/powerpoint/2010/main" val="129917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1" y="6456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Aquaponics</a:t>
            </a:r>
            <a:r>
              <a:rPr lang="en-US" dirty="0" smtClean="0"/>
              <a:t>/ </a:t>
            </a:r>
            <a:r>
              <a:rPr lang="en-US" dirty="0" err="1" smtClean="0"/>
              <a:t>Agriponics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Ready for Prime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0352" y="1344168"/>
            <a:ext cx="3984498" cy="463991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ECSIA [Environmentally Controlled Sustainable Integrated Agriculture] </a:t>
            </a:r>
            <a:r>
              <a:rPr lang="en-US" dirty="0" smtClean="0">
                <a:hlinkClick r:id="rId2"/>
              </a:rPr>
              <a:t>www.ecsia.us</a:t>
            </a:r>
            <a:endParaRPr lang="en-US" dirty="0" smtClean="0"/>
          </a:p>
          <a:p>
            <a:r>
              <a:rPr lang="en-US" dirty="0" smtClean="0"/>
              <a:t>Sales ~ $15M, employed 69 in 2012 in Indiana</a:t>
            </a:r>
          </a:p>
          <a:p>
            <a:r>
              <a:rPr lang="en-US" dirty="0" smtClean="0"/>
              <a:t>Professor </a:t>
            </a:r>
            <a:r>
              <a:rPr lang="en-US" dirty="0"/>
              <a:t>Scott </a:t>
            </a:r>
            <a:r>
              <a:rPr lang="en-US" dirty="0" smtClean="0"/>
              <a:t>Truex, Sustainable Communities Institute </a:t>
            </a:r>
          </a:p>
          <a:p>
            <a:r>
              <a:rPr lang="en-US" dirty="0" smtClean="0"/>
              <a:t>Glen Barber + Norman </a:t>
            </a:r>
            <a:r>
              <a:rPr lang="en-US" dirty="0" err="1" smtClean="0"/>
              <a:t>McCowan</a:t>
            </a:r>
            <a:r>
              <a:rPr lang="en-US" dirty="0" smtClean="0"/>
              <a:t> – Bell Aquaculture, </a:t>
            </a:r>
            <a:r>
              <a:rPr lang="en-US" dirty="0" err="1" smtClean="0"/>
              <a:t>Redkey</a:t>
            </a:r>
            <a:r>
              <a:rPr lang="en-US" dirty="0" smtClean="0"/>
              <a:t> + Albany facilities [yellow perch]; seeks commercial facility in Muncie, role of Justin Long, BSU</a:t>
            </a:r>
          </a:p>
          <a:p>
            <a:r>
              <a:rPr lang="en-US" dirty="0" smtClean="0"/>
              <a:t>Laura Tiu, OSU aquaculture extension specialist; PU’s Aquaculture Research Lab</a:t>
            </a:r>
          </a:p>
          <a:p>
            <a:r>
              <a:rPr lang="en-US" dirty="0" smtClean="0"/>
              <a:t>RACER Trust – 2011 Bankruptcy Court order clean-up of 44 M s.f. of GM plants</a:t>
            </a:r>
          </a:p>
          <a:p>
            <a:r>
              <a:rPr lang="en-US" dirty="0" smtClean="0"/>
              <a:t>Incubator?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B584-E454-485C-8A09-4635108801E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1" y="2470216"/>
            <a:ext cx="1827152" cy="1347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2222" b="27778"/>
          <a:stretch/>
        </p:blipFill>
        <p:spPr>
          <a:xfrm>
            <a:off x="4457700" y="3886200"/>
            <a:ext cx="3429000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3590"/>
          <a:stretch/>
        </p:blipFill>
        <p:spPr>
          <a:xfrm>
            <a:off x="6315759" y="2470216"/>
            <a:ext cx="1342342" cy="1347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3810" y="1881987"/>
            <a:ext cx="994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Glen Barber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8250" y="1853852"/>
            <a:ext cx="111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Norman </a:t>
            </a:r>
            <a:r>
              <a:rPr lang="en-US" dirty="0" err="1"/>
              <a:t>McCowan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953" y="4701297"/>
            <a:ext cx="1710381" cy="1282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60182" t="2873" r="24820" b="71671"/>
          <a:stretch/>
        </p:blipFill>
        <p:spPr>
          <a:xfrm>
            <a:off x="7748338" y="2470216"/>
            <a:ext cx="793946" cy="13475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57361" y="1853851"/>
            <a:ext cx="7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Justin Long</a:t>
            </a:r>
          </a:p>
        </p:txBody>
      </p:sp>
    </p:spTree>
    <p:extLst>
      <p:ext uri="{BB962C8B-B14F-4D97-AF65-F5344CB8AC3E}">
        <p14:creationId xmlns:p14="http://schemas.microsoft.com/office/powerpoint/2010/main" val="379048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180597"/>
            <a:ext cx="8705088" cy="1243649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 Center for Economic Development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Ward Milwaukee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5" y="1912755"/>
            <a:ext cx="6148346" cy="40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0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857251"/>
            <a:ext cx="6172200" cy="422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Incubator/ Promoter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00190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9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1249" y="5446065"/>
            <a:ext cx="6668901" cy="590785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1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1231249" y="3807202"/>
            <a:ext cx="2180945" cy="2217039"/>
          </a:xfrm>
          <a:prstGeom prst="rtTriangle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5988" y="1109384"/>
            <a:ext cx="5362015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dirty="0">
                <a:solidFill>
                  <a:srgbClr val="FFFF00"/>
                </a:solidFill>
                <a:latin typeface="Californian FB" panose="0207040306080B030204" pitchFamily="18" charset="0"/>
              </a:rPr>
              <a:t>Data Center for Greenfield, Hancock County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6841" y="1411943"/>
            <a:ext cx="3731559" cy="37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53" dirty="0">
                <a:solidFill>
                  <a:srgbClr val="1F497D">
                    <a:lumMod val="60000"/>
                    <a:lumOff val="40000"/>
                  </a:srgbClr>
                </a:solidFill>
              </a:rPr>
              <a:t>Market Conditions</a:t>
            </a:r>
            <a:endParaRPr lang="en-US" sz="119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1996" y="1681573"/>
            <a:ext cx="8312855" cy="146187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sz="3100" dirty="0"/>
              <a:t>Pricing</a:t>
            </a:r>
          </a:p>
          <a:p>
            <a:pPr lvl="1"/>
            <a:r>
              <a:rPr lang="en-US" dirty="0" smtClean="0"/>
              <a:t>Educational center/business incubator space – 15$/s.f.,</a:t>
            </a:r>
          </a:p>
          <a:p>
            <a:pPr lvl="1"/>
            <a:r>
              <a:rPr lang="en-US" dirty="0" smtClean="0"/>
              <a:t>1 year lease with renewal options and early-out for successful businesses</a:t>
            </a:r>
          </a:p>
          <a:p>
            <a:pPr lvl="1"/>
            <a:r>
              <a:rPr lang="en-US" dirty="0" smtClean="0"/>
              <a:t>Data center – 90-150$/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 –10 year lease with options for renewal</a:t>
            </a:r>
          </a:p>
          <a:p>
            <a:r>
              <a:rPr lang="en-US" dirty="0" smtClean="0"/>
              <a:t>Market preferences</a:t>
            </a:r>
          </a:p>
          <a:p>
            <a:pPr lvl="1"/>
            <a:endParaRPr lang="en-US" dirty="0" smtClean="0"/>
          </a:p>
          <a:p>
            <a:pPr lvl="3"/>
            <a:endParaRPr lang="en-US" sz="1059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2F5D6-774B-4B65-9047-06E0162E15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53" y="3135228"/>
            <a:ext cx="2249796" cy="1462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59" y="4435321"/>
            <a:ext cx="2281745" cy="1522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22" y="4435325"/>
            <a:ext cx="2309209" cy="1539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38" y="3135228"/>
            <a:ext cx="2195322" cy="14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1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Finances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19" y="2226469"/>
            <a:ext cx="6202279" cy="326350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$143 M capital Cost + $19 equipment</a:t>
            </a:r>
          </a:p>
          <a:p>
            <a:r>
              <a:rPr lang="en-US" dirty="0" smtClean="0"/>
              <a:t>$28M Net Operating Income</a:t>
            </a:r>
          </a:p>
          <a:p>
            <a:r>
              <a:rPr lang="en-US" dirty="0" smtClean="0"/>
              <a:t>35% ROI</a:t>
            </a:r>
          </a:p>
          <a:p>
            <a:r>
              <a:rPr lang="en-US" dirty="0" smtClean="0"/>
              <a:t>Justifying $54M in equity</a:t>
            </a:r>
          </a:p>
          <a:p>
            <a:r>
              <a:rPr lang="en-US" dirty="0" smtClean="0"/>
              <a:t>LTV 60% for debt with rapid payout [15 years]</a:t>
            </a:r>
          </a:p>
          <a:p>
            <a:endParaRPr lang="en-US" dirty="0"/>
          </a:p>
          <a:p>
            <a:r>
              <a:rPr lang="en-US" dirty="0" smtClean="0"/>
              <a:t>Servicing all other business in your local economy, with significant multiplier effect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4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6" y="74949"/>
            <a:ext cx="6172200" cy="4531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4e,f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Part C - morning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85795"/>
              </p:ext>
            </p:extLst>
          </p:nvPr>
        </p:nvGraphicFramePr>
        <p:xfrm>
          <a:off x="83128" y="474243"/>
          <a:ext cx="8977743" cy="638602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19915"/>
                <a:gridCol w="5922993"/>
                <a:gridCol w="1634835"/>
              </a:tblGrid>
              <a:tr h="5807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Program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Purpose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Comment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8334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New Market Tax Credits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500"/>
                        </a:spcBef>
                        <a:spcAft>
                          <a:spcPts val="600"/>
                        </a:spcAft>
                        <a:buFont typeface="+mj-lt"/>
                        <a:buAutoNum type="alphaLcPeriod"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Residential or Nonresidential properties in eligible neighborhoods of poverty [72 neighborhoods in Indiana qualify]</a:t>
                      </a:r>
                    </a:p>
                    <a:p>
                      <a:pPr marL="342900" marR="0" lvl="0" indent="-342900" algn="just">
                        <a:spcBef>
                          <a:spcPts val="500"/>
                        </a:spcBef>
                        <a:spcAft>
                          <a:spcPts val="600"/>
                        </a:spcAft>
                        <a:buFont typeface="+mj-lt"/>
                        <a:buAutoNum type="alphaLcPeriod"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Requires certified Community Development Entity [CDE]</a:t>
                      </a:r>
                    </a:p>
                    <a:p>
                      <a:pPr marL="342900" marR="0" lvl="0" indent="-342900" algn="just">
                        <a:spcBef>
                          <a:spcPts val="500"/>
                        </a:spcBef>
                        <a:spcAft>
                          <a:spcPts val="600"/>
                        </a:spcAft>
                        <a:buFont typeface="+mj-lt"/>
                        <a:buAutoNum type="alphaLcPeriod"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39% tax credits over 7 years calculates to 30% of qualified basis</a:t>
                      </a:r>
                    </a:p>
                    <a:p>
                      <a:pPr marL="342900" marR="0" lvl="0" indent="-342900" algn="just">
                        <a:spcBef>
                          <a:spcPts val="500"/>
                        </a:spcBef>
                        <a:spcAft>
                          <a:spcPts val="600"/>
                        </a:spcAft>
                        <a:buFont typeface="+mj-lt"/>
                        <a:buAutoNum type="alphaLcPeriod"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E.g. on $100,000 qualified total cost, $30,000 in NMTC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financing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Highly competitive, only 10% of applications are funded per annum. 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9157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SBA Programs as loan guarantees = “debentures”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marR="0" indent="-342900" algn="l">
                        <a:spcAft>
                          <a:spcPts val="600"/>
                        </a:spcAft>
                        <a:buFont typeface="+mj-lt"/>
                        <a:buAutoNum type="alphaLcPeriod"/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7a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$5.0M max; average 2012 </a:t>
                      </a:r>
                      <a:r>
                        <a:rPr lang="en-US" sz="1800" dirty="0" smtClean="0">
                          <a:latin typeface="+mn-lt"/>
                        </a:rPr>
                        <a:t>$337,730; insures 75-85%; realty, personalty, working capital</a:t>
                      </a:r>
                    </a:p>
                    <a:p>
                      <a:pPr marL="342900" marR="0" indent="-342900" algn="l">
                        <a:spcAft>
                          <a:spcPts val="600"/>
                        </a:spcAft>
                        <a:buFont typeface="+mj-lt"/>
                        <a:buAutoNum type="alphaLcPeriod"/>
                      </a:pPr>
                      <a:r>
                        <a:rPr lang="en-US" sz="1800" b="1" dirty="0" smtClean="0">
                          <a:latin typeface="+mn-lt"/>
                        </a:rPr>
                        <a:t>Microloan</a:t>
                      </a:r>
                      <a:r>
                        <a:rPr lang="en-US" sz="1800" dirty="0" smtClean="0">
                          <a:latin typeface="+mn-lt"/>
                        </a:rPr>
                        <a:t> - $50K max/ 6 years; average 2012 $13K; all but realty</a:t>
                      </a:r>
                    </a:p>
                    <a:p>
                      <a:pPr marL="342900" marR="0" indent="-342900" algn="l">
                        <a:spcAft>
                          <a:spcPts val="600"/>
                        </a:spcAft>
                        <a:buFont typeface="+mj-lt"/>
                        <a:buAutoNum type="alphaLcPeriod"/>
                      </a:pPr>
                      <a:r>
                        <a:rPr lang="en-US" sz="1800" b="1" dirty="0" smtClean="0">
                          <a:latin typeface="+mn-lt"/>
                        </a:rPr>
                        <a:t>CDC 504 </a:t>
                      </a:r>
                      <a:r>
                        <a:rPr lang="en-US" sz="1800" dirty="0" smtClean="0">
                          <a:latin typeface="+mn-lt"/>
                        </a:rPr>
                        <a:t>-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$5.0M [any business] - $4.0M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[small manufacturers] </a:t>
                      </a:r>
                      <a:r>
                        <a:rPr lang="en-US" sz="1800" u="sng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debenture</a:t>
                      </a:r>
                      <a:r>
                        <a:rPr lang="en-US" sz="1800" u="none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[so, 100%]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$65K per worker retained or added [up to $100K in small manufacturing]; only realty + equipment.</a:t>
                      </a:r>
                    </a:p>
                    <a:p>
                      <a:pPr marL="342900" marR="0" indent="-342900" algn="l">
                        <a:spcAft>
                          <a:spcPts val="600"/>
                        </a:spcAft>
                        <a:buFont typeface="+mj-lt"/>
                        <a:buAutoNum type="alphaLcPeriod"/>
                      </a:pPr>
                      <a:r>
                        <a:rPr lang="en-US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All programs SBA fee 2-3%; terms realty 25 years, personalty 10 years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decision: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it real estate?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it a business involving real estate +?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213" y="4007157"/>
            <a:ext cx="1251769" cy="5556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Resource Guide</a:t>
            </a:r>
          </a:p>
        </p:txBody>
      </p:sp>
    </p:spTree>
    <p:extLst>
      <p:ext uri="{BB962C8B-B14F-4D97-AF65-F5344CB8AC3E}">
        <p14:creationId xmlns:p14="http://schemas.microsoft.com/office/powerpoint/2010/main" val="387975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63" y="959519"/>
            <a:ext cx="2949178" cy="1858878"/>
          </a:xfrm>
        </p:spPr>
        <p:txBody>
          <a:bodyPr>
            <a:noAutofit/>
          </a:bodyPr>
          <a:lstStyle/>
          <a:p>
            <a:r>
              <a:rPr lang="en-US" sz="3300" dirty="0"/>
              <a:t>TIF/ IDB </a:t>
            </a:r>
            <a:br>
              <a:rPr lang="en-US" sz="3300" dirty="0"/>
            </a:br>
            <a:r>
              <a:rPr lang="en-US" sz="3300" dirty="0"/>
              <a:t>Industrial Development Bonds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87393" y="1061790"/>
            <a:ext cx="5142309" cy="46261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Local Unit/ Economic Development Commission </a:t>
            </a:r>
          </a:p>
          <a:p>
            <a:pPr lvl="1"/>
            <a:r>
              <a:rPr lang="en-US" dirty="0" smtClean="0"/>
              <a:t>sells taxable economic development revenue bonds </a:t>
            </a:r>
          </a:p>
          <a:p>
            <a:pPr lvl="1"/>
            <a:r>
              <a:rPr lang="en-US" dirty="0" smtClean="0"/>
              <a:t>to subsidiary or affiliate of developer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ax increment underwrites bonds, pursuant to a trust indenture with a trustee</a:t>
            </a:r>
          </a:p>
          <a:p>
            <a:pPr marL="342892" lvl="1" indent="0">
              <a:buNone/>
            </a:pPr>
            <a:endParaRPr lang="en-US" dirty="0" smtClean="0"/>
          </a:p>
          <a:p>
            <a:r>
              <a:rPr lang="en-US" dirty="0" smtClean="0"/>
              <a:t>Bond proceeds loaned to developer</a:t>
            </a:r>
          </a:p>
          <a:p>
            <a:pPr lvl="1"/>
            <a:r>
              <a:rPr lang="en-US" dirty="0" smtClean="0"/>
              <a:t>Promissory note obligates developer, as a credited/offset</a:t>
            </a:r>
          </a:p>
          <a:p>
            <a:pPr lvl="1"/>
            <a:r>
              <a:rPr lang="en-US" dirty="0" smtClean="0"/>
              <a:t>Can add credit enhancement [LOC]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4052839"/>
              </p:ext>
            </p:extLst>
          </p:nvPr>
        </p:nvGraphicFramePr>
        <p:xfrm>
          <a:off x="67802" y="2328111"/>
          <a:ext cx="3922307" cy="31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232" y="4659231"/>
            <a:ext cx="1720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TIF under Redevelopment Code since 1975, but significant amendments</a:t>
            </a:r>
          </a:p>
        </p:txBody>
      </p:sp>
    </p:spTree>
    <p:extLst>
      <p:ext uri="{BB962C8B-B14F-4D97-AF65-F5344CB8AC3E}">
        <p14:creationId xmlns:p14="http://schemas.microsoft.com/office/powerpoint/2010/main" val="152668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2364" y="115745"/>
            <a:ext cx="9051636" cy="1325563"/>
          </a:xfrm>
        </p:spPr>
        <p:txBody>
          <a:bodyPr/>
          <a:lstStyle/>
          <a:p>
            <a:r>
              <a:rPr lang="en-US" dirty="0" smtClean="0"/>
              <a:t>TIF/ HoTIF Bonds</a:t>
            </a:r>
            <a:br>
              <a:rPr lang="en-US" dirty="0" smtClean="0"/>
            </a:br>
            <a:r>
              <a:rPr lang="en-US" dirty="0" smtClean="0"/>
              <a:t>Tax Credit Syndications…General Rules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34474" y="1825625"/>
            <a:ext cx="748087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Consolidation/ Consortium of Sellers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Aggregate of properties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Cooperation with area local governments with common underwriting standards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Cost-efficient large issues and  equity syndications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Consortium of Buyers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Local or national lenders, brokers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“Place-based” tranche, your own socially-responsible bank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Mixed Use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“Urban” </a:t>
            </a:r>
            <a:r>
              <a:rPr lang="en-US" u="sng" dirty="0" smtClean="0"/>
              <a:t>in full</a:t>
            </a:r>
            <a:r>
              <a:rPr lang="en-US" dirty="0" smtClean="0"/>
              <a:t> as urban infill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2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1314450"/>
            <a:ext cx="5943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85901" y="2457450"/>
            <a:ext cx="6725226" cy="3143250"/>
          </a:xfrm>
        </p:spPr>
        <p:txBody>
          <a:bodyPr>
            <a:normAutofit/>
          </a:bodyPr>
          <a:lstStyle/>
          <a:p>
            <a:pPr marL="397754" indent="-342892">
              <a:buFont typeface="+mj-lt"/>
              <a:buAutoNum type="arabicPeriod"/>
            </a:pPr>
            <a:r>
              <a:rPr lang="en-US" dirty="0" smtClean="0"/>
              <a:t>Inventory of Essential Indiana Cities &amp; Towns: Sets of Issues &amp; Assets</a:t>
            </a:r>
          </a:p>
          <a:p>
            <a:pPr marL="397754" indent="-342892">
              <a:buFont typeface="+mj-lt"/>
              <a:buAutoNum type="arabicPeriod"/>
            </a:pPr>
            <a:r>
              <a:rPr lang="en-US" dirty="0" smtClean="0"/>
              <a:t>Central Theme of Causes - Vacant &amp; Abandoned</a:t>
            </a:r>
          </a:p>
          <a:p>
            <a:pPr marL="397754" indent="-342892">
              <a:buFont typeface="+mj-lt"/>
              <a:buAutoNum type="arabicPeriod"/>
            </a:pPr>
            <a:r>
              <a:rPr lang="en-US" dirty="0" smtClean="0"/>
              <a:t>Shrinking Cities or Opportunity for Demand?</a:t>
            </a:r>
          </a:p>
          <a:p>
            <a:pPr marL="397754" indent="-342892">
              <a:buFont typeface="+mj-lt"/>
              <a:buAutoNum type="arabicPeriod"/>
            </a:pPr>
            <a:r>
              <a:rPr lang="en-US" dirty="0" smtClean="0"/>
              <a:t>Inventory of Underutilized Resources</a:t>
            </a:r>
          </a:p>
          <a:p>
            <a:pPr marL="397754" indent="-342892">
              <a:buFont typeface="+mj-lt"/>
              <a:buAutoNum type="arabicPeriod"/>
            </a:pPr>
            <a:r>
              <a:rPr lang="en-US" dirty="0" smtClean="0"/>
              <a:t>Inventory of Proven Strategies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606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889753"/>
            <a:ext cx="7886700" cy="994172"/>
          </a:xfrm>
        </p:spPr>
        <p:txBody>
          <a:bodyPr/>
          <a:lstStyle/>
          <a:p>
            <a:r>
              <a:rPr lang="en-US" dirty="0" smtClean="0"/>
              <a:t>Maker District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51" y="879040"/>
            <a:ext cx="2848476" cy="1198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6927" y="1296727"/>
            <a:ext cx="1828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Muncie, April 3-4, 2014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08" y="1031652"/>
            <a:ext cx="934703" cy="710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52" y="1964814"/>
            <a:ext cx="1300163" cy="1978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8462" t="19079" r="25615"/>
          <a:stretch/>
        </p:blipFill>
        <p:spPr>
          <a:xfrm>
            <a:off x="276352" y="3943632"/>
            <a:ext cx="1300163" cy="14091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4115" y="5484438"/>
            <a:ext cx="10046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2002… 38M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87479" y="3252022"/>
            <a:ext cx="2630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http://www.artplaceamerica.org</a:t>
            </a:r>
            <a:r>
              <a:rPr lang="en-US" sz="1350" dirty="0"/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87479" y="3596299"/>
            <a:ext cx="25471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collaboration among: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 14 foundations,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8 federal agencies, and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6 financial institutions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dedicated to strengthening the field of creative </a:t>
            </a:r>
            <a:r>
              <a:rPr lang="en-US" dirty="0" err="1"/>
              <a:t>placemaking</a:t>
            </a:r>
            <a:r>
              <a:rPr lang="en-US" dirty="0"/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0720" y="1988941"/>
            <a:ext cx="2043113" cy="12573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63729" y="3789487"/>
            <a:ext cx="44058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seek to gather knowledge about how and under what conditions creative </a:t>
            </a:r>
            <a:r>
              <a:rPr lang="en-US" dirty="0" err="1"/>
              <a:t>placemaking</a:t>
            </a:r>
            <a:r>
              <a:rPr lang="en-US" dirty="0"/>
              <a:t> contributes to strengthening neighborhoods and to revitalization. We are interested in the economic, social and cultural changes associated with creative </a:t>
            </a:r>
            <a:r>
              <a:rPr lang="en-US" dirty="0" err="1"/>
              <a:t>placemaking</a:t>
            </a:r>
            <a:r>
              <a:rPr lang="en-US" dirty="0"/>
              <a:t> and in gathering data about its impact.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4673" y="2162178"/>
            <a:ext cx="1957388" cy="13144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42309" y="35501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http://kresge.org/programs/arts-culture/harvesting-leading-practices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12857" y="1674572"/>
            <a:ext cx="186512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https://munciearts.org/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93408" y="1988941"/>
            <a:ext cx="1618247" cy="521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Symposium movie</a:t>
            </a:r>
          </a:p>
        </p:txBody>
      </p:sp>
    </p:spTree>
    <p:extLst>
      <p:ext uri="{BB962C8B-B14F-4D97-AF65-F5344CB8AC3E}">
        <p14:creationId xmlns:p14="http://schemas.microsoft.com/office/powerpoint/2010/main" val="5028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Place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58656" y="1990749"/>
            <a:ext cx="2433387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Long-term viability</a:t>
            </a:r>
          </a:p>
          <a:p>
            <a:r>
              <a:rPr lang="en-US" dirty="0" smtClean="0"/>
              <a:t>Economy</a:t>
            </a:r>
          </a:p>
          <a:p>
            <a:r>
              <a:rPr lang="en-US" dirty="0" smtClean="0"/>
              <a:t>Access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Public utilities/ public goods</a:t>
            </a:r>
          </a:p>
          <a:p>
            <a:r>
              <a:rPr lang="en-US" dirty="0" smtClean="0"/>
              <a:t>Urban amenities</a:t>
            </a:r>
          </a:p>
          <a:p>
            <a:r>
              <a:rPr lang="en-US" dirty="0" smtClean="0"/>
              <a:t>Equity/ Affordability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0845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Spaces where art happens</a:t>
            </a:r>
          </a:p>
          <a:p>
            <a:pPr lvl="1"/>
            <a:r>
              <a:rPr lang="en-US" sz="2600" dirty="0" smtClean="0"/>
              <a:t>Food is art</a:t>
            </a:r>
          </a:p>
          <a:p>
            <a:pPr lvl="1"/>
            <a:r>
              <a:rPr lang="en-US" sz="2600" dirty="0" smtClean="0"/>
              <a:t>Open &amp; Inviting</a:t>
            </a:r>
          </a:p>
          <a:p>
            <a:pPr lvl="1"/>
            <a:r>
              <a:rPr lang="en-US" sz="2600" dirty="0" smtClean="0"/>
              <a:t>Experimentation</a:t>
            </a:r>
          </a:p>
          <a:p>
            <a:pPr lvl="1"/>
            <a:r>
              <a:rPr lang="en-US" sz="2600" dirty="0" smtClean="0"/>
              <a:t>Creativity as an economic engine</a:t>
            </a:r>
          </a:p>
          <a:p>
            <a:pPr lvl="1"/>
            <a:r>
              <a:rPr lang="en-US" sz="2600" dirty="0" smtClean="0"/>
              <a:t>Uniquely local</a:t>
            </a: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656" t="35897"/>
          <a:stretch/>
        </p:blipFill>
        <p:spPr>
          <a:xfrm>
            <a:off x="7128710" y="4105777"/>
            <a:ext cx="1943718" cy="1384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676" y="4104085"/>
            <a:ext cx="1850231" cy="1385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3390" y="5489975"/>
            <a:ext cx="1310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Cultural Trail, Indianapolis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840" y="1011832"/>
            <a:ext cx="658425" cy="662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19704" y="1110044"/>
            <a:ext cx="9001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Helen Davis Johnson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50" y="1014350"/>
            <a:ext cx="1103897" cy="7410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4659" y="3090375"/>
            <a:ext cx="1762868" cy="709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An artist who makes things…makes things happen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657392673"/>
              </p:ext>
            </p:extLst>
          </p:nvPr>
        </p:nvGraphicFramePr>
        <p:xfrm>
          <a:off x="1013163" y="1505527"/>
          <a:ext cx="1536073" cy="485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Rectangle 14"/>
          <p:cNvSpPr/>
          <p:nvPr/>
        </p:nvSpPr>
        <p:spPr>
          <a:xfrm>
            <a:off x="102271" y="2087968"/>
            <a:ext cx="913729" cy="8526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 live</a:t>
            </a:r>
            <a:r>
              <a:rPr lang="en-US" dirty="0" smtClean="0"/>
              <a:t>/ work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" y="3515320"/>
            <a:ext cx="1227221" cy="10659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325 members, 16,000 s.f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$500/yr.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37708" y="5139507"/>
            <a:ext cx="2091441" cy="13375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13 AC Teflon- coated fiberglass RCA Dome; $15K landfill; </a:t>
            </a:r>
          </a:p>
          <a:p>
            <a:pPr algn="ctr"/>
            <a:r>
              <a:rPr lang="en-US" dirty="0"/>
              <a:t>0.1 AC $70K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" y="4775836"/>
            <a:ext cx="1227221" cy="9565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Scavengers “Goods for Good”</a:t>
            </a:r>
          </a:p>
        </p:txBody>
      </p:sp>
    </p:spTree>
    <p:extLst>
      <p:ext uri="{BB962C8B-B14F-4D97-AF65-F5344CB8AC3E}">
        <p14:creationId xmlns:p14="http://schemas.microsoft.com/office/powerpoint/2010/main" val="402923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0150" y="1028700"/>
            <a:ext cx="6800850" cy="742950"/>
          </a:xfrm>
        </p:spPr>
        <p:txBody>
          <a:bodyPr>
            <a:noAutofit/>
          </a:bodyPr>
          <a:lstStyle/>
          <a:p>
            <a:pPr algn="ctr"/>
            <a:r>
              <a:rPr lang="en-US" sz="2700" dirty="0"/>
              <a:t>Local economy [Economic Development] </a:t>
            </a:r>
            <a:br>
              <a:rPr lang="en-US" sz="2700" dirty="0"/>
            </a:br>
            <a:r>
              <a:rPr lang="en-US" dirty="0" smtClean="0"/>
              <a:t>has become a “place”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2685474" y="6356351"/>
            <a:ext cx="4065812" cy="273844"/>
          </a:xfrm>
        </p:spPr>
        <p:txBody>
          <a:bodyPr/>
          <a:lstStyle/>
          <a:p>
            <a:r>
              <a:rPr lang="en-US" dirty="0" smtClean="0"/>
              <a:t>BEP workshop A: afternoon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31ABC6-1199-448C-B2CD-E6CB6C2A323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17296230"/>
              </p:ext>
            </p:extLst>
          </p:nvPr>
        </p:nvGraphicFramePr>
        <p:xfrm>
          <a:off x="2971804" y="2286003"/>
          <a:ext cx="3121819" cy="3239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6057903" y="3657600"/>
            <a:ext cx="3891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447090" y="3371850"/>
            <a:ext cx="2438292" cy="25026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Edward McMahon, </a:t>
            </a:r>
          </a:p>
          <a:p>
            <a:pPr algn="ctr"/>
            <a:r>
              <a:rPr lang="en-US" dirty="0"/>
              <a:t>ULI Fellow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“new paradigm for commercial development”</a:t>
            </a:r>
          </a:p>
          <a:p>
            <a:pPr algn="ctr"/>
            <a:r>
              <a:rPr lang="en-US" u="sng" dirty="0"/>
              <a:t>Urban Land</a:t>
            </a:r>
          </a:p>
          <a:p>
            <a:pPr algn="ctr"/>
            <a:r>
              <a:rPr lang="en-US" u="sng" dirty="0"/>
              <a:t>3 / 2012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88" y="2619879"/>
            <a:ext cx="2075324" cy="2440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7952" y="2000254"/>
            <a:ext cx="2085975" cy="12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2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4" y="134607"/>
            <a:ext cx="7886700" cy="994172"/>
          </a:xfrm>
        </p:spPr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Pyatok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36" y="1193604"/>
            <a:ext cx="1493044" cy="321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042" y="2285251"/>
            <a:ext cx="29432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39" y="1614193"/>
            <a:ext cx="5715000" cy="5643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4538" y="1591179"/>
            <a:ext cx="2526632" cy="260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Oakland, CA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88" y="2497471"/>
            <a:ext cx="2928185" cy="1930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405" y="4684036"/>
            <a:ext cx="899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Transforming a defunct big box in a high crime neighborhood to a </a:t>
            </a:r>
            <a:endParaRPr lang="en-US" dirty="0" smtClean="0"/>
          </a:p>
          <a:p>
            <a:pPr algn="ctr"/>
            <a:r>
              <a:rPr lang="en-US" dirty="0" smtClean="0"/>
              <a:t>gated</a:t>
            </a:r>
            <a:r>
              <a:rPr lang="en-US" dirty="0"/>
              <a:t>, mixed-use, urban community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00220766"/>
              </p:ext>
            </p:extLst>
          </p:nvPr>
        </p:nvGraphicFramePr>
        <p:xfrm>
          <a:off x="-58152" y="1868627"/>
          <a:ext cx="2007269" cy="273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Rectangle 11"/>
          <p:cNvSpPr/>
          <p:nvPr/>
        </p:nvSpPr>
        <p:spPr>
          <a:xfrm>
            <a:off x="294773" y="5523350"/>
            <a:ext cx="4212571" cy="547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Mentioned above the well-suited use of HoTIF with mixed-use residential</a:t>
            </a:r>
          </a:p>
        </p:txBody>
      </p:sp>
    </p:spTree>
    <p:extLst>
      <p:ext uri="{BB962C8B-B14F-4D97-AF65-F5344CB8AC3E}">
        <p14:creationId xmlns:p14="http://schemas.microsoft.com/office/powerpoint/2010/main" val="163200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99" y="116595"/>
            <a:ext cx="8811001" cy="13241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Catalytic Strategies – </a:t>
            </a:r>
            <a:br>
              <a:rPr lang="en-US" dirty="0" smtClean="0"/>
            </a:br>
            <a:r>
              <a:rPr lang="en-US" sz="3100" dirty="0" smtClean="0"/>
              <a:t>For advanced workshops in October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93070" y="1756967"/>
            <a:ext cx="3666494" cy="4000023"/>
          </a:xfr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Neighborhood Redevelopment Strategy Area [NRSA]</a:t>
            </a:r>
          </a:p>
          <a:p>
            <a:pPr marL="600067" lvl="1" indent="-257175">
              <a:buFont typeface="Arial" panose="020B0604020202020204" pitchFamily="34" charset="0"/>
              <a:buChar char="•"/>
            </a:pPr>
            <a:r>
              <a:rPr lang="en-US" sz="1800" dirty="0"/>
              <a:t>16 neighborhood conditions</a:t>
            </a:r>
          </a:p>
          <a:p>
            <a:pPr marL="600067" lvl="1" indent="-257175">
              <a:buFont typeface="Arial" panose="020B0604020202020204" pitchFamily="34" charset="0"/>
              <a:buChar char="•"/>
            </a:pPr>
            <a:r>
              <a:rPr lang="en-US" sz="1800" dirty="0"/>
              <a:t>7 redevelopment strategies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Community Development Plan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Business Plan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/>
              <a:t>Resources [“foreign aid”]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i="1" u="sng" dirty="0" smtClean="0"/>
              <a:t>Sustainable</a:t>
            </a:r>
            <a:r>
              <a:rPr lang="en-US" dirty="0" smtClean="0"/>
              <a:t> CDBG/ HOME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752975" y="1756967"/>
            <a:ext cx="4391025" cy="4715271"/>
          </a:xfrm>
        </p:spPr>
        <p:txBody>
          <a:bodyPr>
            <a:normAutofit/>
          </a:bodyPr>
          <a:lstStyle/>
          <a:p>
            <a:r>
              <a:rPr lang="en-US" sz="2400" dirty="0"/>
              <a:t>Placed-based financing</a:t>
            </a:r>
          </a:p>
          <a:p>
            <a:pPr lvl="1"/>
            <a:r>
              <a:rPr lang="en-US" dirty="0"/>
              <a:t>Health care [VT, Frankel]</a:t>
            </a:r>
          </a:p>
          <a:p>
            <a:pPr lvl="1"/>
            <a:r>
              <a:rPr lang="en-US" dirty="0"/>
              <a:t>Higher education [Kalamazoo</a:t>
            </a:r>
            <a:r>
              <a:rPr lang="en-US" dirty="0" smtClean="0"/>
              <a:t>]</a:t>
            </a:r>
          </a:p>
          <a:p>
            <a:r>
              <a:rPr lang="en-US" sz="2400" dirty="0" smtClean="0"/>
              <a:t>Strategies</a:t>
            </a:r>
            <a:endParaRPr lang="en-US" sz="2400" dirty="0"/>
          </a:p>
          <a:p>
            <a:pPr lvl="1"/>
            <a:r>
              <a:rPr lang="en-US" dirty="0"/>
              <a:t>The local economy as a place</a:t>
            </a:r>
          </a:p>
          <a:p>
            <a:pPr lvl="1"/>
            <a:r>
              <a:rPr lang="en-US" dirty="0"/>
              <a:t>Manufacturing…”Its alive</a:t>
            </a:r>
            <a:r>
              <a:rPr lang="en-US" dirty="0" smtClean="0"/>
              <a:t>!”</a:t>
            </a:r>
          </a:p>
          <a:p>
            <a:pPr lvl="1"/>
            <a:r>
              <a:rPr lang="en-US" dirty="0" smtClean="0"/>
              <a:t>Adaptive reuse empty downtown office/ floors above ground floor retail</a:t>
            </a:r>
            <a:endParaRPr lang="en-US" dirty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57950" y="432780"/>
            <a:ext cx="1344529" cy="6918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case studies</a:t>
            </a:r>
          </a:p>
        </p:txBody>
      </p:sp>
    </p:spTree>
    <p:extLst>
      <p:ext uri="{BB962C8B-B14F-4D97-AF65-F5344CB8AC3E}">
        <p14:creationId xmlns:p14="http://schemas.microsoft.com/office/powerpoint/2010/main" val="138440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Capital Raised by </a:t>
            </a:r>
            <a:br>
              <a:rPr lang="en-US" sz="3600" dirty="0" smtClean="0"/>
            </a:br>
            <a:r>
              <a:rPr lang="en-US" sz="3600" dirty="0" smtClean="0"/>
              <a:t>Tax Increment &amp; Tax Credit Financing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25</a:t>
            </a:fld>
            <a:endParaRPr kumimoji="0"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28600" y="1447800"/>
          <a:ext cx="6934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2971" y="577034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Qualified Basis = $100,000</a:t>
            </a:r>
          </a:p>
          <a:p>
            <a:pPr algn="ctr"/>
            <a:r>
              <a:rPr lang="en-US" dirty="0" smtClean="0"/>
              <a:t>Total Development Cost = $150,000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5715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Ignores LIHTC @ $12,000 - $49,500 </a:t>
            </a:r>
          </a:p>
          <a:p>
            <a:pPr algn="ctr"/>
            <a:r>
              <a:rPr lang="en-US" dirty="0" smtClean="0"/>
              <a:t>[8 - 33% TDC]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7086600" y="1447800"/>
          <a:ext cx="2057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Oval 2"/>
          <p:cNvSpPr/>
          <p:nvPr/>
        </p:nvSpPr>
        <p:spPr>
          <a:xfrm>
            <a:off x="0" y="5181600"/>
            <a:ext cx="19812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Homestead @ 25%</a:t>
            </a:r>
          </a:p>
          <a:p>
            <a:pPr algn="ctr"/>
            <a:r>
              <a:rPr lang="en-US" dirty="0" smtClean="0"/>
              <a:t>Non-residential @ 50%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5257800" y="4343400"/>
            <a:ext cx="1981199" cy="229493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72 areas;</a:t>
            </a:r>
          </a:p>
          <a:p>
            <a:pPr algn="ctr"/>
            <a:r>
              <a:rPr lang="en-US" b="1" dirty="0" smtClean="0"/>
              <a:t>10% chance; </a:t>
            </a:r>
            <a:r>
              <a:rPr lang="en-US" b="1" dirty="0" err="1" smtClean="0"/>
              <a:t>consor-tium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746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14" y="0"/>
            <a:ext cx="7886700" cy="1325563"/>
          </a:xfrm>
        </p:spPr>
        <p:txBody>
          <a:bodyPr/>
          <a:lstStyle/>
          <a:p>
            <a:r>
              <a:rPr lang="en-US" dirty="0" smtClean="0"/>
              <a:t>4f. Mixed-Income Solution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26</a:t>
            </a:fld>
            <a:endParaRPr kumimoji="0"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692367"/>
              </p:ext>
            </p:extLst>
          </p:nvPr>
        </p:nvGraphicFramePr>
        <p:xfrm>
          <a:off x="258618" y="1450109"/>
          <a:ext cx="8811492" cy="37251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45060"/>
                <a:gridCol w="1169346"/>
                <a:gridCol w="1139418"/>
                <a:gridCol w="1291338"/>
                <a:gridCol w="1063456"/>
                <a:gridCol w="1139418"/>
                <a:gridCol w="1063456"/>
              </a:tblGrid>
              <a:tr h="8568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50</a:t>
                      </a:r>
                      <a:r>
                        <a:rPr lang="en-US" sz="1800" baseline="0" dirty="0">
                          <a:effectLst/>
                        </a:rPr>
                        <a:t>% AMI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80</a:t>
                      </a:r>
                      <a:r>
                        <a:rPr lang="en-US" sz="1800" baseline="0" dirty="0">
                          <a:effectLst/>
                        </a:rPr>
                        <a:t>% AMI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120</a:t>
                      </a:r>
                      <a:r>
                        <a:rPr lang="en-US" sz="1800" baseline="0" dirty="0">
                          <a:effectLst/>
                        </a:rPr>
                        <a:t>% AMI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Cost Mixture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Sold Price Mixture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Net Proceeds Mixture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</a:tr>
              <a:tr h="5712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 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 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 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 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 $  370,000 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</a:rPr>
                        <a:t> $  370,000 </a:t>
                      </a:r>
                      <a:endParaRPr lang="en-US" sz="1800" baseline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 $  </a:t>
                      </a:r>
                      <a:r>
                        <a:rPr lang="en-US" sz="1800" baseline="0" dirty="0" smtClean="0">
                          <a:effectLst/>
                        </a:rPr>
                        <a:t>0   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</a:tr>
              <a:tr h="5712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Market Price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</a:rPr>
                        <a:t> $   110,000 </a:t>
                      </a:r>
                      <a:endParaRPr lang="en-US" sz="1800" baseline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 $   130,000 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rgbClr val="FFFF00"/>
                          </a:solidFill>
                          <a:effectLst/>
                        </a:rPr>
                        <a:t>$      170,000 </a:t>
                      </a:r>
                      <a:endParaRPr lang="en-US" sz="1800" b="1" baseline="0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 rowSpan="3" gridSpan="3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effectLst/>
                        </a:rPr>
                        <a:t>Bold </a:t>
                      </a:r>
                      <a:r>
                        <a:rPr lang="en-US" sz="1800" baseline="0" dirty="0">
                          <a:effectLst/>
                        </a:rPr>
                        <a:t>represents sold price [lesser of affordable and market prices]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 anchor="ctr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2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Cost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</a:rPr>
                        <a:t> $   100,000 </a:t>
                      </a:r>
                      <a:endParaRPr lang="en-US" sz="1800" baseline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</a:rPr>
                        <a:t> $   120,000 </a:t>
                      </a:r>
                      <a:endParaRPr lang="en-US" sz="1800" baseline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 $      150,000 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2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Affordable Price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effectLst/>
                        </a:rPr>
                        <a:t> $     80,000 </a:t>
                      </a:r>
                      <a:endParaRPr lang="en-US" sz="1800" b="1" baseline="0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effectLst/>
                        </a:rPr>
                        <a:t> $   120,000 </a:t>
                      </a:r>
                      <a:endParaRPr lang="en-US" sz="1800" b="1" baseline="0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 $      180,000 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2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Surplus [Subsidy]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 $   (20,000)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 $     </a:t>
                      </a:r>
                      <a:r>
                        <a:rPr lang="en-US" sz="1800" baseline="0" dirty="0" smtClean="0">
                          <a:effectLst/>
                        </a:rPr>
                        <a:t>0   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$         </a:t>
                      </a:r>
                      <a:r>
                        <a:rPr lang="en-US" sz="1800" baseline="0" dirty="0">
                          <a:effectLst/>
                        </a:rPr>
                        <a:t>20,000 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  &lt;- Sold </a:t>
                      </a:r>
                      <a:r>
                        <a:rPr lang="en-US" sz="1800" baseline="0" dirty="0" smtClean="0">
                          <a:effectLst/>
                        </a:rPr>
                        <a:t> Price </a:t>
                      </a:r>
                      <a:r>
                        <a:rPr lang="en-US" sz="1800" baseline="0" dirty="0">
                          <a:effectLst/>
                        </a:rPr>
                        <a:t>- Cost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 </a:t>
                      </a:r>
                      <a:endParaRPr lang="en-US" sz="1800" baseline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4288" marR="1428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686175" y="5403163"/>
            <a:ext cx="1771650" cy="552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Conceptual Numbers</a:t>
            </a:r>
          </a:p>
        </p:txBody>
      </p:sp>
    </p:spTree>
    <p:extLst>
      <p:ext uri="{BB962C8B-B14F-4D97-AF65-F5344CB8AC3E}">
        <p14:creationId xmlns:p14="http://schemas.microsoft.com/office/powerpoint/2010/main" val="306504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4f. Actual Numbers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27</a:t>
            </a:fld>
            <a:endParaRPr kumimoji="0"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37123"/>
              </p:ext>
            </p:extLst>
          </p:nvPr>
        </p:nvGraphicFramePr>
        <p:xfrm>
          <a:off x="157019" y="1477816"/>
          <a:ext cx="8857672" cy="509828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449454"/>
                <a:gridCol w="1579418"/>
                <a:gridCol w="1828800"/>
              </a:tblGrid>
              <a:tr h="1153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Direct Costs and Revenues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Average per Property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3044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Dwellings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1.20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</a:rPr>
                        <a:t>60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</a:tr>
              <a:tr h="3044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Bedrooms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3.02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151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44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Assessed </a:t>
                      </a:r>
                      <a:r>
                        <a:rPr lang="en-US" sz="1800" dirty="0">
                          <a:effectLst/>
                        </a:rPr>
                        <a:t>Value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$25,482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$1,274,100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44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Proposed Acquisition Value @ 85% Assessed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</a:rPr>
                        <a:t>$21,660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$1,082,985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44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Demolition Cost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</a:rPr>
                        <a:t>$7,732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$61,856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44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New Construction Cost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</a:rPr>
                        <a:t>$160,521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$2,889,375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44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Rehabilitation Cost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</a:rPr>
                        <a:t>$90,119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$2,883,800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44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Total Direct Cost of Acquisition &amp; Development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</a:rPr>
                        <a:t>$138,360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$6,918,016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44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Revenue from Sales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$170,200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$8,510,000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7425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Surplus </a:t>
                      </a:r>
                      <a:r>
                        <a:rPr lang="en-US" sz="1800" dirty="0">
                          <a:effectLst/>
                        </a:rPr>
                        <a:t>[Deficit] before indirect costs and administration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$31,840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$</a:t>
                      </a:r>
                      <a:r>
                        <a:rPr lang="en-US" sz="2400" b="1" dirty="0">
                          <a:effectLst/>
                        </a:rPr>
                        <a:t>1,591,984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53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9232" y="28367"/>
            <a:ext cx="8413317" cy="2139553"/>
          </a:xfrm>
        </p:spPr>
        <p:txBody>
          <a:bodyPr/>
          <a:lstStyle/>
          <a:p>
            <a:r>
              <a:rPr lang="en-US" dirty="0" smtClean="0"/>
              <a:t>Thank you!...Stay in touch!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8650" y="2683831"/>
            <a:ext cx="7886700" cy="1739818"/>
          </a:xfrm>
        </p:spPr>
        <p:txBody>
          <a:bodyPr>
            <a:normAutofit fontScale="25000" lnSpcReduction="20000"/>
          </a:bodyPr>
          <a:lstStyle/>
          <a:p>
            <a:r>
              <a:rPr lang="en-US" sz="7200" u="sng" dirty="0"/>
              <a:t>Means of contact</a:t>
            </a:r>
            <a:r>
              <a:rPr lang="en-US" sz="7200" dirty="0"/>
              <a:t>:</a:t>
            </a:r>
          </a:p>
          <a:p>
            <a:r>
              <a:rPr lang="en-US" sz="7200" i="1" dirty="0"/>
              <a:t>Bruce Frankel					765-285-5869</a:t>
            </a:r>
            <a:endParaRPr lang="en-US" sz="7200" dirty="0"/>
          </a:p>
          <a:p>
            <a:r>
              <a:rPr lang="en-US" sz="7200" i="1" dirty="0"/>
              <a:t>Professor of Urban Planning			</a:t>
            </a:r>
            <a:r>
              <a:rPr lang="en-US" sz="7200" i="1" dirty="0" smtClean="0"/>
              <a:t>	</a:t>
            </a:r>
            <a:r>
              <a:rPr lang="en-US" sz="7200" i="1" u="sng" dirty="0" smtClean="0"/>
              <a:t>bfrankel@bsu.edu</a:t>
            </a:r>
            <a:endParaRPr lang="en-US" sz="7200" u="sng" dirty="0"/>
          </a:p>
          <a:p>
            <a:r>
              <a:rPr lang="en-US" sz="7200" i="1" dirty="0"/>
              <a:t>Director Real Estate Development Programs		Blog:</a:t>
            </a:r>
            <a:endParaRPr lang="en-US" sz="7200" dirty="0"/>
          </a:p>
          <a:p>
            <a:r>
              <a:rPr lang="en-US" sz="7200" i="1" dirty="0"/>
              <a:t>Department of Urban Planning</a:t>
            </a:r>
            <a:endParaRPr lang="en-US" sz="7200" dirty="0"/>
          </a:p>
          <a:p>
            <a:r>
              <a:rPr lang="en-US" sz="7200" i="1" dirty="0"/>
              <a:t>AB 307</a:t>
            </a:r>
            <a:endParaRPr lang="en-US" sz="7200" dirty="0"/>
          </a:p>
          <a:p>
            <a:r>
              <a:rPr lang="en-US" sz="7200" i="1" dirty="0"/>
              <a:t>Ball State University</a:t>
            </a:r>
            <a:endParaRPr lang="en-US" sz="7200" dirty="0"/>
          </a:p>
          <a:p>
            <a:r>
              <a:rPr lang="en-US" sz="7200" i="1" dirty="0"/>
              <a:t>Muncie, IN 46306</a:t>
            </a:r>
            <a:endParaRPr lang="en-US" sz="72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495997"/>
              </p:ext>
            </p:extLst>
          </p:nvPr>
        </p:nvGraphicFramePr>
        <p:xfrm>
          <a:off x="8058150" y="2312123"/>
          <a:ext cx="914400" cy="127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Photo Editor Photo" r:id="rId3" imgW="2381582" imgH="3333333" progId="">
                  <p:embed/>
                </p:oleObj>
              </mc:Choice>
              <mc:Fallback>
                <p:oleObj name="Photo Editor Photo" r:id="rId3" imgW="2381582" imgH="33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150" y="2312123"/>
                        <a:ext cx="914400" cy="1279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185609" y="3963361"/>
            <a:ext cx="35583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http://www.877gethope.org/blight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5609" y="4485605"/>
            <a:ext cx="36103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http://www.in.gov/ihcda/2340.htm</a:t>
            </a:r>
          </a:p>
        </p:txBody>
      </p:sp>
    </p:spTree>
    <p:extLst>
      <p:ext uri="{BB962C8B-B14F-4D97-AF65-F5344CB8AC3E}">
        <p14:creationId xmlns:p14="http://schemas.microsoft.com/office/powerpoint/2010/main" val="404761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172" y="107442"/>
            <a:ext cx="6172200" cy="514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4d. AHP of FHLBI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Part C - morning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01583"/>
              </p:ext>
            </p:extLst>
          </p:nvPr>
        </p:nvGraphicFramePr>
        <p:xfrm>
          <a:off x="121919" y="722376"/>
          <a:ext cx="8894065" cy="590702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281348"/>
                <a:gridCol w="5957653"/>
                <a:gridCol w="1655064"/>
              </a:tblGrid>
              <a:tr h="59070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Affordable Housing Program of FHLBI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95" marR="45195" marT="0" marB="0" anchor="ctr"/>
                </a:tc>
                <a:tc>
                  <a:txBody>
                    <a:bodyPr/>
                    <a:lstStyle/>
                    <a:p>
                      <a:pPr marL="742950" marR="0" lvl="1" indent="-285750" algn="just"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800" dirty="0">
                          <a:effectLst/>
                        </a:rPr>
                        <a:t>Provides a direct subsidy (grant) for acquisition, rehabilitation or construction of affordable housing of various types – up to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$500,000</a:t>
                      </a:r>
                    </a:p>
                    <a:p>
                      <a:pPr marL="742950" marR="0" lvl="1" indent="-285750" algn="just"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800" dirty="0">
                          <a:effectLst/>
                        </a:rPr>
                        <a:t>Only FHLBI members may apply for AHP funding;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412</a:t>
                      </a:r>
                      <a:r>
                        <a:rPr lang="en-US" sz="1800" dirty="0">
                          <a:effectLst/>
                        </a:rPr>
                        <a:t> institutions as participating members in FHLBI</a:t>
                      </a:r>
                    </a:p>
                    <a:p>
                      <a:pPr marL="742950" marR="0" lvl="1" indent="-285750" algn="just"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800" dirty="0">
                          <a:effectLst/>
                        </a:rPr>
                        <a:t>Housing sponsors are non-profit or for-profit housing developers, including land banks, who partner with FHLBI member </a:t>
                      </a:r>
                    </a:p>
                    <a:p>
                      <a:pPr marL="742950" marR="0" lvl="1" indent="-285750" algn="just"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800" dirty="0">
                          <a:effectLst/>
                        </a:rPr>
                        <a:t>Eligible </a:t>
                      </a:r>
                      <a:r>
                        <a:rPr lang="en-US" sz="1800" dirty="0" smtClean="0">
                          <a:effectLst/>
                        </a:rPr>
                        <a:t>Activities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1143000" marR="0" lvl="2" indent="-22860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800" dirty="0">
                          <a:effectLst/>
                        </a:rPr>
                        <a:t>Land or building acquisition </a:t>
                      </a:r>
                    </a:p>
                    <a:p>
                      <a:pPr marL="1143000" marR="0" lvl="2" indent="-22860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800" dirty="0">
                          <a:effectLst/>
                        </a:rPr>
                        <a:t>Down payment and closing costs for homebuyers </a:t>
                      </a:r>
                    </a:p>
                    <a:p>
                      <a:pPr marL="1143000" marR="0" lvl="2" indent="-22860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800" dirty="0">
                          <a:effectLst/>
                        </a:rPr>
                        <a:t>Construction or rehabilitation costs </a:t>
                      </a:r>
                    </a:p>
                    <a:p>
                      <a:pPr marL="1143000" marR="0" lvl="2" indent="-22860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800" dirty="0">
                          <a:effectLst/>
                        </a:rPr>
                        <a:t>Owner-occupied rehabilitation </a:t>
                      </a:r>
                    </a:p>
                    <a:p>
                      <a:pPr marL="1143000" marR="0" lvl="2" indent="-22860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1800" dirty="0">
                          <a:effectLst/>
                        </a:rPr>
                        <a:t>Some soft costs (developer fee, architectural, legal, survey, engineering)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95" marR="4519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Under-utilized funds for </a:t>
                      </a:r>
                      <a:r>
                        <a:rPr lang="en-US" sz="1800" dirty="0" smtClean="0">
                          <a:effectLst/>
                        </a:rPr>
                        <a:t>redevelopment</a:t>
                      </a:r>
                      <a:r>
                        <a:rPr lang="en-US" sz="1800" dirty="0">
                          <a:effectLst/>
                        </a:rPr>
                        <a:t>; no limit to fundable </a:t>
                      </a:r>
                      <a:r>
                        <a:rPr lang="en-US" sz="1800" dirty="0" smtClean="0">
                          <a:effectLst/>
                        </a:rPr>
                        <a:t>applications </a:t>
                      </a:r>
                      <a:r>
                        <a:rPr lang="en-US" sz="1800" dirty="0">
                          <a:effectLst/>
                        </a:rPr>
                        <a:t>of FHLBI members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95" marR="45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7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AHP in Practice - Muncie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331727"/>
              </p:ext>
            </p:extLst>
          </p:nvPr>
        </p:nvGraphicFramePr>
        <p:xfrm>
          <a:off x="937736" y="1408749"/>
          <a:ext cx="6446044" cy="281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044"/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Part C - morning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209417"/>
              </p:ext>
            </p:extLst>
          </p:nvPr>
        </p:nvGraphicFramePr>
        <p:xfrm>
          <a:off x="946404" y="1797812"/>
          <a:ext cx="4933188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954"/>
                <a:gridCol w="1277234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Funding Source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AHP, FHLBI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$500,000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City CD Office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$86,700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Nonprofit Landlord - </a:t>
                      </a:r>
                      <a:r>
                        <a:rPr lang="en-US" sz="1800" dirty="0" err="1" smtClean="0"/>
                        <a:t>PathStone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$30,000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Mutual SB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$46,100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$662,800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952744" y="1859219"/>
            <a:ext cx="1458468" cy="526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Critique?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02356" y="4904336"/>
            <a:ext cx="4753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723 W. Main St., Old West End Place Apartments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“Where my mail is commonly sent,” said Frankel.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4084917"/>
            <a:ext cx="2711431" cy="191583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002355" y="5574030"/>
            <a:ext cx="1121589" cy="350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4-plex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0943" y="2687541"/>
            <a:ext cx="26080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 7% on $76,100 invested privately, the per unit cost is $158 / mo. [$111+35+12]</a:t>
            </a:r>
          </a:p>
          <a:p>
            <a:endParaRPr lang="en-US" dirty="0"/>
          </a:p>
          <a:p>
            <a:r>
              <a:rPr lang="en-US" dirty="0" smtClean="0"/>
              <a:t>@65% AMI, 2-BR d.u. affordability = $688 / mo.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9708" y="3872285"/>
            <a:ext cx="1264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 d.u. capital cost = $165,700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883966" y="5669280"/>
            <a:ext cx="2926080" cy="10521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Capacity for 17 apartments or SF homesteads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00515" y="246490"/>
            <a:ext cx="1789043" cy="77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 the “How” in fall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5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4" y="32023"/>
            <a:ext cx="8913834" cy="1325563"/>
          </a:xfrm>
        </p:spPr>
        <p:txBody>
          <a:bodyPr/>
          <a:lstStyle/>
          <a:p>
            <a:r>
              <a:rPr lang="en-US" dirty="0" smtClean="0"/>
              <a:t>CDBG/HOME Strategy </a:t>
            </a:r>
            <a:r>
              <a:rPr lang="en-US" sz="2400" dirty="0" smtClean="0"/>
              <a:t>[Frankel 1978-2013]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31231" y="1536974"/>
            <a:ext cx="3984737" cy="3499247"/>
          </a:xfrm>
        </p:spPr>
        <p:txBody>
          <a:bodyPr>
            <a:noAutofit/>
          </a:bodyPr>
          <a:lstStyle/>
          <a:p>
            <a:r>
              <a:rPr lang="en-US" sz="1800" dirty="0" smtClean="0"/>
              <a:t>$2.7M HUD funding</a:t>
            </a:r>
          </a:p>
          <a:p>
            <a:pPr lvl="1"/>
            <a:r>
              <a:rPr lang="en-US" sz="1800" dirty="0" smtClean="0"/>
              <a:t>CDBG 1974</a:t>
            </a:r>
          </a:p>
          <a:p>
            <a:pPr lvl="1"/>
            <a:r>
              <a:rPr lang="en-US" sz="1800" dirty="0" smtClean="0"/>
              <a:t>HOME 1990</a:t>
            </a:r>
          </a:p>
          <a:p>
            <a:r>
              <a:rPr lang="en-US" sz="1800" dirty="0" smtClean="0"/>
              <a:t>Invested in Code-Deficient Homesteads @ 20% [Leverage 5/1]</a:t>
            </a:r>
          </a:p>
          <a:p>
            <a:r>
              <a:rPr lang="en-US" sz="1800" dirty="0" smtClean="0"/>
              <a:t>Average $30K</a:t>
            </a:r>
          </a:p>
          <a:p>
            <a:r>
              <a:rPr lang="en-US" sz="1800" dirty="0" smtClean="0"/>
              <a:t>Deferred Payment Loan as “soft-second mortgage” [non-amortized, balloon due at resale]</a:t>
            </a:r>
          </a:p>
          <a:p>
            <a:r>
              <a:rPr lang="en-US" sz="1800" dirty="0" smtClean="0"/>
              <a:t>Returned average 5% annually and reinvested</a:t>
            </a:r>
          </a:p>
          <a:p>
            <a:r>
              <a:rPr lang="en-US" sz="1800" dirty="0" smtClean="0"/>
              <a:t>Can accrue below-market interest or structure as shared appreciation</a:t>
            </a:r>
          </a:p>
          <a:p>
            <a:r>
              <a:rPr lang="en-US" sz="1800" dirty="0" smtClean="0"/>
              <a:t>Results here at no interest  or shared appreciation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5726" y="1423287"/>
            <a:ext cx="3609594" cy="4933063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r>
              <a:rPr lang="en-US" sz="4500" dirty="0" smtClean="0"/>
              <a:t>At </a:t>
            </a:r>
            <a:r>
              <a:rPr lang="en-US" sz="4500" dirty="0" smtClean="0">
                <a:solidFill>
                  <a:srgbClr val="FFFF00"/>
                </a:solidFill>
              </a:rPr>
              <a:t>$30K rehabilitation cost</a:t>
            </a:r>
            <a:r>
              <a:rPr lang="en-US" sz="4500" dirty="0" smtClean="0"/>
              <a:t>, then</a:t>
            </a:r>
          </a:p>
          <a:p>
            <a:r>
              <a:rPr lang="en-US" sz="4500" dirty="0" smtClean="0"/>
              <a:t>270 annual/ 9,720 over 35 years</a:t>
            </a:r>
          </a:p>
          <a:p>
            <a:pPr lvl="1"/>
            <a:r>
              <a:rPr lang="en-US" sz="4500" dirty="0" smtClean="0"/>
              <a:t>@$30K performed rehabilitations annually from CDBG/HOME allocation </a:t>
            </a:r>
          </a:p>
          <a:p>
            <a:r>
              <a:rPr lang="en-US" sz="4500" dirty="0" smtClean="0"/>
              <a:t>+ progressive 14 to 486 d.u.’s annually/ 8,991 over 35 years</a:t>
            </a:r>
          </a:p>
          <a:p>
            <a:pPr lvl="1"/>
            <a:r>
              <a:rPr lang="en-US" sz="4500" dirty="0" smtClean="0"/>
              <a:t>@$30K performed rehabilitations from program income</a:t>
            </a:r>
          </a:p>
          <a:p>
            <a:endParaRPr lang="en-US" sz="4500" dirty="0" smtClean="0"/>
          </a:p>
          <a:p>
            <a:r>
              <a:rPr lang="en-US" sz="4500" dirty="0" smtClean="0"/>
              <a:t>IF at </a:t>
            </a:r>
            <a:r>
              <a:rPr lang="en-US" sz="4500" dirty="0" smtClean="0">
                <a:solidFill>
                  <a:srgbClr val="FFFF00"/>
                </a:solidFill>
              </a:rPr>
              <a:t>$100K rehabilitation cost</a:t>
            </a:r>
            <a:r>
              <a:rPr lang="en-US" sz="4500" dirty="0" smtClean="0"/>
              <a:t>, then</a:t>
            </a:r>
          </a:p>
          <a:p>
            <a:r>
              <a:rPr lang="en-US" sz="4500" dirty="0" smtClean="0"/>
              <a:t>5,613 d.u.’s served over 35 years</a:t>
            </a:r>
          </a:p>
          <a:p>
            <a:pPr lvl="1"/>
            <a:r>
              <a:rPr lang="en-US" sz="4500" dirty="0" smtClean="0"/>
              <a:t>2,916 from CDBG/HOME [81 annually]</a:t>
            </a:r>
          </a:p>
          <a:p>
            <a:pPr lvl="1"/>
            <a:r>
              <a:rPr lang="en-US" sz="4500" dirty="0" smtClean="0"/>
              <a:t>2,697 from program income [4 to 146]</a:t>
            </a:r>
            <a:endParaRPr lang="en-US" sz="4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5187" y="1119336"/>
            <a:ext cx="3158289" cy="2382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Structured Loan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60157" y="1119336"/>
            <a:ext cx="3158289" cy="2382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Results</a:t>
            </a:r>
          </a:p>
        </p:txBody>
      </p:sp>
      <p:sp>
        <p:nvSpPr>
          <p:cNvPr id="10" name="Oval 9"/>
          <p:cNvSpPr/>
          <p:nvPr/>
        </p:nvSpPr>
        <p:spPr>
          <a:xfrm>
            <a:off x="7936992" y="329184"/>
            <a:ext cx="1088136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35 years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018446" y="2075688"/>
            <a:ext cx="1006682" cy="448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9,720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8012009" y="3017818"/>
            <a:ext cx="1006682" cy="448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8,991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8121737" y="5190193"/>
            <a:ext cx="1006682" cy="448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2,916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8085161" y="5782415"/>
            <a:ext cx="1006682" cy="448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2,697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542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Nonresidential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FHA, go to SBA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2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07" y="147489"/>
            <a:ext cx="4186990" cy="13355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Ease of Entry </a:t>
            </a:r>
            <a:br>
              <a:rPr lang="en-US" dirty="0" smtClean="0"/>
            </a:br>
            <a:r>
              <a:rPr lang="en-US" dirty="0" smtClean="0"/>
              <a:t>Ease of Entrepreneurship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8502" y="2134957"/>
            <a:ext cx="4633125" cy="2606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9" y="2015390"/>
            <a:ext cx="2848476" cy="1198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1" y="3367038"/>
            <a:ext cx="3165269" cy="21045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62137" y="2264944"/>
            <a:ext cx="1395664" cy="11730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Another form of urban farming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7679" y="3507602"/>
            <a:ext cx="88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Detroit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2638" y="4177816"/>
            <a:ext cx="121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Milwaukee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4773" y="1987947"/>
            <a:ext cx="89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Muncie</a:t>
            </a:r>
          </a:p>
        </p:txBody>
      </p:sp>
    </p:spTree>
    <p:extLst>
      <p:ext uri="{BB962C8B-B14F-4D97-AF65-F5344CB8AC3E}">
        <p14:creationId xmlns:p14="http://schemas.microsoft.com/office/powerpoint/2010/main" val="136659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8794-8258-4D5E-9872-61408080B019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Plan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5" y="2035057"/>
            <a:ext cx="15430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62526" y="4135855"/>
            <a:ext cx="126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February, 2014</a:t>
            </a:r>
          </a:p>
        </p:txBody>
      </p:sp>
      <p:pic>
        <p:nvPicPr>
          <p:cNvPr id="14" name="Picture 13" descr="West Coast Garment Manufacturing, an SFMade member, employs 30 to 40 people who cut and sew several well-known clothing brand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34" y="2534393"/>
            <a:ext cx="5295074" cy="33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550572" y="1252728"/>
            <a:ext cx="4109564" cy="653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cap="all" dirty="0"/>
              <a:t>Production/ Distribution/ Repair [PDR]</a:t>
            </a:r>
          </a:p>
        </p:txBody>
      </p:sp>
    </p:spTree>
    <p:extLst>
      <p:ext uri="{BB962C8B-B14F-4D97-AF65-F5344CB8AC3E}">
        <p14:creationId xmlns:p14="http://schemas.microsoft.com/office/powerpoint/2010/main" val="98935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03" y="6786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New Urban Manufacturing</a:t>
            </a:r>
            <a:br>
              <a:rPr lang="en-US" dirty="0" smtClean="0"/>
            </a:br>
            <a:r>
              <a:rPr lang="en-US" dirty="0" smtClean="0"/>
              <a:t>PDR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859" y="1892080"/>
            <a:ext cx="302895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Brookings study 2007</a:t>
            </a:r>
          </a:p>
          <a:p>
            <a:pPr lvl="1"/>
            <a:r>
              <a:rPr lang="en-US" dirty="0" smtClean="0"/>
              <a:t>&gt;50,000 manufacturers</a:t>
            </a:r>
          </a:p>
          <a:p>
            <a:pPr lvl="1"/>
            <a:r>
              <a:rPr lang="en-US" dirty="0" smtClean="0"/>
              <a:t>&lt;20 employees/each</a:t>
            </a:r>
          </a:p>
          <a:p>
            <a:r>
              <a:rPr lang="en-US" dirty="0" smtClean="0"/>
              <a:t>Creative Class artisans</a:t>
            </a:r>
          </a:p>
          <a:p>
            <a:r>
              <a:rPr lang="en-US" dirty="0" smtClean="0"/>
              <a:t>PDR= [Light] production, distribution, repair</a:t>
            </a:r>
          </a:p>
          <a:p>
            <a:r>
              <a:rPr lang="en-US" dirty="0" smtClean="0"/>
              <a:t>$60,000/yr.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15981"/>
            <a:ext cx="3490722" cy="3394472"/>
          </a:xfrm>
        </p:spPr>
        <p:txBody>
          <a:bodyPr>
            <a:normAutofit fontScale="85000" lnSpcReduction="20000"/>
          </a:bodyPr>
          <a:lstStyle/>
          <a:p>
            <a:pPr marL="385754" indent="-385754">
              <a:buFont typeface="+mj-lt"/>
              <a:buAutoNum type="arabicPeriod"/>
            </a:pPr>
            <a:r>
              <a:rPr lang="en-US" dirty="0" smtClean="0"/>
              <a:t>Conditions for the Creative Class</a:t>
            </a:r>
          </a:p>
          <a:p>
            <a:pPr marL="385754" indent="-385754">
              <a:buFont typeface="+mj-lt"/>
              <a:buAutoNum type="arabicPeriod"/>
            </a:pPr>
            <a:r>
              <a:rPr lang="en-US" dirty="0" smtClean="0"/>
              <a:t>Industrial-friendly zoning</a:t>
            </a:r>
          </a:p>
          <a:p>
            <a:pPr lvl="1"/>
            <a:r>
              <a:rPr lang="en-US" dirty="0" smtClean="0"/>
              <a:t>I/C and I/R </a:t>
            </a:r>
          </a:p>
          <a:p>
            <a:pPr lvl="1"/>
            <a:r>
              <a:rPr lang="en-US" dirty="0" smtClean="0"/>
              <a:t>[make/sell; live/work]</a:t>
            </a:r>
          </a:p>
          <a:p>
            <a:pPr marL="385754" indent="-385754">
              <a:buFont typeface="+mj-lt"/>
              <a:buAutoNum type="arabicPeriod"/>
            </a:pPr>
            <a:r>
              <a:rPr lang="en-US" dirty="0" smtClean="0"/>
              <a:t>Spaces</a:t>
            </a:r>
          </a:p>
          <a:p>
            <a:pPr marL="385754" indent="-385754">
              <a:buFont typeface="+mj-lt"/>
              <a:buAutoNum type="arabicPeriod"/>
            </a:pPr>
            <a:r>
              <a:rPr lang="en-US" dirty="0" smtClean="0"/>
              <a:t>Access</a:t>
            </a:r>
          </a:p>
          <a:p>
            <a:pPr marL="385754" indent="-385754">
              <a:buFont typeface="+mj-lt"/>
              <a:buAutoNum type="arabicPeriod"/>
            </a:pPr>
            <a:r>
              <a:rPr lang="en-US" dirty="0" smtClean="0"/>
              <a:t>Retention</a:t>
            </a:r>
          </a:p>
          <a:p>
            <a:pPr lvl="1"/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BEP workshop A: afternoon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B584-E454-485C-8A09-4635108801E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8741" y="1473476"/>
            <a:ext cx="24003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References/ Facts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4900" y="1473476"/>
            <a:ext cx="24003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Principles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870" y="5676227"/>
            <a:ext cx="3867250" cy="514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Philadelphia, San Francisco/ Oakland, Atlanta, Wilmington, NC…Rising Sun, IN</a:t>
            </a:r>
          </a:p>
        </p:txBody>
      </p:sp>
    </p:spTree>
    <p:extLst>
      <p:ext uri="{BB962C8B-B14F-4D97-AF65-F5344CB8AC3E}">
        <p14:creationId xmlns:p14="http://schemas.microsoft.com/office/powerpoint/2010/main" val="25569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23717</TotalTime>
  <Words>2031</Words>
  <Application>Microsoft Macintosh PowerPoint</Application>
  <PresentationFormat>On-screen Show (4:3)</PresentationFormat>
  <Paragraphs>422</Paragraphs>
  <Slides>28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Photo Editor Photo</vt:lpstr>
      <vt:lpstr>Image</vt:lpstr>
      <vt:lpstr>“Blight Elimination Program” Initiative  of  IHCDA’s Hardest Hit Funds:  Repurposing Demolished Sites Reinvesting in Neighboring Properties  Presentations 4/8 – 4/22/2014  </vt:lpstr>
      <vt:lpstr>Order</vt:lpstr>
      <vt:lpstr>4d. AHP of FHLBI</vt:lpstr>
      <vt:lpstr>AHP in Practice - Muncie</vt:lpstr>
      <vt:lpstr>CDBG/HOME Strategy [Frankel 1978-2013]</vt:lpstr>
      <vt:lpstr>5. Nonresidential</vt:lpstr>
      <vt:lpstr>Ease of Entry  Ease of Entrepreneurship</vt:lpstr>
      <vt:lpstr>PDR</vt:lpstr>
      <vt:lpstr>New Urban Manufacturing PDR</vt:lpstr>
      <vt:lpstr>PDR’s</vt:lpstr>
      <vt:lpstr>Aquaponics/ Agriponics Ready for Prime Time?</vt:lpstr>
      <vt:lpstr>Public Center for Economic Development 3rd Ward Milwaukee</vt:lpstr>
      <vt:lpstr>Incubator/ Promoter</vt:lpstr>
      <vt:lpstr>PowerPoint Presentation</vt:lpstr>
      <vt:lpstr>Data Center Finances</vt:lpstr>
      <vt:lpstr>4e,f </vt:lpstr>
      <vt:lpstr>TIF/ IDB  Industrial Development Bonds</vt:lpstr>
      <vt:lpstr>TIF/ HoTIF Bonds Tax Credit Syndications…General Rules</vt:lpstr>
      <vt:lpstr>6. Mixed Use</vt:lpstr>
      <vt:lpstr>Maker District </vt:lpstr>
      <vt:lpstr>Quality of Place </vt:lpstr>
      <vt:lpstr>Local economy [Economic Development]  has become a “place”</vt:lpstr>
      <vt:lpstr>Michael Pyatok</vt:lpstr>
      <vt:lpstr>Catalytic Strategies –  For advanced workshops in October</vt:lpstr>
      <vt:lpstr>Capital Raised by  Tax Increment &amp; Tax Credit Financing</vt:lpstr>
      <vt:lpstr>4f. Mixed-Income Solution</vt:lpstr>
      <vt:lpstr>4f. Actual Numbers</vt:lpstr>
      <vt:lpstr>Thank you!...Stay in touch!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“Blight Elimination Program” Initiative  of  IHCDA’s Hardest Hit Funds:  Site Selection/ Control &amp; Repurposing Demolished Lots  Presentations 4/1 – 4/15/2014</dc:title>
  <dc:creator>Frankel, Bruce</dc:creator>
  <cp:lastModifiedBy>Aimee Morgan</cp:lastModifiedBy>
  <cp:revision>171</cp:revision>
  <cp:lastPrinted>2014-03-31T13:18:15Z</cp:lastPrinted>
  <dcterms:created xsi:type="dcterms:W3CDTF">2014-03-26T19:43:49Z</dcterms:created>
  <dcterms:modified xsi:type="dcterms:W3CDTF">2014-04-24T18:55:26Z</dcterms:modified>
</cp:coreProperties>
</file>