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28"/>
  </p:notesMasterIdLst>
  <p:sldIdLst>
    <p:sldId id="257" r:id="rId2"/>
    <p:sldId id="258" r:id="rId3"/>
    <p:sldId id="259" r:id="rId4"/>
    <p:sldId id="260" r:id="rId5"/>
    <p:sldId id="261" r:id="rId6"/>
    <p:sldId id="262" r:id="rId7"/>
    <p:sldId id="263" r:id="rId8"/>
    <p:sldId id="264" r:id="rId9"/>
    <p:sldId id="358" r:id="rId10"/>
    <p:sldId id="329" r:id="rId11"/>
    <p:sldId id="359" r:id="rId12"/>
    <p:sldId id="393" r:id="rId13"/>
    <p:sldId id="343" r:id="rId14"/>
    <p:sldId id="344" r:id="rId15"/>
    <p:sldId id="345" r:id="rId16"/>
    <p:sldId id="385" r:id="rId17"/>
    <p:sldId id="346" r:id="rId18"/>
    <p:sldId id="388" r:id="rId19"/>
    <p:sldId id="389" r:id="rId20"/>
    <p:sldId id="390" r:id="rId21"/>
    <p:sldId id="356" r:id="rId22"/>
    <p:sldId id="350" r:id="rId23"/>
    <p:sldId id="380" r:id="rId24"/>
    <p:sldId id="381" r:id="rId25"/>
    <p:sldId id="371" r:id="rId26"/>
    <p:sldId id="376"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36C303D-598C-46BD-B478-430C119DEC5F}">
          <p14:sldIdLst>
            <p14:sldId id="257"/>
            <p14:sldId id="258"/>
            <p14:sldId id="259"/>
            <p14:sldId id="260"/>
            <p14:sldId id="261"/>
            <p14:sldId id="262"/>
            <p14:sldId id="263"/>
            <p14:sldId id="264"/>
            <p14:sldId id="358"/>
            <p14:sldId id="329"/>
            <p14:sldId id="359"/>
            <p14:sldId id="393"/>
            <p14:sldId id="343"/>
            <p14:sldId id="344"/>
            <p14:sldId id="345"/>
            <p14:sldId id="385"/>
            <p14:sldId id="346"/>
            <p14:sldId id="388"/>
            <p14:sldId id="389"/>
            <p14:sldId id="390"/>
            <p14:sldId id="356"/>
            <p14:sldId id="350"/>
            <p14:sldId id="380"/>
            <p14:sldId id="381"/>
            <p14:sldId id="371"/>
            <p14:sldId id="376"/>
          </p14:sldIdLst>
        </p14:section>
        <p14:section name="Untitled Section" id="{EAB9599C-8C70-4361-94B8-5AEF64452CB3}">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025" autoAdjust="0"/>
    <p:restoredTop sz="93833" autoAdjust="0"/>
  </p:normalViewPr>
  <p:slideViewPr>
    <p:cSldViewPr snapToGrid="0">
      <p:cViewPr varScale="1">
        <p:scale>
          <a:sx n="76" d="100"/>
          <a:sy n="76" d="100"/>
        </p:scale>
        <p:origin x="-1712" y="-11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2376"/>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39A41FA-7F30-482B-B7EB-3C0BF121AD62}" type="datetimeFigureOut">
              <a:rPr lang="en-US" smtClean="0"/>
              <a:t>4/24/14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144C896-F12E-420E-B267-1C7D3A886FA0}" type="slidenum">
              <a:rPr lang="en-US" smtClean="0"/>
              <a:t>‹#›</a:t>
            </a:fld>
            <a:endParaRPr lang="en-US"/>
          </a:p>
        </p:txBody>
      </p:sp>
    </p:spTree>
    <p:extLst>
      <p:ext uri="{BB962C8B-B14F-4D97-AF65-F5344CB8AC3E}">
        <p14:creationId xmlns:p14="http://schemas.microsoft.com/office/powerpoint/2010/main" val="2249763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44C896-F12E-420E-B267-1C7D3A886FA0}" type="slidenum">
              <a:rPr lang="en-US" smtClean="0"/>
              <a:t>1</a:t>
            </a:fld>
            <a:endParaRPr lang="en-US"/>
          </a:p>
        </p:txBody>
      </p:sp>
    </p:spTree>
    <p:extLst>
      <p:ext uri="{BB962C8B-B14F-4D97-AF65-F5344CB8AC3E}">
        <p14:creationId xmlns:p14="http://schemas.microsoft.com/office/powerpoint/2010/main" val="4198252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EA3F49-CC1D-418B-9EAC-104CFA27C3F3}" type="datetime1">
              <a:rPr lang="en-US" smtClean="0"/>
              <a:t>4/24/14</a:t>
            </a:fld>
            <a:endParaRPr lang="en-US"/>
          </a:p>
        </p:txBody>
      </p:sp>
      <p:sp>
        <p:nvSpPr>
          <p:cNvPr id="5" name="Footer Placeholder 4"/>
          <p:cNvSpPr>
            <a:spLocks noGrp="1"/>
          </p:cNvSpPr>
          <p:nvPr>
            <p:ph type="ftr" sz="quarter" idx="11"/>
          </p:nvPr>
        </p:nvSpPr>
        <p:spPr/>
        <p:txBody>
          <a:bodyPr/>
          <a:lstStyle/>
          <a:p>
            <a:r>
              <a:rPr lang="en-US" smtClean="0"/>
              <a:t>BEP workshop A: afternoon</a:t>
            </a:r>
            <a:endParaRPr lang="en-US"/>
          </a:p>
        </p:txBody>
      </p:sp>
      <p:sp>
        <p:nvSpPr>
          <p:cNvPr id="6" name="Slide Number Placeholder 5"/>
          <p:cNvSpPr>
            <a:spLocks noGrp="1"/>
          </p:cNvSpPr>
          <p:nvPr>
            <p:ph type="sldNum" sz="quarter" idx="12"/>
          </p:nvPr>
        </p:nvSpPr>
        <p:spPr/>
        <p:txBody>
          <a:bodyPr/>
          <a:lstStyle/>
          <a:p>
            <a:fld id="{7C318794-8258-4D5E-9872-61408080B019}" type="slidenum">
              <a:rPr lang="en-US" smtClean="0"/>
              <a:t>‹#›</a:t>
            </a:fld>
            <a:endParaRPr lang="en-US"/>
          </a:p>
        </p:txBody>
      </p:sp>
    </p:spTree>
    <p:extLst>
      <p:ext uri="{BB962C8B-B14F-4D97-AF65-F5344CB8AC3E}">
        <p14:creationId xmlns:p14="http://schemas.microsoft.com/office/powerpoint/2010/main" val="2918044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4DFE07-7395-42B5-852F-58509D07E7A4}" type="datetime1">
              <a:rPr lang="en-US" smtClean="0"/>
              <a:t>4/24/14</a:t>
            </a:fld>
            <a:endParaRPr lang="en-US"/>
          </a:p>
        </p:txBody>
      </p:sp>
      <p:sp>
        <p:nvSpPr>
          <p:cNvPr id="5" name="Footer Placeholder 4"/>
          <p:cNvSpPr>
            <a:spLocks noGrp="1"/>
          </p:cNvSpPr>
          <p:nvPr>
            <p:ph type="ftr" sz="quarter" idx="11"/>
          </p:nvPr>
        </p:nvSpPr>
        <p:spPr/>
        <p:txBody>
          <a:bodyPr/>
          <a:lstStyle/>
          <a:p>
            <a:r>
              <a:rPr lang="en-US" smtClean="0"/>
              <a:t>BEP workshop A: afternoon</a:t>
            </a:r>
            <a:endParaRPr lang="en-US"/>
          </a:p>
        </p:txBody>
      </p:sp>
      <p:sp>
        <p:nvSpPr>
          <p:cNvPr id="6" name="Slide Number Placeholder 5"/>
          <p:cNvSpPr>
            <a:spLocks noGrp="1"/>
          </p:cNvSpPr>
          <p:nvPr>
            <p:ph type="sldNum" sz="quarter" idx="12"/>
          </p:nvPr>
        </p:nvSpPr>
        <p:spPr/>
        <p:txBody>
          <a:bodyPr/>
          <a:lstStyle/>
          <a:p>
            <a:fld id="{7C318794-8258-4D5E-9872-61408080B019}" type="slidenum">
              <a:rPr lang="en-US" smtClean="0"/>
              <a:t>‹#›</a:t>
            </a:fld>
            <a:endParaRPr lang="en-US"/>
          </a:p>
        </p:txBody>
      </p:sp>
    </p:spTree>
    <p:extLst>
      <p:ext uri="{BB962C8B-B14F-4D97-AF65-F5344CB8AC3E}">
        <p14:creationId xmlns:p14="http://schemas.microsoft.com/office/powerpoint/2010/main" val="834406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3A548D-188D-47FF-A52F-BBEA15497E4E}" type="datetime1">
              <a:rPr lang="en-US" smtClean="0"/>
              <a:t>4/24/14</a:t>
            </a:fld>
            <a:endParaRPr lang="en-US"/>
          </a:p>
        </p:txBody>
      </p:sp>
      <p:sp>
        <p:nvSpPr>
          <p:cNvPr id="5" name="Footer Placeholder 4"/>
          <p:cNvSpPr>
            <a:spLocks noGrp="1"/>
          </p:cNvSpPr>
          <p:nvPr>
            <p:ph type="ftr" sz="quarter" idx="11"/>
          </p:nvPr>
        </p:nvSpPr>
        <p:spPr/>
        <p:txBody>
          <a:bodyPr/>
          <a:lstStyle/>
          <a:p>
            <a:r>
              <a:rPr lang="en-US" smtClean="0"/>
              <a:t>BEP workshop A: afternoon</a:t>
            </a:r>
            <a:endParaRPr lang="en-US"/>
          </a:p>
        </p:txBody>
      </p:sp>
      <p:sp>
        <p:nvSpPr>
          <p:cNvPr id="6" name="Slide Number Placeholder 5"/>
          <p:cNvSpPr>
            <a:spLocks noGrp="1"/>
          </p:cNvSpPr>
          <p:nvPr>
            <p:ph type="sldNum" sz="quarter" idx="12"/>
          </p:nvPr>
        </p:nvSpPr>
        <p:spPr/>
        <p:txBody>
          <a:bodyPr/>
          <a:lstStyle/>
          <a:p>
            <a:fld id="{7C318794-8258-4D5E-9872-61408080B019}" type="slidenum">
              <a:rPr lang="en-US" smtClean="0"/>
              <a:t>‹#›</a:t>
            </a:fld>
            <a:endParaRPr lang="en-US"/>
          </a:p>
        </p:txBody>
      </p:sp>
    </p:spTree>
    <p:extLst>
      <p:ext uri="{BB962C8B-B14F-4D97-AF65-F5344CB8AC3E}">
        <p14:creationId xmlns:p14="http://schemas.microsoft.com/office/powerpoint/2010/main" val="304633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9AA2BA-EA18-4950-9C11-CC18430A413E}" type="datetime1">
              <a:rPr lang="en-US" smtClean="0"/>
              <a:t>4/24/14</a:t>
            </a:fld>
            <a:endParaRPr lang="en-US"/>
          </a:p>
        </p:txBody>
      </p:sp>
      <p:sp>
        <p:nvSpPr>
          <p:cNvPr id="5" name="Footer Placeholder 4"/>
          <p:cNvSpPr>
            <a:spLocks noGrp="1"/>
          </p:cNvSpPr>
          <p:nvPr>
            <p:ph type="ftr" sz="quarter" idx="11"/>
          </p:nvPr>
        </p:nvSpPr>
        <p:spPr/>
        <p:txBody>
          <a:bodyPr/>
          <a:lstStyle/>
          <a:p>
            <a:r>
              <a:rPr lang="en-US" smtClean="0"/>
              <a:t>BEP workshop A: afternoon</a:t>
            </a:r>
            <a:endParaRPr lang="en-US"/>
          </a:p>
        </p:txBody>
      </p:sp>
      <p:sp>
        <p:nvSpPr>
          <p:cNvPr id="6" name="Slide Number Placeholder 5"/>
          <p:cNvSpPr>
            <a:spLocks noGrp="1"/>
          </p:cNvSpPr>
          <p:nvPr>
            <p:ph type="sldNum" sz="quarter" idx="12"/>
          </p:nvPr>
        </p:nvSpPr>
        <p:spPr/>
        <p:txBody>
          <a:bodyPr/>
          <a:lstStyle/>
          <a:p>
            <a:fld id="{7C318794-8258-4D5E-9872-61408080B019}" type="slidenum">
              <a:rPr lang="en-US" smtClean="0"/>
              <a:t>‹#›</a:t>
            </a:fld>
            <a:endParaRPr lang="en-US"/>
          </a:p>
        </p:txBody>
      </p:sp>
    </p:spTree>
    <p:extLst>
      <p:ext uri="{BB962C8B-B14F-4D97-AF65-F5344CB8AC3E}">
        <p14:creationId xmlns:p14="http://schemas.microsoft.com/office/powerpoint/2010/main" val="3734153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0ED270-5E12-4245-98A7-5BA54FE36EDE}" type="datetime1">
              <a:rPr lang="en-US" smtClean="0"/>
              <a:t>4/24/14</a:t>
            </a:fld>
            <a:endParaRPr lang="en-US"/>
          </a:p>
        </p:txBody>
      </p:sp>
      <p:sp>
        <p:nvSpPr>
          <p:cNvPr id="5" name="Footer Placeholder 4"/>
          <p:cNvSpPr>
            <a:spLocks noGrp="1"/>
          </p:cNvSpPr>
          <p:nvPr>
            <p:ph type="ftr" sz="quarter" idx="11"/>
          </p:nvPr>
        </p:nvSpPr>
        <p:spPr/>
        <p:txBody>
          <a:bodyPr/>
          <a:lstStyle/>
          <a:p>
            <a:r>
              <a:rPr lang="en-US" smtClean="0"/>
              <a:t>BEP workshop A: afternoon</a:t>
            </a:r>
            <a:endParaRPr lang="en-US"/>
          </a:p>
        </p:txBody>
      </p:sp>
      <p:sp>
        <p:nvSpPr>
          <p:cNvPr id="6" name="Slide Number Placeholder 5"/>
          <p:cNvSpPr>
            <a:spLocks noGrp="1"/>
          </p:cNvSpPr>
          <p:nvPr>
            <p:ph type="sldNum" sz="quarter" idx="12"/>
          </p:nvPr>
        </p:nvSpPr>
        <p:spPr/>
        <p:txBody>
          <a:bodyPr/>
          <a:lstStyle/>
          <a:p>
            <a:fld id="{7C318794-8258-4D5E-9872-61408080B019}" type="slidenum">
              <a:rPr lang="en-US" smtClean="0"/>
              <a:t>‹#›</a:t>
            </a:fld>
            <a:endParaRPr lang="en-US"/>
          </a:p>
        </p:txBody>
      </p:sp>
    </p:spTree>
    <p:extLst>
      <p:ext uri="{BB962C8B-B14F-4D97-AF65-F5344CB8AC3E}">
        <p14:creationId xmlns:p14="http://schemas.microsoft.com/office/powerpoint/2010/main" val="3116432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155533-3E86-4561-9B82-AADC32478CA2}" type="datetime1">
              <a:rPr lang="en-US" smtClean="0"/>
              <a:t>4/24/14</a:t>
            </a:fld>
            <a:endParaRPr lang="en-US"/>
          </a:p>
        </p:txBody>
      </p:sp>
      <p:sp>
        <p:nvSpPr>
          <p:cNvPr id="6" name="Footer Placeholder 5"/>
          <p:cNvSpPr>
            <a:spLocks noGrp="1"/>
          </p:cNvSpPr>
          <p:nvPr>
            <p:ph type="ftr" sz="quarter" idx="11"/>
          </p:nvPr>
        </p:nvSpPr>
        <p:spPr/>
        <p:txBody>
          <a:bodyPr/>
          <a:lstStyle/>
          <a:p>
            <a:r>
              <a:rPr lang="en-US" smtClean="0"/>
              <a:t>BEP workshop A: afternoon</a:t>
            </a:r>
            <a:endParaRPr lang="en-US"/>
          </a:p>
        </p:txBody>
      </p:sp>
      <p:sp>
        <p:nvSpPr>
          <p:cNvPr id="7" name="Slide Number Placeholder 6"/>
          <p:cNvSpPr>
            <a:spLocks noGrp="1"/>
          </p:cNvSpPr>
          <p:nvPr>
            <p:ph type="sldNum" sz="quarter" idx="12"/>
          </p:nvPr>
        </p:nvSpPr>
        <p:spPr/>
        <p:txBody>
          <a:bodyPr/>
          <a:lstStyle/>
          <a:p>
            <a:fld id="{7C318794-8258-4D5E-9872-61408080B019}" type="slidenum">
              <a:rPr lang="en-US" smtClean="0"/>
              <a:t>‹#›</a:t>
            </a:fld>
            <a:endParaRPr lang="en-US"/>
          </a:p>
        </p:txBody>
      </p:sp>
    </p:spTree>
    <p:extLst>
      <p:ext uri="{BB962C8B-B14F-4D97-AF65-F5344CB8AC3E}">
        <p14:creationId xmlns:p14="http://schemas.microsoft.com/office/powerpoint/2010/main" val="893528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4A03F5A-3F51-433A-B301-E761B987F124}" type="datetime1">
              <a:rPr lang="en-US" smtClean="0"/>
              <a:t>4/24/14</a:t>
            </a:fld>
            <a:endParaRPr lang="en-US"/>
          </a:p>
        </p:txBody>
      </p:sp>
      <p:sp>
        <p:nvSpPr>
          <p:cNvPr id="8" name="Footer Placeholder 7"/>
          <p:cNvSpPr>
            <a:spLocks noGrp="1"/>
          </p:cNvSpPr>
          <p:nvPr>
            <p:ph type="ftr" sz="quarter" idx="11"/>
          </p:nvPr>
        </p:nvSpPr>
        <p:spPr/>
        <p:txBody>
          <a:bodyPr/>
          <a:lstStyle/>
          <a:p>
            <a:r>
              <a:rPr lang="en-US" smtClean="0"/>
              <a:t>BEP workshop A: afternoon</a:t>
            </a:r>
            <a:endParaRPr lang="en-US"/>
          </a:p>
        </p:txBody>
      </p:sp>
      <p:sp>
        <p:nvSpPr>
          <p:cNvPr id="9" name="Slide Number Placeholder 8"/>
          <p:cNvSpPr>
            <a:spLocks noGrp="1"/>
          </p:cNvSpPr>
          <p:nvPr>
            <p:ph type="sldNum" sz="quarter" idx="12"/>
          </p:nvPr>
        </p:nvSpPr>
        <p:spPr/>
        <p:txBody>
          <a:bodyPr/>
          <a:lstStyle/>
          <a:p>
            <a:fld id="{7C318794-8258-4D5E-9872-61408080B019}" type="slidenum">
              <a:rPr lang="en-US" smtClean="0"/>
              <a:t>‹#›</a:t>
            </a:fld>
            <a:endParaRPr lang="en-US"/>
          </a:p>
        </p:txBody>
      </p:sp>
    </p:spTree>
    <p:extLst>
      <p:ext uri="{BB962C8B-B14F-4D97-AF65-F5344CB8AC3E}">
        <p14:creationId xmlns:p14="http://schemas.microsoft.com/office/powerpoint/2010/main" val="4086338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2D1F687-AF10-450E-A980-D2FA657A62D6}" type="datetime1">
              <a:rPr lang="en-US" smtClean="0"/>
              <a:t>4/24/14</a:t>
            </a:fld>
            <a:endParaRPr lang="en-US"/>
          </a:p>
        </p:txBody>
      </p:sp>
      <p:sp>
        <p:nvSpPr>
          <p:cNvPr id="4" name="Footer Placeholder 3"/>
          <p:cNvSpPr>
            <a:spLocks noGrp="1"/>
          </p:cNvSpPr>
          <p:nvPr>
            <p:ph type="ftr" sz="quarter" idx="11"/>
          </p:nvPr>
        </p:nvSpPr>
        <p:spPr/>
        <p:txBody>
          <a:bodyPr/>
          <a:lstStyle/>
          <a:p>
            <a:r>
              <a:rPr lang="en-US" smtClean="0"/>
              <a:t>BEP workshop A: afternoon</a:t>
            </a:r>
            <a:endParaRPr lang="en-US"/>
          </a:p>
        </p:txBody>
      </p:sp>
      <p:sp>
        <p:nvSpPr>
          <p:cNvPr id="5" name="Slide Number Placeholder 4"/>
          <p:cNvSpPr>
            <a:spLocks noGrp="1"/>
          </p:cNvSpPr>
          <p:nvPr>
            <p:ph type="sldNum" sz="quarter" idx="12"/>
          </p:nvPr>
        </p:nvSpPr>
        <p:spPr/>
        <p:txBody>
          <a:bodyPr/>
          <a:lstStyle/>
          <a:p>
            <a:fld id="{7C318794-8258-4D5E-9872-61408080B019}" type="slidenum">
              <a:rPr lang="en-US" smtClean="0"/>
              <a:t>‹#›</a:t>
            </a:fld>
            <a:endParaRPr lang="en-US"/>
          </a:p>
        </p:txBody>
      </p:sp>
    </p:spTree>
    <p:extLst>
      <p:ext uri="{BB962C8B-B14F-4D97-AF65-F5344CB8AC3E}">
        <p14:creationId xmlns:p14="http://schemas.microsoft.com/office/powerpoint/2010/main" val="1484529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711941-BCED-40B8-8E2E-B1FD68A448B8}" type="datetime1">
              <a:rPr lang="en-US" smtClean="0"/>
              <a:t>4/24/14</a:t>
            </a:fld>
            <a:endParaRPr lang="en-US"/>
          </a:p>
        </p:txBody>
      </p:sp>
      <p:sp>
        <p:nvSpPr>
          <p:cNvPr id="3" name="Footer Placeholder 2"/>
          <p:cNvSpPr>
            <a:spLocks noGrp="1"/>
          </p:cNvSpPr>
          <p:nvPr>
            <p:ph type="ftr" sz="quarter" idx="11"/>
          </p:nvPr>
        </p:nvSpPr>
        <p:spPr/>
        <p:txBody>
          <a:bodyPr/>
          <a:lstStyle/>
          <a:p>
            <a:r>
              <a:rPr lang="en-US" smtClean="0"/>
              <a:t>BEP workshop A: afternoon</a:t>
            </a:r>
            <a:endParaRPr lang="en-US"/>
          </a:p>
        </p:txBody>
      </p:sp>
      <p:sp>
        <p:nvSpPr>
          <p:cNvPr id="4" name="Slide Number Placeholder 3"/>
          <p:cNvSpPr>
            <a:spLocks noGrp="1"/>
          </p:cNvSpPr>
          <p:nvPr>
            <p:ph type="sldNum" sz="quarter" idx="12"/>
          </p:nvPr>
        </p:nvSpPr>
        <p:spPr/>
        <p:txBody>
          <a:bodyPr/>
          <a:lstStyle/>
          <a:p>
            <a:fld id="{7C318794-8258-4D5E-9872-61408080B019}" type="slidenum">
              <a:rPr lang="en-US" smtClean="0"/>
              <a:t>‹#›</a:t>
            </a:fld>
            <a:endParaRPr lang="en-US"/>
          </a:p>
        </p:txBody>
      </p:sp>
    </p:spTree>
    <p:extLst>
      <p:ext uri="{BB962C8B-B14F-4D97-AF65-F5344CB8AC3E}">
        <p14:creationId xmlns:p14="http://schemas.microsoft.com/office/powerpoint/2010/main" val="1677027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13AB73-235C-4AF9-96DD-C2F0697733C9}" type="datetime1">
              <a:rPr lang="en-US" smtClean="0"/>
              <a:t>4/24/14</a:t>
            </a:fld>
            <a:endParaRPr lang="en-US"/>
          </a:p>
        </p:txBody>
      </p:sp>
      <p:sp>
        <p:nvSpPr>
          <p:cNvPr id="6" name="Footer Placeholder 5"/>
          <p:cNvSpPr>
            <a:spLocks noGrp="1"/>
          </p:cNvSpPr>
          <p:nvPr>
            <p:ph type="ftr" sz="quarter" idx="11"/>
          </p:nvPr>
        </p:nvSpPr>
        <p:spPr/>
        <p:txBody>
          <a:bodyPr/>
          <a:lstStyle/>
          <a:p>
            <a:r>
              <a:rPr lang="en-US" smtClean="0"/>
              <a:t>BEP workshop A: afternoon</a:t>
            </a:r>
            <a:endParaRPr lang="en-US"/>
          </a:p>
        </p:txBody>
      </p:sp>
      <p:sp>
        <p:nvSpPr>
          <p:cNvPr id="7" name="Slide Number Placeholder 6"/>
          <p:cNvSpPr>
            <a:spLocks noGrp="1"/>
          </p:cNvSpPr>
          <p:nvPr>
            <p:ph type="sldNum" sz="quarter" idx="12"/>
          </p:nvPr>
        </p:nvSpPr>
        <p:spPr/>
        <p:txBody>
          <a:bodyPr/>
          <a:lstStyle/>
          <a:p>
            <a:fld id="{7C318794-8258-4D5E-9872-61408080B019}" type="slidenum">
              <a:rPr lang="en-US" smtClean="0"/>
              <a:t>‹#›</a:t>
            </a:fld>
            <a:endParaRPr lang="en-US"/>
          </a:p>
        </p:txBody>
      </p:sp>
    </p:spTree>
    <p:extLst>
      <p:ext uri="{BB962C8B-B14F-4D97-AF65-F5344CB8AC3E}">
        <p14:creationId xmlns:p14="http://schemas.microsoft.com/office/powerpoint/2010/main" val="3238680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E76C61-FE1C-40BD-9BBE-5414CFFAC0ED}" type="datetime1">
              <a:rPr lang="en-US" smtClean="0"/>
              <a:t>4/24/14</a:t>
            </a:fld>
            <a:endParaRPr lang="en-US"/>
          </a:p>
        </p:txBody>
      </p:sp>
      <p:sp>
        <p:nvSpPr>
          <p:cNvPr id="6" name="Footer Placeholder 5"/>
          <p:cNvSpPr>
            <a:spLocks noGrp="1"/>
          </p:cNvSpPr>
          <p:nvPr>
            <p:ph type="ftr" sz="quarter" idx="11"/>
          </p:nvPr>
        </p:nvSpPr>
        <p:spPr/>
        <p:txBody>
          <a:bodyPr/>
          <a:lstStyle/>
          <a:p>
            <a:r>
              <a:rPr lang="en-US" smtClean="0"/>
              <a:t>BEP workshop A: afternoon</a:t>
            </a:r>
            <a:endParaRPr lang="en-US"/>
          </a:p>
        </p:txBody>
      </p:sp>
      <p:sp>
        <p:nvSpPr>
          <p:cNvPr id="7" name="Slide Number Placeholder 6"/>
          <p:cNvSpPr>
            <a:spLocks noGrp="1"/>
          </p:cNvSpPr>
          <p:nvPr>
            <p:ph type="sldNum" sz="quarter" idx="12"/>
          </p:nvPr>
        </p:nvSpPr>
        <p:spPr/>
        <p:txBody>
          <a:bodyPr/>
          <a:lstStyle/>
          <a:p>
            <a:fld id="{7C318794-8258-4D5E-9872-61408080B019}" type="slidenum">
              <a:rPr lang="en-US" smtClean="0"/>
              <a:t>‹#›</a:t>
            </a:fld>
            <a:endParaRPr lang="en-US"/>
          </a:p>
        </p:txBody>
      </p:sp>
    </p:spTree>
    <p:extLst>
      <p:ext uri="{BB962C8B-B14F-4D97-AF65-F5344CB8AC3E}">
        <p14:creationId xmlns:p14="http://schemas.microsoft.com/office/powerpoint/2010/main" val="15585964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50D2C-80D5-4369-A6A3-85373ECC8844}" type="datetime1">
              <a:rPr lang="en-US" smtClean="0"/>
              <a:t>4/24/14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BEP workshop A: afternoon</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318794-8258-4D5E-9872-61408080B019}" type="slidenum">
              <a:rPr lang="en-US" smtClean="0"/>
              <a:t>‹#›</a:t>
            </a:fld>
            <a:endParaRPr lang="en-US"/>
          </a:p>
        </p:txBody>
      </p:sp>
    </p:spTree>
    <p:extLst>
      <p:ext uri="{BB962C8B-B14F-4D97-AF65-F5344CB8AC3E}">
        <p14:creationId xmlns:p14="http://schemas.microsoft.com/office/powerpoint/2010/main" val="21631134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1.png"/><Relationship Id="rId6" Type="http://schemas.openxmlformats.org/officeDocument/2006/relationships/image" Target="../media/image3.gif"/><Relationship Id="rId7" Type="http://schemas.openxmlformats.org/officeDocument/2006/relationships/oleObject" Target="../embeddings/oleObject2.bin"/><Relationship Id="rId8" Type="http://schemas.openxmlformats.org/officeDocument/2006/relationships/image" Target="../media/image2.png"/><Relationship Id="rId9" Type="http://schemas.openxmlformats.org/officeDocument/2006/relationships/image" Target="../media/image4.png"/><Relationship Id="rId10" Type="http://schemas.openxmlformats.org/officeDocument/2006/relationships/image" Target="../media/image5.jp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1" Type="http://schemas.openxmlformats.org/officeDocument/2006/relationships/slideLayout" Target="../slideLayouts/slideLayout6.xml"/><Relationship Id="rId2"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 Id="rId3"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 Id="rId3"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 Id="rId3"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4" name="Rectangle 4"/>
          <p:cNvSpPr>
            <a:spLocks noGrp="1"/>
          </p:cNvSpPr>
          <p:nvPr>
            <p:ph type="ctrTitle"/>
          </p:nvPr>
        </p:nvSpPr>
        <p:spPr>
          <a:xfrm>
            <a:off x="1200153" y="1085852"/>
            <a:ext cx="6715125" cy="3404937"/>
          </a:xfrm>
        </p:spPr>
        <p:txBody>
          <a:bodyPr>
            <a:normAutofit fontScale="90000"/>
          </a:bodyPr>
          <a:lstStyle/>
          <a:p>
            <a:pPr>
              <a:defRPr/>
            </a:pPr>
            <a:r>
              <a:rPr lang="en-US" sz="2700" dirty="0"/>
              <a:t>“Blight Elimination Program” Initiative </a:t>
            </a:r>
            <a:br>
              <a:rPr lang="en-US" sz="2700" dirty="0"/>
            </a:br>
            <a:r>
              <a:rPr lang="en-US" sz="2700" dirty="0"/>
              <a:t>of </a:t>
            </a:r>
            <a:br>
              <a:rPr lang="en-US" sz="2700" dirty="0"/>
            </a:br>
            <a:r>
              <a:rPr lang="en-US" sz="2700" dirty="0"/>
              <a:t>IHCDA’s Hardest Hit Funds:</a:t>
            </a:r>
            <a:br>
              <a:rPr lang="en-US" sz="2700" dirty="0"/>
            </a:br>
            <a:r>
              <a:rPr lang="en-US" sz="2700" dirty="0"/>
              <a:t/>
            </a:r>
            <a:br>
              <a:rPr lang="en-US" sz="2700" dirty="0"/>
            </a:br>
            <a:r>
              <a:rPr lang="en-US" sz="2700" b="1" i="1" dirty="0">
                <a:solidFill>
                  <a:srgbClr val="FFFF00"/>
                </a:solidFill>
              </a:rPr>
              <a:t>Repurposing Demolished Sites</a:t>
            </a:r>
            <a:br>
              <a:rPr lang="en-US" sz="2700" b="1" i="1" dirty="0">
                <a:solidFill>
                  <a:srgbClr val="FFFF00"/>
                </a:solidFill>
              </a:rPr>
            </a:br>
            <a:r>
              <a:rPr lang="en-US" sz="2700" b="1" i="1" dirty="0">
                <a:solidFill>
                  <a:srgbClr val="FFFF00"/>
                </a:solidFill>
              </a:rPr>
              <a:t>Reinvesting in Neighboring Properties</a:t>
            </a:r>
            <a:r>
              <a:rPr lang="en-US" sz="2700" b="1" dirty="0">
                <a:solidFill>
                  <a:srgbClr val="FFFF00"/>
                </a:solidFill>
              </a:rPr>
              <a:t/>
            </a:r>
            <a:br>
              <a:rPr lang="en-US" sz="2700" b="1" dirty="0">
                <a:solidFill>
                  <a:srgbClr val="FFFF00"/>
                </a:solidFill>
              </a:rPr>
            </a:br>
            <a:r>
              <a:rPr lang="en-US" sz="2700" b="1" dirty="0">
                <a:solidFill>
                  <a:srgbClr val="FFFF00"/>
                </a:solidFill>
              </a:rPr>
              <a:t/>
            </a:r>
            <a:br>
              <a:rPr lang="en-US" sz="2700" b="1" dirty="0">
                <a:solidFill>
                  <a:srgbClr val="FFFF00"/>
                </a:solidFill>
              </a:rPr>
            </a:br>
            <a:r>
              <a:rPr lang="en-US" sz="2700" dirty="0"/>
              <a:t>Presentations 4/8 – 4/22/2014</a:t>
            </a:r>
            <a:br>
              <a:rPr lang="en-US" sz="2700" dirty="0"/>
            </a:br>
            <a:r>
              <a:rPr lang="en-US" sz="2700" dirty="0"/>
              <a:t/>
            </a:r>
            <a:br>
              <a:rPr lang="en-US" sz="2700" dirty="0"/>
            </a:br>
            <a:endParaRPr lang="en-US" i="1" dirty="0" smtClean="0"/>
          </a:p>
        </p:txBody>
      </p:sp>
      <p:sp>
        <p:nvSpPr>
          <p:cNvPr id="1030" name="Rectangle 4"/>
          <p:cNvSpPr>
            <a:spLocks noChangeArrowheads="1"/>
          </p:cNvSpPr>
          <p:nvPr/>
        </p:nvSpPr>
        <p:spPr bwMode="auto">
          <a:xfrm>
            <a:off x="5314952" y="4669768"/>
            <a:ext cx="2314283" cy="2031325"/>
          </a:xfrm>
          <a:prstGeom prst="rect">
            <a:avLst/>
          </a:prstGeom>
          <a:noFill/>
          <a:ln w="9525">
            <a:noFill/>
            <a:miter lim="800000"/>
            <a:headEnd/>
            <a:tailEnd/>
          </a:ln>
        </p:spPr>
        <p:txBody>
          <a:bodyPr wrap="square">
            <a:spAutoFit/>
          </a:bodyPr>
          <a:lstStyle/>
          <a:p>
            <a:pPr algn="r">
              <a:spcBef>
                <a:spcPct val="50000"/>
              </a:spcBef>
            </a:pPr>
            <a:r>
              <a:rPr lang="en-US" dirty="0">
                <a:solidFill>
                  <a:srgbClr val="FFFF00"/>
                </a:solidFill>
                <a:latin typeface="Times New Roman" pitchFamily="18" charset="0"/>
              </a:rPr>
              <a:t>Bruce Frankel</a:t>
            </a:r>
          </a:p>
          <a:p>
            <a:pPr algn="r">
              <a:spcBef>
                <a:spcPct val="50000"/>
              </a:spcBef>
            </a:pPr>
            <a:r>
              <a:rPr lang="en-US" dirty="0">
                <a:latin typeface="Times New Roman" pitchFamily="18" charset="0"/>
              </a:rPr>
              <a:t>Professor of          Urban Planning</a:t>
            </a:r>
          </a:p>
          <a:p>
            <a:pPr algn="r">
              <a:spcBef>
                <a:spcPct val="50000"/>
              </a:spcBef>
            </a:pPr>
            <a:r>
              <a:rPr lang="en-US" dirty="0">
                <a:latin typeface="Times New Roman" pitchFamily="18" charset="0"/>
              </a:rPr>
              <a:t>Director, Real Estate Development Programs</a:t>
            </a:r>
          </a:p>
        </p:txBody>
      </p:sp>
      <p:graphicFrame>
        <p:nvGraphicFramePr>
          <p:cNvPr id="1027" name="Object 4"/>
          <p:cNvGraphicFramePr>
            <a:graphicFrameLocks noChangeAspect="1"/>
          </p:cNvGraphicFramePr>
          <p:nvPr>
            <p:extLst>
              <p:ext uri="{D42A27DB-BD31-4B8C-83A1-F6EECF244321}">
                <p14:modId xmlns:p14="http://schemas.microsoft.com/office/powerpoint/2010/main" val="464773881"/>
              </p:ext>
            </p:extLst>
          </p:nvPr>
        </p:nvGraphicFramePr>
        <p:xfrm>
          <a:off x="7825509" y="4669768"/>
          <a:ext cx="914400" cy="1279530"/>
        </p:xfrm>
        <a:graphic>
          <a:graphicData uri="http://schemas.openxmlformats.org/presentationml/2006/ole">
            <mc:AlternateContent xmlns:mc="http://schemas.openxmlformats.org/markup-compatibility/2006">
              <mc:Choice xmlns:v="urn:schemas-microsoft-com:vml" Requires="v">
                <p:oleObj spid="_x0000_s1390" name="Photo Editor Photo" r:id="rId4" imgW="2381582" imgH="3333333" progId="">
                  <p:embed/>
                </p:oleObj>
              </mc:Choice>
              <mc:Fallback>
                <p:oleObj name="Photo Editor Photo" r:id="rId4" imgW="2381582" imgH="333333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5509" y="4669768"/>
                        <a:ext cx="914400" cy="1279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8" descr="Ball State Logo"/>
          <p:cNvPicPr>
            <a:picLocks noChangeAspect="1" noChangeArrowheads="1"/>
          </p:cNvPicPr>
          <p:nvPr/>
        </p:nvPicPr>
        <p:blipFill>
          <a:blip r:embed="rId6"/>
          <a:srcRect/>
          <a:stretch>
            <a:fillRect/>
          </a:stretch>
        </p:blipFill>
        <p:spPr bwMode="auto">
          <a:xfrm>
            <a:off x="6375260" y="3817562"/>
            <a:ext cx="1771650" cy="6732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0" name="Object 6"/>
          <p:cNvGraphicFramePr>
            <a:graphicFrameLocks noChangeAspect="1"/>
          </p:cNvGraphicFramePr>
          <p:nvPr>
            <p:extLst/>
          </p:nvPr>
        </p:nvGraphicFramePr>
        <p:xfrm>
          <a:off x="1143000" y="4855517"/>
          <a:ext cx="1428750" cy="1145232"/>
        </p:xfrm>
        <a:graphic>
          <a:graphicData uri="http://schemas.openxmlformats.org/presentationml/2006/ole">
            <mc:AlternateContent xmlns:mc="http://schemas.openxmlformats.org/markup-compatibility/2006">
              <mc:Choice xmlns:v="urn:schemas-microsoft-com:vml" Requires="v">
                <p:oleObj spid="_x0000_s1391" name="Image" r:id="rId7" imgW="4355556" imgH="3492063" progId="Photoshop.Image.10">
                  <p:embed/>
                </p:oleObj>
              </mc:Choice>
              <mc:Fallback>
                <p:oleObj name="Image" r:id="rId7" imgW="4355556" imgH="3492063" progId="Photoshop.Image.10">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4855517"/>
                        <a:ext cx="1428750" cy="1145232"/>
                      </a:xfrm>
                      <a:prstGeom prst="rect">
                        <a:avLst/>
                      </a:prstGeom>
                      <a:noFill/>
                      <a:ln>
                        <a:noFill/>
                      </a:ln>
                      <a:effectLst/>
                      <a:extLst/>
                    </p:spPr>
                  </p:pic>
                </p:oleObj>
              </mc:Fallback>
            </mc:AlternateContent>
          </a:graphicData>
        </a:graphic>
      </p:graphicFrame>
      <p:sp>
        <p:nvSpPr>
          <p:cNvPr id="2" name="Oval 1"/>
          <p:cNvSpPr/>
          <p:nvPr/>
        </p:nvSpPr>
        <p:spPr>
          <a:xfrm>
            <a:off x="3414010" y="3589212"/>
            <a:ext cx="2081626" cy="948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t>PART B</a:t>
            </a:r>
          </a:p>
          <a:p>
            <a:pPr algn="ctr"/>
            <a:r>
              <a:rPr lang="en-US" b="1" dirty="0"/>
              <a:t>1:00-3:00 pm</a:t>
            </a:r>
          </a:p>
        </p:txBody>
      </p:sp>
      <p:pic>
        <p:nvPicPr>
          <p:cNvPr id="5" name="Picture 4"/>
          <p:cNvPicPr>
            <a:picLocks noChangeAspect="1"/>
          </p:cNvPicPr>
          <p:nvPr/>
        </p:nvPicPr>
        <p:blipFill>
          <a:blip r:embed="rId9"/>
          <a:stretch>
            <a:fillRect/>
          </a:stretch>
        </p:blipFill>
        <p:spPr>
          <a:xfrm>
            <a:off x="2722593" y="4854412"/>
            <a:ext cx="2092417" cy="1146341"/>
          </a:xfrm>
          <a:prstGeom prst="rect">
            <a:avLst/>
          </a:prstGeom>
        </p:spPr>
      </p:pic>
      <p:sp>
        <p:nvSpPr>
          <p:cNvPr id="11" name="Oval 10"/>
          <p:cNvSpPr/>
          <p:nvPr/>
        </p:nvSpPr>
        <p:spPr>
          <a:xfrm>
            <a:off x="762701" y="1652590"/>
            <a:ext cx="1279663" cy="107342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Site selection, control, reuse</a:t>
            </a:r>
          </a:p>
        </p:txBody>
      </p:sp>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5800" y="5543549"/>
            <a:ext cx="457200" cy="457200"/>
          </a:xfrm>
          <a:prstGeom prst="rect">
            <a:avLst/>
          </a:prstGeom>
        </p:spPr>
      </p:pic>
    </p:spTree>
    <p:extLst>
      <p:ext uri="{BB962C8B-B14F-4D97-AF65-F5344CB8AC3E}">
        <p14:creationId xmlns:p14="http://schemas.microsoft.com/office/powerpoint/2010/main" val="18467180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857250"/>
            <a:ext cx="6858000" cy="5143500"/>
          </a:xfrm>
          <a:prstGeom prst="rect">
            <a:avLst/>
          </a:prstGeom>
        </p:spPr>
      </p:pic>
      <p:sp>
        <p:nvSpPr>
          <p:cNvPr id="6" name="Title 5"/>
          <p:cNvSpPr>
            <a:spLocks noGrp="1"/>
          </p:cNvSpPr>
          <p:nvPr>
            <p:ph type="title"/>
          </p:nvPr>
        </p:nvSpPr>
        <p:spPr>
          <a:xfrm>
            <a:off x="715881" y="2139557"/>
            <a:ext cx="7794709" cy="2139553"/>
          </a:xfrm>
        </p:spPr>
        <p:txBody>
          <a:bodyPr/>
          <a:lstStyle/>
          <a:p>
            <a:r>
              <a:rPr lang="en-US" dirty="0"/>
              <a:t>4</a:t>
            </a:r>
            <a:r>
              <a:rPr lang="en-US" dirty="0" smtClean="0"/>
              <a:t>. Residential</a:t>
            </a:r>
            <a:endParaRPr lang="en-US" dirty="0"/>
          </a:p>
        </p:txBody>
      </p:sp>
      <p:sp>
        <p:nvSpPr>
          <p:cNvPr id="2" name="Text Placeholder 1"/>
          <p:cNvSpPr>
            <a:spLocks noGrp="1"/>
          </p:cNvSpPr>
          <p:nvPr>
            <p:ph type="body" idx="1"/>
          </p:nvPr>
        </p:nvSpPr>
        <p:spPr>
          <a:xfrm>
            <a:off x="353544" y="4611289"/>
            <a:ext cx="2111361" cy="1500187"/>
          </a:xfrm>
        </p:spPr>
        <p:txBody>
          <a:bodyPr/>
          <a:lstStyle/>
          <a:p>
            <a:pPr marL="257168" indent="-257168">
              <a:buFont typeface="Arial" panose="020B0604020202020204" pitchFamily="34" charset="0"/>
              <a:buChar char="•"/>
            </a:pPr>
            <a:r>
              <a:rPr lang="en-US" dirty="0" smtClean="0"/>
              <a:t>Incremental</a:t>
            </a:r>
          </a:p>
          <a:p>
            <a:pPr marL="257168" indent="-257168">
              <a:buFont typeface="Arial" panose="020B0604020202020204" pitchFamily="34" charset="0"/>
              <a:buChar char="•"/>
            </a:pPr>
            <a:r>
              <a:rPr lang="en-US" dirty="0" smtClean="0"/>
              <a:t>Catalytic</a:t>
            </a:r>
            <a:endParaRPr lang="en-US" dirty="0"/>
          </a:p>
        </p:txBody>
      </p:sp>
      <p:sp>
        <p:nvSpPr>
          <p:cNvPr id="4" name="Footer Placeholder 3"/>
          <p:cNvSpPr>
            <a:spLocks noGrp="1"/>
          </p:cNvSpPr>
          <p:nvPr>
            <p:ph type="ftr" sz="quarter" idx="11"/>
          </p:nvPr>
        </p:nvSpPr>
        <p:spPr/>
        <p:txBody>
          <a:bodyPr/>
          <a:lstStyle/>
          <a:p>
            <a:r>
              <a:rPr lang="en-US" smtClean="0"/>
              <a:t>BEP workshop A: afternoon</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10</a:t>
            </a:fld>
            <a:endParaRPr lang="en-US" dirty="0"/>
          </a:p>
        </p:txBody>
      </p:sp>
      <p:sp>
        <p:nvSpPr>
          <p:cNvPr id="10" name="Right Arrow 9"/>
          <p:cNvSpPr/>
          <p:nvPr/>
        </p:nvSpPr>
        <p:spPr>
          <a:xfrm>
            <a:off x="159027" y="248471"/>
            <a:ext cx="2034596" cy="3471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dirty="0"/>
              <a:t>Muncie’s </a:t>
            </a:r>
          </a:p>
          <a:p>
            <a:pPr algn="ctr"/>
            <a:r>
              <a:rPr lang="en-US" dirty="0" err="1"/>
              <a:t>Olde</a:t>
            </a:r>
            <a:r>
              <a:rPr lang="en-US" dirty="0"/>
              <a:t> West End</a:t>
            </a:r>
          </a:p>
          <a:p>
            <a:pPr algn="ctr"/>
            <a:r>
              <a:rPr lang="en-US" dirty="0"/>
              <a:t>November 2011</a:t>
            </a:r>
          </a:p>
          <a:p>
            <a:pPr algn="ctr"/>
            <a:r>
              <a:rPr lang="en-US" dirty="0"/>
              <a:t>Demolition Order</a:t>
            </a:r>
          </a:p>
        </p:txBody>
      </p:sp>
    </p:spTree>
    <p:extLst>
      <p:ext uri="{BB962C8B-B14F-4D97-AF65-F5344CB8AC3E}">
        <p14:creationId xmlns:p14="http://schemas.microsoft.com/office/powerpoint/2010/main" val="10601940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40420" y="91462"/>
            <a:ext cx="3071060" cy="490162"/>
          </a:xfrm>
        </p:spPr>
        <p:txBody>
          <a:bodyPr>
            <a:normAutofit fontScale="90000"/>
          </a:bodyPr>
          <a:lstStyle/>
          <a:p>
            <a:r>
              <a:rPr lang="en-US" dirty="0" smtClean="0"/>
              <a:t>ROI</a:t>
            </a:r>
            <a:endParaRPr lang="en-US" dirty="0"/>
          </a:p>
        </p:txBody>
      </p:sp>
      <p:sp>
        <p:nvSpPr>
          <p:cNvPr id="4" name="Footer Placeholder 3"/>
          <p:cNvSpPr>
            <a:spLocks noGrp="1"/>
          </p:cNvSpPr>
          <p:nvPr>
            <p:ph type="ftr" sz="quarter" idx="11"/>
          </p:nvPr>
        </p:nvSpPr>
        <p:spPr/>
        <p:txBody>
          <a:bodyPr/>
          <a:lstStyle/>
          <a:p>
            <a:r>
              <a:rPr lang="en-US" smtClean="0"/>
              <a:t>BEP workshop A: afternoon</a:t>
            </a:r>
            <a:endParaRPr lang="en-US"/>
          </a:p>
        </p:txBody>
      </p:sp>
      <p:sp>
        <p:nvSpPr>
          <p:cNvPr id="5" name="Slide Number Placeholder 4"/>
          <p:cNvSpPr>
            <a:spLocks noGrp="1"/>
          </p:cNvSpPr>
          <p:nvPr>
            <p:ph type="sldNum" sz="quarter" idx="12"/>
          </p:nvPr>
        </p:nvSpPr>
        <p:spPr/>
        <p:txBody>
          <a:bodyPr/>
          <a:lstStyle/>
          <a:p>
            <a:fld id="{7C318794-8258-4D5E-9872-61408080B019}" type="slidenum">
              <a:rPr lang="en-US" smtClean="0"/>
              <a:t>11</a:t>
            </a:fld>
            <a:endParaRPr lang="en-US"/>
          </a:p>
        </p:txBody>
      </p:sp>
      <p:pic>
        <p:nvPicPr>
          <p:cNvPr id="8" name="Picture 7"/>
          <p:cNvPicPr>
            <a:picLocks noChangeAspect="1"/>
          </p:cNvPicPr>
          <p:nvPr/>
        </p:nvPicPr>
        <p:blipFill>
          <a:blip r:embed="rId2"/>
          <a:stretch>
            <a:fillRect/>
          </a:stretch>
        </p:blipFill>
        <p:spPr>
          <a:xfrm>
            <a:off x="3801387" y="91462"/>
            <a:ext cx="5313125" cy="2761727"/>
          </a:xfrm>
          <a:prstGeom prst="rect">
            <a:avLst/>
          </a:prstGeom>
        </p:spPr>
      </p:pic>
      <p:sp>
        <p:nvSpPr>
          <p:cNvPr id="9" name="TextBox 8"/>
          <p:cNvSpPr txBox="1"/>
          <p:nvPr/>
        </p:nvSpPr>
        <p:spPr>
          <a:xfrm>
            <a:off x="3960352" y="2830206"/>
            <a:ext cx="4995194" cy="646331"/>
          </a:xfrm>
          <a:prstGeom prst="rect">
            <a:avLst/>
          </a:prstGeom>
          <a:noFill/>
        </p:spPr>
        <p:txBody>
          <a:bodyPr wrap="square" rtlCol="0">
            <a:spAutoFit/>
          </a:bodyPr>
          <a:lstStyle/>
          <a:p>
            <a:r>
              <a:rPr lang="en-US" dirty="0"/>
              <a:t>If I want to realize a return on my investment, then invest in my neighbors’ properties</a:t>
            </a:r>
          </a:p>
        </p:txBody>
      </p:sp>
      <p:pic>
        <p:nvPicPr>
          <p:cNvPr id="10" name="Picture 9"/>
          <p:cNvPicPr/>
          <p:nvPr/>
        </p:nvPicPr>
        <p:blipFill>
          <a:blip r:embed="rId3" cstate="print"/>
          <a:srcRect/>
          <a:stretch>
            <a:fillRect/>
          </a:stretch>
        </p:blipFill>
        <p:spPr bwMode="auto">
          <a:xfrm>
            <a:off x="-4" y="581624"/>
            <a:ext cx="3711476" cy="5143497"/>
          </a:xfrm>
          <a:prstGeom prst="rect">
            <a:avLst/>
          </a:prstGeom>
          <a:noFill/>
          <a:ln w="9525">
            <a:noFill/>
            <a:miter lim="800000"/>
            <a:headEnd/>
            <a:tailEnd/>
          </a:ln>
        </p:spPr>
      </p:pic>
      <p:pic>
        <p:nvPicPr>
          <p:cNvPr id="11" name="Picture 10"/>
          <p:cNvPicPr>
            <a:picLocks noChangeAspect="1"/>
          </p:cNvPicPr>
          <p:nvPr/>
        </p:nvPicPr>
        <p:blipFill>
          <a:blip r:embed="rId4"/>
          <a:stretch>
            <a:fillRect/>
          </a:stretch>
        </p:blipFill>
        <p:spPr>
          <a:xfrm>
            <a:off x="2842438" y="4275316"/>
            <a:ext cx="3004335" cy="1939965"/>
          </a:xfrm>
          <a:prstGeom prst="rect">
            <a:avLst/>
          </a:prstGeom>
        </p:spPr>
      </p:pic>
      <p:pic>
        <p:nvPicPr>
          <p:cNvPr id="3" name="Picture 2"/>
          <p:cNvPicPr>
            <a:picLocks noChangeAspect="1"/>
          </p:cNvPicPr>
          <p:nvPr/>
        </p:nvPicPr>
        <p:blipFill>
          <a:blip r:embed="rId5"/>
          <a:stretch>
            <a:fillRect/>
          </a:stretch>
        </p:blipFill>
        <p:spPr>
          <a:xfrm>
            <a:off x="5846773" y="3868118"/>
            <a:ext cx="3267739" cy="2347163"/>
          </a:xfrm>
          <a:prstGeom prst="rect">
            <a:avLst/>
          </a:prstGeom>
        </p:spPr>
      </p:pic>
    </p:spTree>
    <p:extLst>
      <p:ext uri="{BB962C8B-B14F-4D97-AF65-F5344CB8AC3E}">
        <p14:creationId xmlns:p14="http://schemas.microsoft.com/office/powerpoint/2010/main" val="175639929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9593" r="7807" b="24208"/>
          <a:stretch/>
        </p:blipFill>
        <p:spPr>
          <a:xfrm>
            <a:off x="4230094" y="4384427"/>
            <a:ext cx="4882102" cy="1971924"/>
          </a:xfrm>
          <a:prstGeom prst="rect">
            <a:avLst/>
          </a:prstGeom>
        </p:spPr>
      </p:pic>
      <p:sp>
        <p:nvSpPr>
          <p:cNvPr id="2" name="Title 1"/>
          <p:cNvSpPr>
            <a:spLocks noGrp="1"/>
          </p:cNvSpPr>
          <p:nvPr>
            <p:ph type="title"/>
          </p:nvPr>
        </p:nvSpPr>
        <p:spPr>
          <a:xfrm>
            <a:off x="0" y="70928"/>
            <a:ext cx="9144000" cy="676495"/>
          </a:xfrm>
        </p:spPr>
        <p:txBody>
          <a:bodyPr>
            <a:normAutofit fontScale="90000"/>
          </a:bodyPr>
          <a:lstStyle/>
          <a:p>
            <a:r>
              <a:rPr lang="en-US" sz="3200" dirty="0" smtClean="0"/>
              <a:t>Incremental Examples </a:t>
            </a:r>
            <a:r>
              <a:rPr lang="en-US" sz="2700" dirty="0" smtClean="0"/>
              <a:t>Emily Kimbrough Historic District, Muncie</a:t>
            </a:r>
            <a:endParaRPr lang="en-US" sz="2700" dirty="0"/>
          </a:p>
        </p:txBody>
      </p:sp>
      <p:sp>
        <p:nvSpPr>
          <p:cNvPr id="3" name="Footer Placeholder 2"/>
          <p:cNvSpPr>
            <a:spLocks noGrp="1"/>
          </p:cNvSpPr>
          <p:nvPr>
            <p:ph type="ftr" sz="quarter" idx="11"/>
          </p:nvPr>
        </p:nvSpPr>
        <p:spPr/>
        <p:txBody>
          <a:bodyPr/>
          <a:lstStyle/>
          <a:p>
            <a:r>
              <a:rPr lang="en-US" smtClean="0"/>
              <a:t>BEP workshop A: afternoon</a:t>
            </a:r>
            <a:endParaRPr lang="en-US"/>
          </a:p>
        </p:txBody>
      </p:sp>
      <p:sp>
        <p:nvSpPr>
          <p:cNvPr id="4" name="Slide Number Placeholder 3"/>
          <p:cNvSpPr>
            <a:spLocks noGrp="1"/>
          </p:cNvSpPr>
          <p:nvPr>
            <p:ph type="sldNum" sz="quarter" idx="12"/>
          </p:nvPr>
        </p:nvSpPr>
        <p:spPr/>
        <p:txBody>
          <a:bodyPr/>
          <a:lstStyle/>
          <a:p>
            <a:fld id="{7C318794-8258-4D5E-9872-61408080B019}" type="slidenum">
              <a:rPr lang="en-US" smtClean="0"/>
              <a:t>12</a:t>
            </a:fld>
            <a:endParaRPr lang="en-US"/>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2297" b="14369"/>
          <a:stretch/>
        </p:blipFill>
        <p:spPr>
          <a:xfrm>
            <a:off x="0" y="747423"/>
            <a:ext cx="3562184" cy="1669774"/>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5102" t="10905" r="6968" b="31953"/>
          <a:stretch/>
        </p:blipFill>
        <p:spPr>
          <a:xfrm>
            <a:off x="15902" y="2933673"/>
            <a:ext cx="4795244" cy="1752904"/>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5129" r="2221" b="4908"/>
          <a:stretch/>
        </p:blipFill>
        <p:spPr>
          <a:xfrm>
            <a:off x="4164219" y="708363"/>
            <a:ext cx="4860511" cy="2806113"/>
          </a:xfrm>
          <a:prstGeom prst="rect">
            <a:avLst/>
          </a:prstGeom>
        </p:spPr>
      </p:pic>
    </p:spTree>
    <p:extLst>
      <p:ext uri="{BB962C8B-B14F-4D97-AF65-F5344CB8AC3E}">
        <p14:creationId xmlns:p14="http://schemas.microsoft.com/office/powerpoint/2010/main" val="3843581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450" y="77690"/>
            <a:ext cx="6172200" cy="857250"/>
          </a:xfrm>
        </p:spPr>
        <p:txBody>
          <a:bodyPr>
            <a:normAutofit fontScale="90000"/>
          </a:bodyPr>
          <a:lstStyle/>
          <a:p>
            <a:r>
              <a:rPr lang="en-US" dirty="0"/>
              <a:t>4</a:t>
            </a:r>
            <a:r>
              <a:rPr lang="en-US" dirty="0" smtClean="0"/>
              <a:t>. Underutilized Resources/ Proven Strategies</a:t>
            </a:r>
            <a:endParaRPr lang="en-US" dirty="0"/>
          </a:p>
        </p:txBody>
      </p:sp>
      <p:sp>
        <p:nvSpPr>
          <p:cNvPr id="3" name="Content Placeholder 2"/>
          <p:cNvSpPr>
            <a:spLocks noGrp="1"/>
          </p:cNvSpPr>
          <p:nvPr>
            <p:ph sz="half" idx="1"/>
          </p:nvPr>
        </p:nvSpPr>
        <p:spPr>
          <a:xfrm>
            <a:off x="238539" y="1507233"/>
            <a:ext cx="4276311" cy="3944640"/>
          </a:xfrm>
        </p:spPr>
        <p:txBody>
          <a:bodyPr>
            <a:noAutofit/>
          </a:bodyPr>
          <a:lstStyle/>
          <a:p>
            <a:pPr marL="438901" lvl="1" indent="0">
              <a:buNone/>
            </a:pPr>
            <a:r>
              <a:rPr lang="en-US" sz="1800" b="1" i="1" u="sng" dirty="0" smtClean="0"/>
              <a:t>Under-utilized tools</a:t>
            </a:r>
          </a:p>
          <a:p>
            <a:pPr marL="584630" indent="-385754">
              <a:buFont typeface="+mj-lt"/>
              <a:buAutoNum type="arabicPeriod"/>
            </a:pPr>
            <a:r>
              <a:rPr lang="en-US" sz="1800" dirty="0" smtClean="0"/>
              <a:t>Mortgage Guarantees [40 FHA 203K lenders]</a:t>
            </a:r>
          </a:p>
          <a:p>
            <a:pPr marL="584630" indent="-385754">
              <a:buFont typeface="+mj-lt"/>
              <a:buAutoNum type="arabicPeriod"/>
            </a:pPr>
            <a:r>
              <a:rPr lang="en-US" sz="1800" dirty="0" smtClean="0"/>
              <a:t>Tax-increment Financing [</a:t>
            </a:r>
            <a:r>
              <a:rPr lang="en-US" sz="1800" dirty="0" err="1" smtClean="0"/>
              <a:t>HoTIF</a:t>
            </a:r>
            <a:r>
              <a:rPr lang="en-US" sz="1800" dirty="0" smtClean="0"/>
              <a:t>]</a:t>
            </a:r>
          </a:p>
          <a:p>
            <a:pPr marL="584630" indent="-385754">
              <a:buFont typeface="+mj-lt"/>
              <a:buAutoNum type="arabicPeriod"/>
            </a:pPr>
            <a:r>
              <a:rPr lang="en-US" sz="1800" dirty="0" smtClean="0"/>
              <a:t>Tax-credit Financing</a:t>
            </a:r>
          </a:p>
          <a:p>
            <a:pPr marL="824654" lvl="1" indent="-385754">
              <a:buFont typeface="+mj-lt"/>
              <a:buAutoNum type="alphaLcPeriod"/>
            </a:pPr>
            <a:r>
              <a:rPr lang="en-US" sz="1800" dirty="0" smtClean="0"/>
              <a:t>LIHTC [yes]</a:t>
            </a:r>
          </a:p>
          <a:p>
            <a:pPr marL="824654" lvl="1" indent="-385754">
              <a:buFont typeface="+mj-lt"/>
              <a:buAutoNum type="alphaLcPeriod"/>
            </a:pPr>
            <a:r>
              <a:rPr lang="en-US" sz="1800" dirty="0" smtClean="0"/>
              <a:t>NMTC</a:t>
            </a:r>
          </a:p>
          <a:p>
            <a:pPr marL="824654" lvl="1" indent="-385754">
              <a:buFont typeface="+mj-lt"/>
              <a:buAutoNum type="alphaLcPeriod"/>
            </a:pPr>
            <a:r>
              <a:rPr lang="en-US" sz="1800" dirty="0" smtClean="0"/>
              <a:t>HTC </a:t>
            </a:r>
            <a:r>
              <a:rPr lang="en-US" sz="1800" dirty="0"/>
              <a:t>– IRC Sec. 50a – 5 </a:t>
            </a:r>
            <a:r>
              <a:rPr lang="en-US" sz="1800" dirty="0" err="1"/>
              <a:t>yrs</a:t>
            </a:r>
            <a:endParaRPr lang="en-US" sz="1800" dirty="0" smtClean="0"/>
          </a:p>
          <a:p>
            <a:pPr marL="584630" indent="-385754">
              <a:buFont typeface="+mj-lt"/>
              <a:buAutoNum type="arabicPeriod"/>
            </a:pPr>
            <a:r>
              <a:rPr lang="en-US" sz="1800" dirty="0" smtClean="0"/>
              <a:t>AHP – engage the lenders [411] through FHLBI</a:t>
            </a:r>
          </a:p>
        </p:txBody>
      </p:sp>
      <p:sp>
        <p:nvSpPr>
          <p:cNvPr id="5" name="Content Placeholder 4"/>
          <p:cNvSpPr>
            <a:spLocks noGrp="1"/>
          </p:cNvSpPr>
          <p:nvPr>
            <p:ph sz="half" idx="2"/>
          </p:nvPr>
        </p:nvSpPr>
        <p:spPr>
          <a:xfrm>
            <a:off x="4572000" y="1507233"/>
            <a:ext cx="4365266" cy="3670797"/>
          </a:xfrm>
        </p:spPr>
        <p:txBody>
          <a:bodyPr>
            <a:normAutofit fontScale="62500" lnSpcReduction="20000"/>
          </a:bodyPr>
          <a:lstStyle/>
          <a:p>
            <a:pPr marL="102868" lvl="1" indent="0">
              <a:buClr>
                <a:schemeClr val="tx1">
                  <a:shade val="95000"/>
                </a:schemeClr>
              </a:buClr>
              <a:buSzPct val="65000"/>
              <a:buNone/>
            </a:pPr>
            <a:r>
              <a:rPr lang="en-US" sz="2900" b="1" i="1" u="sng" dirty="0" smtClean="0"/>
              <a:t>Under-utilized </a:t>
            </a:r>
            <a:r>
              <a:rPr lang="en-US" sz="2900" b="1" i="1" u="sng" dirty="0"/>
              <a:t>strategies</a:t>
            </a:r>
          </a:p>
          <a:p>
            <a:pPr marL="584630" indent="-385754">
              <a:buFont typeface="+mj-lt"/>
              <a:buAutoNum type="arabicPeriod"/>
            </a:pPr>
            <a:r>
              <a:rPr lang="en-US" dirty="0" smtClean="0"/>
              <a:t>Urban Homestead rehabilitation program</a:t>
            </a:r>
          </a:p>
          <a:p>
            <a:pPr marL="584630" indent="-385754">
              <a:buFont typeface="+mj-lt"/>
              <a:buAutoNum type="arabicPeriod"/>
            </a:pPr>
            <a:r>
              <a:rPr lang="en-US" dirty="0" smtClean="0"/>
              <a:t>CDBG/ Home Sustainable Financing</a:t>
            </a:r>
          </a:p>
          <a:p>
            <a:pPr marL="584630" indent="-385754">
              <a:buFont typeface="+mj-lt"/>
              <a:buAutoNum type="arabicPeriod"/>
            </a:pPr>
            <a:r>
              <a:rPr lang="en-US" dirty="0" smtClean="0"/>
              <a:t>Developer-financed </a:t>
            </a:r>
            <a:r>
              <a:rPr lang="en-US" dirty="0"/>
              <a:t>subsidies for affordable housing, urban amenities</a:t>
            </a:r>
          </a:p>
          <a:p>
            <a:pPr marL="584630" indent="-385754">
              <a:buFont typeface="+mj-lt"/>
              <a:buAutoNum type="arabicPeriod"/>
            </a:pPr>
            <a:r>
              <a:rPr lang="en-US" dirty="0" smtClean="0"/>
              <a:t>Neighborhood Strategy</a:t>
            </a:r>
          </a:p>
          <a:p>
            <a:pPr marL="824654" lvl="1" indent="-385754">
              <a:buFont typeface="+mj-lt"/>
              <a:buAutoNum type="alphaLcPeriod"/>
            </a:pPr>
            <a:r>
              <a:rPr lang="en-US" dirty="0" smtClean="0"/>
              <a:t>Block by block</a:t>
            </a:r>
          </a:p>
          <a:p>
            <a:pPr marL="824654" lvl="1" indent="-385754">
              <a:buFont typeface="+mj-lt"/>
              <a:buAutoNum type="alphaLcPeriod"/>
            </a:pPr>
            <a:r>
              <a:rPr lang="en-US" dirty="0" smtClean="0"/>
              <a:t>Mixed Use</a:t>
            </a:r>
            <a:endParaRPr lang="en-US" dirty="0"/>
          </a:p>
          <a:p>
            <a:pPr marL="584630" indent="-385754">
              <a:buFont typeface="+mj-lt"/>
              <a:buAutoNum type="arabicPeriod"/>
            </a:pPr>
            <a:r>
              <a:rPr lang="en-US" dirty="0" smtClean="0"/>
              <a:t>Laws </a:t>
            </a:r>
            <a:r>
              <a:rPr lang="en-US" dirty="0"/>
              <a:t>of</a:t>
            </a:r>
          </a:p>
          <a:p>
            <a:pPr marL="781793" lvl="1" indent="-342892">
              <a:buFont typeface="+mj-lt"/>
              <a:buAutoNum type="alphaLcPeriod"/>
            </a:pPr>
            <a:r>
              <a:rPr lang="en-US" dirty="0"/>
              <a:t>Large Numbers</a:t>
            </a:r>
          </a:p>
          <a:p>
            <a:pPr marL="781793" lvl="1" indent="-342892">
              <a:buFont typeface="+mj-lt"/>
              <a:buAutoNum type="alphaLcPeriod"/>
            </a:pPr>
            <a:r>
              <a:rPr lang="en-US" dirty="0"/>
              <a:t>Small Numbers</a:t>
            </a:r>
          </a:p>
          <a:p>
            <a:endParaRPr lang="en-US" dirty="0"/>
          </a:p>
        </p:txBody>
      </p:sp>
      <p:sp>
        <p:nvSpPr>
          <p:cNvPr id="7" name="Footer Placeholder 6"/>
          <p:cNvSpPr>
            <a:spLocks noGrp="1"/>
          </p:cNvSpPr>
          <p:nvPr>
            <p:ph type="ftr" sz="quarter" idx="11"/>
          </p:nvPr>
        </p:nvSpPr>
        <p:spPr/>
        <p:txBody>
          <a:bodyPr/>
          <a:lstStyle/>
          <a:p>
            <a:r>
              <a:rPr lang="en-US" smtClean="0"/>
              <a:t>BEP workshop A: afternoon</a:t>
            </a:r>
            <a:endParaRPr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13</a:t>
            </a:fld>
            <a:endParaRPr kumimoji="0" lang="en-US" dirty="0"/>
          </a:p>
        </p:txBody>
      </p:sp>
      <p:sp>
        <p:nvSpPr>
          <p:cNvPr id="6" name="Oval 5"/>
          <p:cNvSpPr/>
          <p:nvPr/>
        </p:nvSpPr>
        <p:spPr>
          <a:xfrm>
            <a:off x="3028950" y="5750323"/>
            <a:ext cx="3086100" cy="491728"/>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1500" b="1" dirty="0"/>
              <a:t>Pedestrian Short List</a:t>
            </a:r>
          </a:p>
        </p:txBody>
      </p:sp>
      <p:sp>
        <p:nvSpPr>
          <p:cNvPr id="8" name="Left Arrow 7"/>
          <p:cNvSpPr/>
          <p:nvPr/>
        </p:nvSpPr>
        <p:spPr>
          <a:xfrm>
            <a:off x="7448358" y="3146840"/>
            <a:ext cx="1546058" cy="1882942"/>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4,5 reserved for Workshop B Neighborhood Reinvestment</a:t>
            </a:r>
          </a:p>
        </p:txBody>
      </p:sp>
    </p:spTree>
    <p:extLst>
      <p:ext uri="{BB962C8B-B14F-4D97-AF65-F5344CB8AC3E}">
        <p14:creationId xmlns:p14="http://schemas.microsoft.com/office/powerpoint/2010/main" val="246235211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41559" y="26942"/>
            <a:ext cx="6172200" cy="575582"/>
          </a:xfrm>
        </p:spPr>
        <p:txBody>
          <a:bodyPr>
            <a:normAutofit fontScale="90000"/>
          </a:bodyPr>
          <a:lstStyle/>
          <a:p>
            <a:r>
              <a:rPr lang="en-US" dirty="0" smtClean="0"/>
              <a:t>4a. Mortgage Guarantees</a:t>
            </a:r>
            <a:endParaRPr lang="en-US" dirty="0"/>
          </a:p>
        </p:txBody>
      </p:sp>
      <p:sp>
        <p:nvSpPr>
          <p:cNvPr id="2" name="Footer Placeholder 1"/>
          <p:cNvSpPr>
            <a:spLocks noGrp="1"/>
          </p:cNvSpPr>
          <p:nvPr>
            <p:ph type="ftr" sz="quarter" idx="11"/>
          </p:nvPr>
        </p:nvSpPr>
        <p:spPr/>
        <p:txBody>
          <a:bodyPr/>
          <a:lstStyle/>
          <a:p>
            <a:r>
              <a:rPr lang="en-US" smtClean="0"/>
              <a:t>BEP workshop A: afternoon</a:t>
            </a:r>
            <a:endParaRPr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14</a:t>
            </a:fld>
            <a:endParaRPr kumimoji="0" lang="en-US"/>
          </a:p>
        </p:txBody>
      </p:sp>
      <p:graphicFrame>
        <p:nvGraphicFramePr>
          <p:cNvPr id="8" name="Table 7"/>
          <p:cNvGraphicFramePr>
            <a:graphicFrameLocks noGrp="1"/>
          </p:cNvGraphicFramePr>
          <p:nvPr>
            <p:extLst>
              <p:ext uri="{D42A27DB-BD31-4B8C-83A1-F6EECF244321}">
                <p14:modId xmlns:p14="http://schemas.microsoft.com/office/powerpoint/2010/main" val="1205153840"/>
              </p:ext>
            </p:extLst>
          </p:nvPr>
        </p:nvGraphicFramePr>
        <p:xfrm>
          <a:off x="143123" y="922351"/>
          <a:ext cx="8817997" cy="5547683"/>
        </p:xfrm>
        <a:graphic>
          <a:graphicData uri="http://schemas.openxmlformats.org/drawingml/2006/table">
            <a:tbl>
              <a:tblPr firstRow="1" firstCol="1" bandRow="1">
                <a:tableStyleId>{073A0DAA-6AF3-43AB-8588-CEC1D06C72B9}</a:tableStyleId>
              </a:tblPr>
              <a:tblGrid>
                <a:gridCol w="1394649"/>
                <a:gridCol w="4926638"/>
                <a:gridCol w="2496710"/>
              </a:tblGrid>
              <a:tr h="339625">
                <a:tc>
                  <a:txBody>
                    <a:bodyPr/>
                    <a:lstStyle/>
                    <a:p>
                      <a:pPr marL="0" marR="0" algn="l">
                        <a:lnSpc>
                          <a:spcPct val="115000"/>
                        </a:lnSpc>
                        <a:spcBef>
                          <a:spcPts val="0"/>
                        </a:spcBef>
                        <a:spcAft>
                          <a:spcPts val="0"/>
                        </a:spcAft>
                      </a:pPr>
                      <a:r>
                        <a:rPr lang="en-US" sz="2000" dirty="0">
                          <a:effectLst/>
                        </a:rPr>
                        <a:t>Program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l">
                        <a:lnSpc>
                          <a:spcPct val="115000"/>
                        </a:lnSpc>
                        <a:spcBef>
                          <a:spcPts val="0"/>
                        </a:spcBef>
                        <a:spcAft>
                          <a:spcPts val="0"/>
                        </a:spcAft>
                      </a:pPr>
                      <a:r>
                        <a:rPr lang="en-US" sz="2000" dirty="0">
                          <a:effectLst/>
                        </a:rPr>
                        <a:t>Purpose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l">
                        <a:lnSpc>
                          <a:spcPct val="115000"/>
                        </a:lnSpc>
                        <a:spcBef>
                          <a:spcPts val="0"/>
                        </a:spcBef>
                        <a:spcAft>
                          <a:spcPts val="0"/>
                        </a:spcAft>
                      </a:pPr>
                      <a:r>
                        <a:rPr lang="en-US" sz="2000" dirty="0">
                          <a:effectLst/>
                        </a:rPr>
                        <a:t>Comment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4075499">
                <a:tc>
                  <a:txBody>
                    <a:bodyPr/>
                    <a:lstStyle/>
                    <a:p>
                      <a:pPr marL="0" marR="0" algn="l">
                        <a:lnSpc>
                          <a:spcPct val="115000"/>
                        </a:lnSpc>
                        <a:spcBef>
                          <a:spcPts val="0"/>
                        </a:spcBef>
                        <a:spcAft>
                          <a:spcPts val="0"/>
                        </a:spcAft>
                      </a:pPr>
                      <a:r>
                        <a:rPr lang="en-US" sz="1800" dirty="0">
                          <a:effectLst/>
                        </a:rPr>
                        <a:t>FHA 203K</a:t>
                      </a:r>
                    </a:p>
                    <a:p>
                      <a:pPr marL="0" marR="0" algn="l">
                        <a:lnSpc>
                          <a:spcPct val="115000"/>
                        </a:lnSpc>
                        <a:spcBef>
                          <a:spcPts val="0"/>
                        </a:spcBef>
                        <a:spcAft>
                          <a:spcPts val="0"/>
                        </a:spcAft>
                      </a:pPr>
                      <a:r>
                        <a:rPr lang="en-US" sz="1800" dirty="0">
                          <a:effectLst/>
                        </a:rPr>
                        <a:t>National Housing Act (</a:t>
                      </a:r>
                      <a:r>
                        <a:rPr lang="en-US" sz="1800" u="sng" dirty="0">
                          <a:effectLst/>
                        </a:rPr>
                        <a:t>12 U.S.C. 1709(4k)</a:t>
                      </a:r>
                      <a:r>
                        <a:rPr lang="en-US" sz="1800" dirty="0">
                          <a:effectLst/>
                        </a:rPr>
                        <a:t>); program regulations are at </a:t>
                      </a:r>
                      <a:r>
                        <a:rPr lang="en-US" sz="1800" u="sng" dirty="0">
                          <a:effectLst/>
                        </a:rPr>
                        <a:t>24 CFR 203.50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342900" marR="0" lvl="0" indent="-342900" algn="l">
                        <a:lnSpc>
                          <a:spcPct val="115000"/>
                        </a:lnSpc>
                        <a:spcBef>
                          <a:spcPts val="0"/>
                        </a:spcBef>
                        <a:spcAft>
                          <a:spcPts val="0"/>
                        </a:spcAft>
                        <a:buFont typeface="Symbol" panose="05050102010706020507" pitchFamily="18" charset="2"/>
                        <a:buChar char=""/>
                      </a:pPr>
                      <a:r>
                        <a:rPr lang="en-US" sz="1800" dirty="0">
                          <a:effectLst/>
                        </a:rPr>
                        <a:t>Insures lenders on mortgages for acquisition and rehabilitation up to 96.5% with lending @ or about $275K single family, $525K four-family</a:t>
                      </a:r>
                    </a:p>
                    <a:p>
                      <a:pPr marL="342900" marR="0" lvl="0" indent="-342900" algn="l">
                        <a:lnSpc>
                          <a:spcPct val="115000"/>
                        </a:lnSpc>
                        <a:spcBef>
                          <a:spcPts val="0"/>
                        </a:spcBef>
                        <a:spcAft>
                          <a:spcPts val="0"/>
                        </a:spcAft>
                        <a:buFont typeface="Symbol" panose="05050102010706020507" pitchFamily="18" charset="2"/>
                        <a:buChar char=""/>
                      </a:pPr>
                      <a:r>
                        <a:rPr lang="en-US" sz="1800" dirty="0">
                          <a:effectLst/>
                        </a:rPr>
                        <a:t>Rehabilitation requires existing foundation</a:t>
                      </a:r>
                    </a:p>
                    <a:p>
                      <a:pPr marL="342900" marR="0" lvl="0" indent="-342900" algn="l">
                        <a:lnSpc>
                          <a:spcPct val="115000"/>
                        </a:lnSpc>
                        <a:spcBef>
                          <a:spcPts val="0"/>
                        </a:spcBef>
                        <a:spcAft>
                          <a:spcPts val="0"/>
                        </a:spcAft>
                        <a:buFont typeface="Symbol" panose="05050102010706020507" pitchFamily="18" charset="2"/>
                        <a:buChar char=""/>
                      </a:pPr>
                      <a:r>
                        <a:rPr lang="en-US" sz="1800" dirty="0">
                          <a:effectLst/>
                        </a:rPr>
                        <a:t>1-4 units per building</a:t>
                      </a:r>
                    </a:p>
                    <a:p>
                      <a:pPr marL="342900" marR="0" lvl="0" indent="-342900" algn="l">
                        <a:lnSpc>
                          <a:spcPct val="115000"/>
                        </a:lnSpc>
                        <a:spcBef>
                          <a:spcPts val="0"/>
                        </a:spcBef>
                        <a:spcAft>
                          <a:spcPts val="0"/>
                        </a:spcAft>
                        <a:buFont typeface="Symbol" panose="05050102010706020507" pitchFamily="18" charset="2"/>
                        <a:buChar char=""/>
                      </a:pPr>
                      <a:r>
                        <a:rPr lang="en-US" sz="1800" dirty="0">
                          <a:effectLst/>
                        </a:rPr>
                        <a:t>Borrower or tenant is not income qualified</a:t>
                      </a:r>
                    </a:p>
                    <a:p>
                      <a:pPr marL="342900" marR="0" lvl="0" indent="-342900" algn="l">
                        <a:lnSpc>
                          <a:spcPct val="115000"/>
                        </a:lnSpc>
                        <a:spcBef>
                          <a:spcPts val="0"/>
                        </a:spcBef>
                        <a:spcAft>
                          <a:spcPts val="0"/>
                        </a:spcAft>
                        <a:buFont typeface="Symbol" panose="05050102010706020507" pitchFamily="18" charset="2"/>
                        <a:buChar char=""/>
                      </a:pPr>
                      <a:r>
                        <a:rPr lang="en-US" sz="1800" dirty="0">
                          <a:effectLst/>
                        </a:rPr>
                        <a:t>40 lenders in Indiana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l">
                        <a:lnSpc>
                          <a:spcPct val="115000"/>
                        </a:lnSpc>
                        <a:spcBef>
                          <a:spcPts val="0"/>
                        </a:spcBef>
                        <a:spcAft>
                          <a:spcPts val="0"/>
                        </a:spcAft>
                      </a:pPr>
                      <a:r>
                        <a:rPr lang="en-US" sz="1600" dirty="0">
                          <a:effectLst/>
                        </a:rPr>
                        <a:t>Well-suited to redevelopment in neighborhoods of disinvestment where mortgage collateral securitization is an issue; mitigates greatly any downside risk and frees up lending.  Useful to neighboring properties or to subject demolition, preserving the foundation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1018875">
                <a:tc>
                  <a:txBody>
                    <a:bodyPr/>
                    <a:lstStyle/>
                    <a:p>
                      <a:pPr marL="0" marR="0" algn="l">
                        <a:lnSpc>
                          <a:spcPct val="115000"/>
                        </a:lnSpc>
                        <a:spcBef>
                          <a:spcPts val="0"/>
                        </a:spcBef>
                        <a:spcAft>
                          <a:spcPts val="0"/>
                        </a:spcAft>
                      </a:pPr>
                      <a:r>
                        <a:rPr lang="en-US" sz="1800" dirty="0">
                          <a:effectLst/>
                        </a:rPr>
                        <a:t>FHA 203K Streamlined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342900" marR="0" lvl="0" indent="-342900" algn="l">
                        <a:lnSpc>
                          <a:spcPct val="115000"/>
                        </a:lnSpc>
                        <a:spcBef>
                          <a:spcPts val="0"/>
                        </a:spcBef>
                        <a:spcAft>
                          <a:spcPts val="0"/>
                        </a:spcAft>
                        <a:buFont typeface="Symbol" panose="05050102010706020507" pitchFamily="18" charset="2"/>
                        <a:buChar char=""/>
                      </a:pPr>
                      <a:r>
                        <a:rPr lang="en-US" sz="1800" dirty="0">
                          <a:effectLst/>
                        </a:rPr>
                        <a:t>$30,000 for single family; $60,000 for four-family; excludes acquisition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l">
                        <a:lnSpc>
                          <a:spcPct val="115000"/>
                        </a:lnSpc>
                        <a:spcBef>
                          <a:spcPts val="0"/>
                        </a:spcBef>
                        <a:spcAft>
                          <a:spcPts val="0"/>
                        </a:spcAft>
                      </a:pPr>
                      <a:r>
                        <a:rPr lang="en-US" sz="1600" dirty="0">
                          <a:effectLst/>
                        </a:rPr>
                        <a:t>Useful to homesteads, which may be occupied or vacant and to nonprofit landlord of 1-4 unit residences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bl>
          </a:graphicData>
        </a:graphic>
      </p:graphicFrame>
    </p:spTree>
    <p:extLst>
      <p:ext uri="{BB962C8B-B14F-4D97-AF65-F5344CB8AC3E}">
        <p14:creationId xmlns:p14="http://schemas.microsoft.com/office/powerpoint/2010/main" val="285592423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377" y="0"/>
            <a:ext cx="2428601" cy="628650"/>
          </a:xfrm>
        </p:spPr>
        <p:txBody>
          <a:bodyPr>
            <a:normAutofit fontScale="90000"/>
          </a:bodyPr>
          <a:lstStyle/>
          <a:p>
            <a:r>
              <a:rPr lang="en-US" dirty="0" smtClean="0"/>
              <a:t>4b. HoTIF</a:t>
            </a:r>
            <a:endParaRPr lang="en-US" dirty="0"/>
          </a:p>
        </p:txBody>
      </p:sp>
      <p:sp>
        <p:nvSpPr>
          <p:cNvPr id="4" name="Footer Placeholder 3"/>
          <p:cNvSpPr>
            <a:spLocks noGrp="1"/>
          </p:cNvSpPr>
          <p:nvPr>
            <p:ph type="ftr" sz="quarter" idx="11"/>
          </p:nvPr>
        </p:nvSpPr>
        <p:spPr/>
        <p:txBody>
          <a:bodyPr/>
          <a:lstStyle/>
          <a:p>
            <a:r>
              <a:rPr lang="en-US" smtClean="0"/>
              <a:t>BEP workshop A: afternoon</a:t>
            </a:r>
            <a:endParaRPr lang="en-US"/>
          </a:p>
        </p:txBody>
      </p:sp>
      <p:sp>
        <p:nvSpPr>
          <p:cNvPr id="3" name="Slide Number Placeholder 2"/>
          <p:cNvSpPr>
            <a:spLocks noGrp="1"/>
          </p:cNvSpPr>
          <p:nvPr>
            <p:ph type="sldNum" sz="quarter" idx="12"/>
          </p:nvPr>
        </p:nvSpPr>
        <p:spPr/>
        <p:txBody>
          <a:bodyPr/>
          <a:lstStyle/>
          <a:p>
            <a:fld id="{69E29E33-B620-47F9-BB04-8846C2A5AFCC}" type="slidenum">
              <a:rPr kumimoji="0" lang="en-US" smtClean="0"/>
              <a:pPr/>
              <a:t>15</a:t>
            </a:fld>
            <a:endParaRPr kumimoji="0" lang="en-US"/>
          </a:p>
        </p:txBody>
      </p:sp>
      <p:graphicFrame>
        <p:nvGraphicFramePr>
          <p:cNvPr id="5" name="Table 4"/>
          <p:cNvGraphicFramePr>
            <a:graphicFrameLocks noGrp="1"/>
          </p:cNvGraphicFramePr>
          <p:nvPr>
            <p:extLst>
              <p:ext uri="{D42A27DB-BD31-4B8C-83A1-F6EECF244321}">
                <p14:modId xmlns:p14="http://schemas.microsoft.com/office/powerpoint/2010/main" val="1236119332"/>
              </p:ext>
            </p:extLst>
          </p:nvPr>
        </p:nvGraphicFramePr>
        <p:xfrm>
          <a:off x="155572" y="747423"/>
          <a:ext cx="8747799" cy="6110577"/>
        </p:xfrm>
        <a:graphic>
          <a:graphicData uri="http://schemas.openxmlformats.org/drawingml/2006/table">
            <a:tbl>
              <a:tblPr firstRow="1" firstCol="1" bandRow="1">
                <a:tableStyleId>{616DA210-FB5B-4158-B5E0-FEB733F419BA}</a:tableStyleId>
              </a:tblPr>
              <a:tblGrid>
                <a:gridCol w="1365221"/>
                <a:gridCol w="5346452"/>
                <a:gridCol w="2036126"/>
              </a:tblGrid>
              <a:tr h="6110577">
                <a:tc>
                  <a:txBody>
                    <a:bodyPr/>
                    <a:lstStyle/>
                    <a:p>
                      <a:pPr marL="0" marR="0" algn="l">
                        <a:lnSpc>
                          <a:spcPct val="115000"/>
                        </a:lnSpc>
                        <a:spcBef>
                          <a:spcPts val="0"/>
                        </a:spcBef>
                        <a:spcAft>
                          <a:spcPts val="0"/>
                        </a:spcAft>
                      </a:pPr>
                      <a:r>
                        <a:rPr lang="en-US" sz="1600" dirty="0">
                          <a:effectLst/>
                        </a:rPr>
                        <a:t>HoTIF as Section 48 of the Indiana Redevelopment Code, </a:t>
                      </a:r>
                      <a:endParaRPr lang="en-US" sz="1600" dirty="0" smtClean="0">
                        <a:effectLst/>
                      </a:endParaRPr>
                    </a:p>
                    <a:p>
                      <a:pPr marL="0" marR="0" algn="l">
                        <a:lnSpc>
                          <a:spcPct val="115000"/>
                        </a:lnSpc>
                        <a:spcBef>
                          <a:spcPts val="0"/>
                        </a:spcBef>
                        <a:spcAft>
                          <a:spcPts val="0"/>
                        </a:spcAft>
                      </a:pPr>
                      <a:r>
                        <a:rPr lang="en-US" sz="1600" u="sng" dirty="0" smtClean="0">
                          <a:effectLst/>
                        </a:rPr>
                        <a:t>IC </a:t>
                      </a:r>
                      <a:r>
                        <a:rPr lang="en-US" sz="1600" u="sng" dirty="0">
                          <a:effectLst/>
                        </a:rPr>
                        <a:t>36-7-14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673" marR="41673" marT="0" marB="0" anchor="ctr"/>
                </a:tc>
                <a:tc>
                  <a:txBody>
                    <a:bodyPr/>
                    <a:lstStyle/>
                    <a:p>
                      <a:pPr marL="0" marR="0" lvl="0" indent="0" algn="just">
                        <a:spcBef>
                          <a:spcPts val="500"/>
                        </a:spcBef>
                        <a:spcAft>
                          <a:spcPts val="600"/>
                        </a:spcAft>
                        <a:buFont typeface="+mj-lt"/>
                        <a:buNone/>
                      </a:pPr>
                      <a:r>
                        <a:rPr lang="en-US" sz="1600" dirty="0" smtClean="0">
                          <a:effectLst/>
                        </a:rPr>
                        <a:t>1. Syndicate </a:t>
                      </a:r>
                      <a:r>
                        <a:rPr lang="en-US" sz="1600" dirty="0">
                          <a:effectLst/>
                        </a:rPr>
                        <a:t>through capital markets [local or national “tranches”] – I will show you; private or public offerings [CMBS]</a:t>
                      </a:r>
                    </a:p>
                    <a:p>
                      <a:pPr marL="742950" marR="0" lvl="1" indent="-285750" algn="just">
                        <a:spcBef>
                          <a:spcPts val="500"/>
                        </a:spcBef>
                        <a:spcAft>
                          <a:spcPts val="600"/>
                        </a:spcAft>
                        <a:buFont typeface="+mj-lt"/>
                        <a:buAutoNum type="alphaLcPeriod"/>
                      </a:pPr>
                      <a:r>
                        <a:rPr lang="en-US" sz="1600" dirty="0">
                          <a:effectLst/>
                        </a:rPr>
                        <a:t>Local Initiatives Support Corporation [LISC] in Indianapolis and headquartered in Chicago</a:t>
                      </a:r>
                    </a:p>
                    <a:p>
                      <a:pPr marL="742950" marR="0" lvl="1" indent="-285750" algn="just">
                        <a:spcBef>
                          <a:spcPts val="500"/>
                        </a:spcBef>
                        <a:spcAft>
                          <a:spcPts val="600"/>
                        </a:spcAft>
                        <a:buFont typeface="+mj-lt"/>
                        <a:buAutoNum type="alphaLcPeriod"/>
                      </a:pPr>
                      <a:r>
                        <a:rPr lang="en-US" sz="1600" dirty="0">
                          <a:effectLst/>
                        </a:rPr>
                        <a:t>Enterprise Foundation – headquartered in Columbia, MD</a:t>
                      </a:r>
                    </a:p>
                    <a:p>
                      <a:pPr marL="742950" marR="0" lvl="1" indent="-285750" algn="just">
                        <a:spcBef>
                          <a:spcPts val="500"/>
                        </a:spcBef>
                        <a:spcAft>
                          <a:spcPts val="600"/>
                        </a:spcAft>
                        <a:buFont typeface="+mj-lt"/>
                        <a:buAutoNum type="alphaLcPeriod"/>
                      </a:pPr>
                      <a:r>
                        <a:rPr lang="en-US" sz="1600" dirty="0">
                          <a:effectLst/>
                        </a:rPr>
                        <a:t>Duke REIT, National Equity Fund, National Multi Housing Council, Equity Residential, etc.</a:t>
                      </a:r>
                    </a:p>
                    <a:p>
                      <a:pPr marL="0" marR="0" lvl="0" indent="0" algn="just">
                        <a:spcBef>
                          <a:spcPts val="500"/>
                        </a:spcBef>
                        <a:spcAft>
                          <a:spcPts val="600"/>
                        </a:spcAft>
                        <a:buFont typeface="+mj-lt"/>
                        <a:buNone/>
                      </a:pPr>
                      <a:r>
                        <a:rPr lang="en-US" sz="1600" dirty="0" smtClean="0">
                          <a:effectLst/>
                        </a:rPr>
                        <a:t>2. Can </a:t>
                      </a:r>
                      <a:r>
                        <a:rPr lang="en-US" sz="1600" dirty="0">
                          <a:effectLst/>
                        </a:rPr>
                        <a:t>raise 43% of qualified basis on non-residential properties; 33% on apartments; 25% on homesteads</a:t>
                      </a:r>
                    </a:p>
                    <a:p>
                      <a:pPr marL="0" marR="0" lvl="0" indent="0" algn="just">
                        <a:spcBef>
                          <a:spcPts val="500"/>
                        </a:spcBef>
                        <a:spcAft>
                          <a:spcPts val="600"/>
                        </a:spcAft>
                        <a:buFont typeface="+mj-lt"/>
                        <a:buNone/>
                      </a:pPr>
                      <a:r>
                        <a:rPr lang="en-US" sz="1600" dirty="0" smtClean="0">
                          <a:effectLst/>
                        </a:rPr>
                        <a:t>3.</a:t>
                      </a:r>
                      <a:r>
                        <a:rPr lang="en-US" sz="1600" baseline="0" dirty="0" smtClean="0">
                          <a:effectLst/>
                        </a:rPr>
                        <a:t> </a:t>
                      </a:r>
                      <a:r>
                        <a:rPr lang="en-US" sz="1600" dirty="0" smtClean="0">
                          <a:effectLst/>
                        </a:rPr>
                        <a:t>E.g</a:t>
                      </a:r>
                      <a:r>
                        <a:rPr lang="en-US" sz="1600" dirty="0">
                          <a:effectLst/>
                        </a:rPr>
                        <a:t>. on $100,000 private financing, added public financing on capitalized tax increment</a:t>
                      </a:r>
                    </a:p>
                    <a:p>
                      <a:pPr marL="742950" marR="0" lvl="1" indent="-285750" algn="just">
                        <a:spcBef>
                          <a:spcPts val="500"/>
                        </a:spcBef>
                        <a:spcAft>
                          <a:spcPts val="600"/>
                        </a:spcAft>
                        <a:buFont typeface="+mj-lt"/>
                        <a:buAutoNum type="alphaLcPeriod"/>
                      </a:pPr>
                      <a:r>
                        <a:rPr lang="en-US" sz="1600" dirty="0">
                          <a:effectLst/>
                        </a:rPr>
                        <a:t>$75,000 for non-residential</a:t>
                      </a:r>
                    </a:p>
                    <a:p>
                      <a:pPr marL="742950" marR="0" lvl="1" indent="-285750" algn="just">
                        <a:spcBef>
                          <a:spcPts val="500"/>
                        </a:spcBef>
                        <a:spcAft>
                          <a:spcPts val="600"/>
                        </a:spcAft>
                        <a:buFont typeface="+mj-lt"/>
                        <a:buAutoNum type="alphaLcPeriod"/>
                      </a:pPr>
                      <a:r>
                        <a:rPr lang="en-US" sz="1600" dirty="0">
                          <a:effectLst/>
                        </a:rPr>
                        <a:t>$50,000 for apartments or rental single family homes</a:t>
                      </a:r>
                    </a:p>
                    <a:p>
                      <a:pPr marL="742950" marR="0" lvl="1" indent="-285750" algn="just">
                        <a:spcBef>
                          <a:spcPts val="500"/>
                        </a:spcBef>
                        <a:spcAft>
                          <a:spcPts val="600"/>
                        </a:spcAft>
                        <a:buFont typeface="+mj-lt"/>
                        <a:buAutoNum type="alphaLcPeriod"/>
                      </a:pPr>
                      <a:r>
                        <a:rPr lang="en-US" sz="1600" dirty="0">
                          <a:effectLst/>
                        </a:rPr>
                        <a:t>$25,000 for homesteads [can demonstrate affordability at average low/ moderate income]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673" marR="41673" marT="0" marB="0" anchor="ctr"/>
                </a:tc>
                <a:tc>
                  <a:txBody>
                    <a:bodyPr/>
                    <a:lstStyle/>
                    <a:p>
                      <a:pPr marL="285750" marR="0" indent="-285750" algn="l">
                        <a:lnSpc>
                          <a:spcPct val="115000"/>
                        </a:lnSpc>
                        <a:spcBef>
                          <a:spcPts val="0"/>
                        </a:spcBef>
                        <a:spcAft>
                          <a:spcPts val="0"/>
                        </a:spcAft>
                        <a:buFont typeface="Arial" panose="020B0604020202020204" pitchFamily="34" charset="0"/>
                        <a:buChar char="•"/>
                      </a:pPr>
                      <a:r>
                        <a:rPr lang="en-US" sz="1400" dirty="0">
                          <a:effectLst/>
                        </a:rPr>
                        <a:t>Essential to a neighborhood revitalization strategy, allowing investment in residential or mixed-use buildings containing a residential use.  Tax increment is on all land uses in a HoTIF Tax Allocation District.  Much more powerful than a TIF, promoting a substantial subsidy on private property without household income qualification, yet severely under-utilized in Indiana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673" marR="41673" marT="0" marB="0" anchor="ctr"/>
                </a:tc>
              </a:tr>
            </a:tbl>
          </a:graphicData>
        </a:graphic>
      </p:graphicFrame>
    </p:spTree>
    <p:extLst>
      <p:ext uri="{BB962C8B-B14F-4D97-AF65-F5344CB8AC3E}">
        <p14:creationId xmlns:p14="http://schemas.microsoft.com/office/powerpoint/2010/main" val="198003027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02" y="287859"/>
            <a:ext cx="8475201" cy="994172"/>
          </a:xfrm>
        </p:spPr>
        <p:txBody>
          <a:bodyPr>
            <a:normAutofit fontScale="90000"/>
          </a:bodyPr>
          <a:lstStyle/>
          <a:p>
            <a:r>
              <a:rPr lang="en-US" dirty="0" smtClean="0"/>
              <a:t>Qualifications &amp; Uses of HoTIF  </a:t>
            </a:r>
            <a:r>
              <a:rPr lang="en-US" sz="1650" dirty="0"/>
              <a:t>[amendments 2006]</a:t>
            </a:r>
            <a:br>
              <a:rPr lang="en-US" sz="1650" dirty="0"/>
            </a:br>
            <a:r>
              <a:rPr lang="en-US" dirty="0"/>
              <a:t>IC Title 36, Chapter 7, Section </a:t>
            </a:r>
            <a:r>
              <a:rPr lang="en-US" dirty="0" smtClean="0"/>
              <a:t>14-et</a:t>
            </a:r>
            <a:r>
              <a:rPr lang="en-US" dirty="0"/>
              <a:t>. seq.</a:t>
            </a:r>
            <a:br>
              <a:rPr lang="en-US" dirty="0"/>
            </a:br>
            <a:endParaRPr lang="en-US" dirty="0"/>
          </a:p>
        </p:txBody>
      </p:sp>
      <p:sp>
        <p:nvSpPr>
          <p:cNvPr id="6" name="Content Placeholder 5"/>
          <p:cNvSpPr>
            <a:spLocks noGrp="1"/>
          </p:cNvSpPr>
          <p:nvPr>
            <p:ph sz="half" idx="1"/>
          </p:nvPr>
        </p:nvSpPr>
        <p:spPr>
          <a:xfrm>
            <a:off x="190075" y="1282031"/>
            <a:ext cx="4590047" cy="4207945"/>
          </a:xfrm>
        </p:spPr>
        <p:txBody>
          <a:bodyPr>
            <a:normAutofit fontScale="92500" lnSpcReduction="10000"/>
          </a:bodyPr>
          <a:lstStyle/>
          <a:p>
            <a:pPr>
              <a:lnSpc>
                <a:spcPct val="80000"/>
              </a:lnSpc>
            </a:pPr>
            <a:r>
              <a:rPr lang="en-US" sz="2200" dirty="0"/>
              <a:t>Section 45 determination</a:t>
            </a:r>
          </a:p>
          <a:p>
            <a:pPr lvl="1">
              <a:lnSpc>
                <a:spcPct val="80000"/>
              </a:lnSpc>
            </a:pPr>
            <a:r>
              <a:rPr lang="en-US" sz="2200" dirty="0"/>
              <a:t>&lt; 150 acres [10% of MCD land under SB 17]</a:t>
            </a:r>
          </a:p>
          <a:p>
            <a:pPr lvl="1">
              <a:lnSpc>
                <a:spcPct val="80000"/>
              </a:lnSpc>
            </a:pPr>
            <a:r>
              <a:rPr lang="en-US" sz="2200" dirty="0"/>
              <a:t>&gt; 33% of parcels are vacant</a:t>
            </a:r>
          </a:p>
          <a:p>
            <a:pPr lvl="1">
              <a:lnSpc>
                <a:spcPct val="80000"/>
              </a:lnSpc>
            </a:pPr>
            <a:r>
              <a:rPr lang="en-US" sz="2200" dirty="0"/>
              <a:t>&gt; 33% of residential parcels constructed before 1941</a:t>
            </a:r>
          </a:p>
          <a:p>
            <a:pPr lvl="1">
              <a:lnSpc>
                <a:spcPct val="80000"/>
              </a:lnSpc>
            </a:pPr>
            <a:r>
              <a:rPr lang="en-US" sz="2200" dirty="0"/>
              <a:t>&gt; 33% of parcels [1 of the following] </a:t>
            </a:r>
          </a:p>
          <a:p>
            <a:pPr lvl="2">
              <a:lnSpc>
                <a:spcPct val="80000"/>
              </a:lnSpc>
            </a:pPr>
            <a:r>
              <a:rPr lang="en-US" sz="2200" dirty="0"/>
              <a:t>Unoccupied dwelling unit [“not permanently occupied”]</a:t>
            </a:r>
          </a:p>
          <a:p>
            <a:pPr lvl="2">
              <a:lnSpc>
                <a:spcPct val="80000"/>
              </a:lnSpc>
            </a:pPr>
            <a:r>
              <a:rPr lang="en-US" sz="2200" dirty="0"/>
              <a:t>Governmental order to correct housing code or unsafe building violation</a:t>
            </a:r>
          </a:p>
          <a:p>
            <a:pPr lvl="2">
              <a:lnSpc>
                <a:spcPct val="80000"/>
              </a:lnSpc>
            </a:pPr>
            <a:r>
              <a:rPr lang="en-US" sz="2200" dirty="0"/>
              <a:t>2 quarters of delinquent property tax payments</a:t>
            </a:r>
          </a:p>
          <a:p>
            <a:pPr lvl="2">
              <a:lnSpc>
                <a:spcPct val="80000"/>
              </a:lnSpc>
            </a:pPr>
            <a:r>
              <a:rPr lang="en-US" sz="2200" dirty="0"/>
              <a:t>Government owned</a:t>
            </a:r>
          </a:p>
          <a:p>
            <a:pPr lvl="1">
              <a:lnSpc>
                <a:spcPct val="80000"/>
              </a:lnSpc>
            </a:pPr>
            <a:r>
              <a:rPr lang="en-US" sz="2200" dirty="0"/>
              <a:t>&gt; 75% of parcels for residential</a:t>
            </a:r>
          </a:p>
          <a:p>
            <a:endParaRPr lang="en-US" dirty="0"/>
          </a:p>
        </p:txBody>
      </p:sp>
      <p:sp>
        <p:nvSpPr>
          <p:cNvPr id="7" name="Content Placeholder 6"/>
          <p:cNvSpPr>
            <a:spLocks noGrp="1"/>
          </p:cNvSpPr>
          <p:nvPr>
            <p:ph sz="half" idx="2"/>
          </p:nvPr>
        </p:nvSpPr>
        <p:spPr>
          <a:xfrm>
            <a:off x="4980838" y="1282030"/>
            <a:ext cx="3886200" cy="3770959"/>
          </a:xfrm>
        </p:spPr>
        <p:txBody>
          <a:bodyPr>
            <a:normAutofit fontScale="92500" lnSpcReduction="10000"/>
          </a:bodyPr>
          <a:lstStyle/>
          <a:p>
            <a:pPr>
              <a:lnSpc>
                <a:spcPct val="80000"/>
              </a:lnSpc>
            </a:pPr>
            <a:r>
              <a:rPr lang="en-US" dirty="0" smtClean="0"/>
              <a:t>Section 48 authority</a:t>
            </a:r>
          </a:p>
          <a:p>
            <a:pPr lvl="1">
              <a:lnSpc>
                <a:spcPct val="80000"/>
              </a:lnSpc>
            </a:pPr>
            <a:r>
              <a:rPr lang="en-US" dirty="0" smtClean="0"/>
              <a:t>Construction</a:t>
            </a:r>
            <a:r>
              <a:rPr lang="en-US" dirty="0"/>
              <a:t>/ rehabilitation</a:t>
            </a:r>
          </a:p>
          <a:p>
            <a:pPr lvl="1">
              <a:lnSpc>
                <a:spcPct val="80000"/>
              </a:lnSpc>
            </a:pPr>
            <a:r>
              <a:rPr lang="en-US" dirty="0"/>
              <a:t>Acquire</a:t>
            </a:r>
          </a:p>
          <a:p>
            <a:pPr lvl="1">
              <a:lnSpc>
                <a:spcPct val="80000"/>
              </a:lnSpc>
            </a:pPr>
            <a:r>
              <a:rPr lang="en-US" dirty="0"/>
              <a:t>Demolish</a:t>
            </a:r>
          </a:p>
          <a:p>
            <a:pPr lvl="1">
              <a:lnSpc>
                <a:spcPct val="80000"/>
              </a:lnSpc>
            </a:pPr>
            <a:r>
              <a:rPr lang="en-US" dirty="0"/>
              <a:t>Financial assistance to households for purchase or lease</a:t>
            </a:r>
          </a:p>
          <a:p>
            <a:pPr lvl="1">
              <a:lnSpc>
                <a:spcPct val="80000"/>
              </a:lnSpc>
            </a:pPr>
            <a:r>
              <a:rPr lang="en-US" dirty="0"/>
              <a:t>Financial assistance to “neighborhood development corporations” to perform the </a:t>
            </a:r>
            <a:r>
              <a:rPr lang="en-US" dirty="0" smtClean="0"/>
              <a:t>above</a:t>
            </a:r>
            <a:endParaRPr lang="en-US" dirty="0"/>
          </a:p>
        </p:txBody>
      </p:sp>
      <p:sp>
        <p:nvSpPr>
          <p:cNvPr id="3" name="Footer Placeholder 2"/>
          <p:cNvSpPr>
            <a:spLocks noGrp="1"/>
          </p:cNvSpPr>
          <p:nvPr>
            <p:ph type="ftr" sz="quarter" idx="11"/>
          </p:nvPr>
        </p:nvSpPr>
        <p:spPr/>
        <p:txBody>
          <a:bodyPr/>
          <a:lstStyle/>
          <a:p>
            <a:r>
              <a:rPr lang="en-US" smtClean="0"/>
              <a:t>BEP workshop A: afternoon</a:t>
            </a:r>
            <a:endParaRPr lang="en-US"/>
          </a:p>
        </p:txBody>
      </p:sp>
      <p:sp>
        <p:nvSpPr>
          <p:cNvPr id="4" name="Slide Number Placeholder 3"/>
          <p:cNvSpPr>
            <a:spLocks noGrp="1"/>
          </p:cNvSpPr>
          <p:nvPr>
            <p:ph type="sldNum" sz="quarter" idx="12"/>
          </p:nvPr>
        </p:nvSpPr>
        <p:spPr/>
        <p:txBody>
          <a:bodyPr/>
          <a:lstStyle/>
          <a:p>
            <a:fld id="{7C318794-8258-4D5E-9872-61408080B019}" type="slidenum">
              <a:rPr lang="en-US" smtClean="0"/>
              <a:t>16</a:t>
            </a:fld>
            <a:endParaRPr lang="en-US"/>
          </a:p>
        </p:txBody>
      </p:sp>
      <p:pic>
        <p:nvPicPr>
          <p:cNvPr id="8" name="Picture 7"/>
          <p:cNvPicPr>
            <a:picLocks noChangeAspect="1"/>
          </p:cNvPicPr>
          <p:nvPr/>
        </p:nvPicPr>
        <p:blipFill>
          <a:blip r:embed="rId2"/>
          <a:stretch>
            <a:fillRect/>
          </a:stretch>
        </p:blipFill>
        <p:spPr>
          <a:xfrm>
            <a:off x="3666045" y="5299760"/>
            <a:ext cx="2149026" cy="1028789"/>
          </a:xfrm>
          <a:prstGeom prst="rect">
            <a:avLst/>
          </a:prstGeom>
        </p:spPr>
      </p:pic>
      <p:pic>
        <p:nvPicPr>
          <p:cNvPr id="9" name="Picture 8"/>
          <p:cNvPicPr>
            <a:picLocks noChangeAspect="1"/>
          </p:cNvPicPr>
          <p:nvPr/>
        </p:nvPicPr>
        <p:blipFill>
          <a:blip r:embed="rId3"/>
          <a:stretch>
            <a:fillRect/>
          </a:stretch>
        </p:blipFill>
        <p:spPr>
          <a:xfrm>
            <a:off x="5926248" y="5306608"/>
            <a:ext cx="1560402" cy="1035842"/>
          </a:xfrm>
          <a:prstGeom prst="rect">
            <a:avLst/>
          </a:prstGeom>
        </p:spPr>
      </p:pic>
      <p:sp>
        <p:nvSpPr>
          <p:cNvPr id="10" name="Rectangle 9"/>
          <p:cNvSpPr/>
          <p:nvPr/>
        </p:nvSpPr>
        <p:spPr>
          <a:xfrm>
            <a:off x="0" y="5798146"/>
            <a:ext cx="3564354"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80000"/>
              </a:lnSpc>
            </a:pPr>
            <a:r>
              <a:rPr lang="en-US" sz="1350" dirty="0"/>
              <a:t>NOTE: By the 2006 Code Amendments:  Can use HoTIF to improve private property; thus, this creates the advantage for a multiplier effect of higher increment in assessed value, higher TIF, and reinvestment back into private property</a:t>
            </a:r>
          </a:p>
        </p:txBody>
      </p:sp>
      <p:sp>
        <p:nvSpPr>
          <p:cNvPr id="11" name="Rectangle 10"/>
          <p:cNvSpPr/>
          <p:nvPr/>
        </p:nvSpPr>
        <p:spPr>
          <a:xfrm>
            <a:off x="7188501" y="5560226"/>
            <a:ext cx="1922046" cy="528606"/>
          </a:xfrm>
          <a:prstGeom prst="rect">
            <a:avLst/>
          </a:prstGeom>
        </p:spPr>
        <p:txBody>
          <a:bodyPr wrap="square">
            <a:spAutoFit/>
          </a:bodyPr>
          <a:lstStyle/>
          <a:p>
            <a:pPr lvl="1">
              <a:lnSpc>
                <a:spcPct val="90000"/>
              </a:lnSpc>
            </a:pPr>
            <a:r>
              <a:rPr lang="en-US" sz="1350" dirty="0">
                <a:latin typeface="Perpetua" pitchFamily="18" charset="0"/>
              </a:rPr>
              <a:t>Renaissance Point</a:t>
            </a:r>
            <a:r>
              <a:rPr lang="en-US" sz="900" dirty="0">
                <a:latin typeface="Perpetua" pitchFamily="18" charset="0"/>
              </a:rPr>
              <a:t>, Hanna-Creighton Neighborhood, Fort Wayne</a:t>
            </a:r>
          </a:p>
        </p:txBody>
      </p:sp>
    </p:spTree>
    <p:extLst>
      <p:ext uri="{BB962C8B-B14F-4D97-AF65-F5344CB8AC3E}">
        <p14:creationId xmlns:p14="http://schemas.microsoft.com/office/powerpoint/2010/main" val="212449103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1594" y="158764"/>
            <a:ext cx="6172200" cy="571500"/>
          </a:xfrm>
        </p:spPr>
        <p:txBody>
          <a:bodyPr>
            <a:normAutofit fontScale="90000"/>
          </a:bodyPr>
          <a:lstStyle/>
          <a:p>
            <a:r>
              <a:rPr lang="en-US" dirty="0" smtClean="0"/>
              <a:t>Uses of HoTIF</a:t>
            </a:r>
            <a:endParaRPr lang="en-US" dirty="0"/>
          </a:p>
        </p:txBody>
      </p:sp>
      <p:sp>
        <p:nvSpPr>
          <p:cNvPr id="9" name="Footer Placeholder 8"/>
          <p:cNvSpPr>
            <a:spLocks noGrp="1"/>
          </p:cNvSpPr>
          <p:nvPr>
            <p:ph type="ftr" sz="quarter" idx="11"/>
          </p:nvPr>
        </p:nvSpPr>
        <p:spPr/>
        <p:txBody>
          <a:bodyPr/>
          <a:lstStyle/>
          <a:p>
            <a:r>
              <a:rPr lang="en-US" smtClean="0"/>
              <a:t>BEP workshop A: afternoon</a:t>
            </a:r>
            <a:endParaRPr lang="en-US"/>
          </a:p>
        </p:txBody>
      </p:sp>
      <p:sp>
        <p:nvSpPr>
          <p:cNvPr id="3" name="Slide Number Placeholder 2"/>
          <p:cNvSpPr>
            <a:spLocks noGrp="1"/>
          </p:cNvSpPr>
          <p:nvPr>
            <p:ph type="sldNum" sz="quarter" idx="12"/>
          </p:nvPr>
        </p:nvSpPr>
        <p:spPr/>
        <p:txBody>
          <a:bodyPr/>
          <a:lstStyle/>
          <a:p>
            <a:fld id="{69E29E33-B620-47F9-BB04-8846C2A5AFCC}" type="slidenum">
              <a:rPr kumimoji="0" lang="en-US" smtClean="0"/>
              <a:pPr/>
              <a:t>17</a:t>
            </a:fld>
            <a:endParaRPr kumimoji="0" lang="en-US"/>
          </a:p>
        </p:txBody>
      </p:sp>
      <p:sp>
        <p:nvSpPr>
          <p:cNvPr id="4" name="Rectangle 3"/>
          <p:cNvSpPr/>
          <p:nvPr/>
        </p:nvSpPr>
        <p:spPr>
          <a:xfrm>
            <a:off x="564543" y="1191527"/>
            <a:ext cx="4424936" cy="4455066"/>
          </a:xfrm>
          <a:prstGeom prst="rect">
            <a:avLst/>
          </a:prstGeom>
        </p:spPr>
        <p:txBody>
          <a:bodyPr wrap="square">
            <a:spAutoFit/>
          </a:bodyPr>
          <a:lstStyle/>
          <a:p>
            <a:pPr marL="214308" indent="-214308">
              <a:buFont typeface="Wingdings" panose="05000000000000000000" pitchFamily="2" charset="2"/>
              <a:buChar char="q"/>
            </a:pPr>
            <a:r>
              <a:rPr lang="en-US" dirty="0"/>
              <a:t>Essential to a neighborhood revitalization strategy, allowing investment in </a:t>
            </a:r>
            <a:r>
              <a:rPr lang="en-US" b="1" dirty="0">
                <a:solidFill>
                  <a:srgbClr val="FFFF00"/>
                </a:solidFill>
              </a:rPr>
              <a:t>residential or mixed-use </a:t>
            </a:r>
            <a:r>
              <a:rPr lang="en-US" dirty="0"/>
              <a:t>buildings containing a residential use.  </a:t>
            </a:r>
          </a:p>
          <a:p>
            <a:pPr marL="214308" indent="-214308">
              <a:buFont typeface="Wingdings" panose="05000000000000000000" pitchFamily="2" charset="2"/>
              <a:buChar char="q"/>
            </a:pPr>
            <a:endParaRPr lang="en-US" dirty="0"/>
          </a:p>
          <a:p>
            <a:pPr marL="214308" indent="-214308">
              <a:buFont typeface="Wingdings" panose="05000000000000000000" pitchFamily="2" charset="2"/>
              <a:buChar char="q"/>
            </a:pPr>
            <a:r>
              <a:rPr lang="en-US" dirty="0"/>
              <a:t>Tax increment is on </a:t>
            </a:r>
            <a:r>
              <a:rPr lang="en-US" b="1" dirty="0">
                <a:solidFill>
                  <a:srgbClr val="FFFF00"/>
                </a:solidFill>
              </a:rPr>
              <a:t>all land uses </a:t>
            </a:r>
            <a:r>
              <a:rPr lang="en-US" dirty="0"/>
              <a:t>in a HoTIF Tax Allocation District </a:t>
            </a:r>
          </a:p>
          <a:p>
            <a:pPr marL="214308" indent="-214308">
              <a:buFont typeface="Wingdings" panose="05000000000000000000" pitchFamily="2" charset="2"/>
              <a:buChar char="q"/>
            </a:pPr>
            <a:endParaRPr lang="en-US" dirty="0"/>
          </a:p>
          <a:p>
            <a:pPr marL="214308" indent="-214308">
              <a:buFont typeface="Wingdings" panose="05000000000000000000" pitchFamily="2" charset="2"/>
              <a:buChar char="q"/>
            </a:pPr>
            <a:r>
              <a:rPr lang="en-US" dirty="0"/>
              <a:t>Much more powerful than a TIF, promoting a substantial subsidy on </a:t>
            </a:r>
            <a:r>
              <a:rPr lang="en-US" b="1" dirty="0">
                <a:solidFill>
                  <a:srgbClr val="FFFF00"/>
                </a:solidFill>
              </a:rPr>
              <a:t>private property without household income qualification</a:t>
            </a:r>
            <a:r>
              <a:rPr lang="en-US" dirty="0"/>
              <a:t>, yet severely under-utilized in Indiana</a:t>
            </a:r>
          </a:p>
          <a:p>
            <a:pPr marL="214308" indent="-214308">
              <a:buFont typeface="Wingdings" panose="05000000000000000000" pitchFamily="2" charset="2"/>
              <a:buChar char="q"/>
            </a:pPr>
            <a:endParaRPr lang="en-US" dirty="0"/>
          </a:p>
          <a:p>
            <a:pPr marL="214308" indent="-214308">
              <a:buFont typeface="Wingdings" panose="05000000000000000000" pitchFamily="2" charset="2"/>
              <a:buChar char="q"/>
            </a:pPr>
            <a:r>
              <a:rPr lang="en-US" dirty="0"/>
              <a:t>E.g., can be deployed as an </a:t>
            </a:r>
            <a:r>
              <a:rPr lang="en-US" b="1" dirty="0">
                <a:solidFill>
                  <a:srgbClr val="FFFF00"/>
                </a:solidFill>
              </a:rPr>
              <a:t>affordable housing subsidy</a:t>
            </a:r>
            <a:r>
              <a:rPr lang="en-US" dirty="0"/>
              <a:t>, yet no income restriction</a:t>
            </a:r>
          </a:p>
          <a:p>
            <a:pPr marL="214308" indent="-214308">
              <a:buFont typeface="Wingdings" panose="05000000000000000000" pitchFamily="2" charset="2"/>
              <a:buChar char="q"/>
            </a:pPr>
            <a:endParaRPr lang="en-US" sz="1350" dirty="0"/>
          </a:p>
        </p:txBody>
      </p:sp>
      <p:pic>
        <p:nvPicPr>
          <p:cNvPr id="5" name="Picture 4"/>
          <p:cNvPicPr>
            <a:picLocks noChangeAspect="1"/>
          </p:cNvPicPr>
          <p:nvPr/>
        </p:nvPicPr>
        <p:blipFill>
          <a:blip r:embed="rId2"/>
          <a:stretch>
            <a:fillRect/>
          </a:stretch>
        </p:blipFill>
        <p:spPr>
          <a:xfrm>
            <a:off x="5410645" y="533230"/>
            <a:ext cx="2539570" cy="1758887"/>
          </a:xfrm>
          <a:prstGeom prst="rect">
            <a:avLst/>
          </a:prstGeom>
        </p:spPr>
      </p:pic>
      <p:sp>
        <p:nvSpPr>
          <p:cNvPr id="6" name="Rectangle 5"/>
          <p:cNvSpPr/>
          <p:nvPr/>
        </p:nvSpPr>
        <p:spPr>
          <a:xfrm>
            <a:off x="5322093" y="2607487"/>
            <a:ext cx="2716675" cy="61871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TIF excludes homesteads</a:t>
            </a:r>
          </a:p>
        </p:txBody>
      </p:sp>
      <p:sp>
        <p:nvSpPr>
          <p:cNvPr id="7" name="Rectangle 6"/>
          <p:cNvSpPr/>
          <p:nvPr/>
        </p:nvSpPr>
        <p:spPr>
          <a:xfrm>
            <a:off x="5322094" y="3614570"/>
            <a:ext cx="2716674" cy="6314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TIF on public improvements &amp; services</a:t>
            </a:r>
          </a:p>
        </p:txBody>
      </p:sp>
      <p:sp>
        <p:nvSpPr>
          <p:cNvPr id="8" name="Rectangle 7"/>
          <p:cNvSpPr/>
          <p:nvPr/>
        </p:nvSpPr>
        <p:spPr>
          <a:xfrm>
            <a:off x="5310346" y="4867710"/>
            <a:ext cx="2716674" cy="4334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Demonstration below</a:t>
            </a:r>
          </a:p>
        </p:txBody>
      </p:sp>
    </p:spTree>
    <p:extLst>
      <p:ext uri="{BB962C8B-B14F-4D97-AF65-F5344CB8AC3E}">
        <p14:creationId xmlns:p14="http://schemas.microsoft.com/office/powerpoint/2010/main" val="343373249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eft Arrow 16"/>
          <p:cNvSpPr/>
          <p:nvPr/>
        </p:nvSpPr>
        <p:spPr>
          <a:xfrm>
            <a:off x="5486400" y="3352800"/>
            <a:ext cx="99060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normAutofit/>
          </a:bodyPr>
          <a:lstStyle/>
          <a:p>
            <a:r>
              <a:rPr lang="en-US" dirty="0" smtClean="0">
                <a:solidFill>
                  <a:srgbClr val="FFFF00"/>
                </a:solidFill>
              </a:rPr>
              <a:t>Concept 1</a:t>
            </a:r>
            <a:r>
              <a:rPr lang="en-US" dirty="0" smtClean="0"/>
              <a:t>: HoTIF as Investment</a:t>
            </a:r>
            <a:br>
              <a:rPr lang="en-US" dirty="0" smtClean="0"/>
            </a:br>
            <a:r>
              <a:rPr lang="en-US" dirty="0" smtClean="0"/>
              <a:t>Multifamily Housing</a:t>
            </a:r>
            <a:endParaRPr lang="en-US" dirty="0"/>
          </a:p>
        </p:txBody>
      </p:sp>
      <p:sp>
        <p:nvSpPr>
          <p:cNvPr id="4" name="Slide Number Placeholder 3"/>
          <p:cNvSpPr>
            <a:spLocks noGrp="1"/>
          </p:cNvSpPr>
          <p:nvPr>
            <p:ph type="sldNum" sz="quarter" idx="12"/>
          </p:nvPr>
        </p:nvSpPr>
        <p:spPr/>
        <p:txBody>
          <a:bodyPr/>
          <a:lstStyle/>
          <a:p>
            <a:pPr>
              <a:defRPr/>
            </a:pPr>
            <a:fld id="{29642D93-727F-4418-A294-2F634398518B}" type="slidenum">
              <a:rPr lang="en-US" smtClean="0"/>
              <a:pPr>
                <a:defRPr/>
              </a:pPr>
              <a:t>18</a:t>
            </a:fld>
            <a:endParaRPr lang="en-US"/>
          </a:p>
        </p:txBody>
      </p:sp>
      <p:sp>
        <p:nvSpPr>
          <p:cNvPr id="6" name="Flowchart: Magnetic Disk 5"/>
          <p:cNvSpPr/>
          <p:nvPr/>
        </p:nvSpPr>
        <p:spPr>
          <a:xfrm>
            <a:off x="3581400" y="4267200"/>
            <a:ext cx="2286000" cy="1447800"/>
          </a:xfrm>
          <a:prstGeom prst="flowChartMagneticDisk">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Private Investment</a:t>
            </a:r>
          </a:p>
          <a:p>
            <a:pPr algn="ctr"/>
            <a:r>
              <a:rPr lang="en-US" b="1" dirty="0" smtClean="0">
                <a:solidFill>
                  <a:srgbClr val="FFFF00"/>
                </a:solidFill>
              </a:rPr>
              <a:t>$100,000</a:t>
            </a:r>
            <a:endParaRPr lang="en-US" b="1" dirty="0">
              <a:solidFill>
                <a:srgbClr val="FFFF00"/>
              </a:solidFill>
            </a:endParaRPr>
          </a:p>
        </p:txBody>
      </p:sp>
      <p:sp>
        <p:nvSpPr>
          <p:cNvPr id="7" name="Flowchart: Magnetic Disk 6"/>
          <p:cNvSpPr/>
          <p:nvPr/>
        </p:nvSpPr>
        <p:spPr>
          <a:xfrm>
            <a:off x="4038600" y="3048000"/>
            <a:ext cx="1524000" cy="1374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Public Bonds</a:t>
            </a:r>
          </a:p>
          <a:p>
            <a:pPr algn="ctr"/>
            <a:r>
              <a:rPr lang="en-US" b="1" dirty="0" smtClean="0">
                <a:solidFill>
                  <a:srgbClr val="FFFF00"/>
                </a:solidFill>
              </a:rPr>
              <a:t>$50,000</a:t>
            </a:r>
            <a:endParaRPr lang="en-US" b="1" dirty="0">
              <a:solidFill>
                <a:srgbClr val="FFFF00"/>
              </a:solidFill>
            </a:endParaRPr>
          </a:p>
        </p:txBody>
      </p:sp>
      <p:sp>
        <p:nvSpPr>
          <p:cNvPr id="8" name="Up Arrow Callout 7"/>
          <p:cNvSpPr/>
          <p:nvPr/>
        </p:nvSpPr>
        <p:spPr>
          <a:xfrm>
            <a:off x="3962400" y="1447800"/>
            <a:ext cx="1676400" cy="17526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Property Appreciation</a:t>
            </a:r>
          </a:p>
          <a:p>
            <a:pPr algn="ctr"/>
            <a:r>
              <a:rPr lang="en-US" dirty="0" smtClean="0"/>
              <a:t>5 Years @ 8%</a:t>
            </a:r>
          </a:p>
          <a:p>
            <a:pPr algn="ctr"/>
            <a:r>
              <a:rPr lang="en-US" dirty="0" smtClean="0">
                <a:solidFill>
                  <a:srgbClr val="FFFF00"/>
                </a:solidFill>
              </a:rPr>
              <a:t>$78,800</a:t>
            </a:r>
          </a:p>
          <a:p>
            <a:pPr algn="ctr"/>
            <a:endParaRPr lang="en-US" dirty="0"/>
          </a:p>
        </p:txBody>
      </p:sp>
      <p:sp>
        <p:nvSpPr>
          <p:cNvPr id="9" name="Flowchart: Magnetic Disk 8"/>
          <p:cNvSpPr/>
          <p:nvPr/>
        </p:nvSpPr>
        <p:spPr>
          <a:xfrm>
            <a:off x="6477000" y="4953000"/>
            <a:ext cx="2228088" cy="685800"/>
          </a:xfrm>
          <a:prstGeom prst="flowChartMagneticDisk">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Pre-Development Value</a:t>
            </a:r>
          </a:p>
          <a:p>
            <a:pPr algn="ctr"/>
            <a:r>
              <a:rPr lang="en-US" sz="1600" dirty="0" smtClean="0">
                <a:solidFill>
                  <a:srgbClr val="FFFF00"/>
                </a:solidFill>
              </a:rPr>
              <a:t>$18,000</a:t>
            </a:r>
            <a:endParaRPr lang="en-US" sz="1600" dirty="0">
              <a:solidFill>
                <a:srgbClr val="FFFF00"/>
              </a:solidFill>
            </a:endParaRPr>
          </a:p>
        </p:txBody>
      </p:sp>
      <p:sp>
        <p:nvSpPr>
          <p:cNvPr id="10" name="Flowchart: Magnetic Disk 9"/>
          <p:cNvSpPr/>
          <p:nvPr/>
        </p:nvSpPr>
        <p:spPr>
          <a:xfrm>
            <a:off x="6629400" y="1447800"/>
            <a:ext cx="1752600" cy="35814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Post Development  Value =</a:t>
            </a:r>
          </a:p>
          <a:p>
            <a:pPr algn="ctr"/>
            <a:r>
              <a:rPr lang="en-US" dirty="0" smtClean="0">
                <a:solidFill>
                  <a:srgbClr val="FFFF00"/>
                </a:solidFill>
              </a:rPr>
              <a:t>$168,000</a:t>
            </a:r>
          </a:p>
          <a:p>
            <a:pPr algn="ctr"/>
            <a:r>
              <a:rPr lang="en-US" dirty="0" smtClean="0"/>
              <a:t>5 Years =</a:t>
            </a:r>
          </a:p>
          <a:p>
            <a:pPr algn="ctr"/>
            <a:r>
              <a:rPr lang="en-US" dirty="0" smtClean="0">
                <a:solidFill>
                  <a:srgbClr val="FFFF00"/>
                </a:solidFill>
              </a:rPr>
              <a:t>$246,800</a:t>
            </a:r>
            <a:endParaRPr lang="en-US" dirty="0">
              <a:solidFill>
                <a:srgbClr val="FFFF00"/>
              </a:solidFill>
            </a:endParaRPr>
          </a:p>
        </p:txBody>
      </p:sp>
      <p:sp>
        <p:nvSpPr>
          <p:cNvPr id="11" name="Left Arrow 10"/>
          <p:cNvSpPr/>
          <p:nvPr/>
        </p:nvSpPr>
        <p:spPr>
          <a:xfrm>
            <a:off x="1295400" y="4724400"/>
            <a:ext cx="1981200" cy="685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TIF $2,000</a:t>
            </a:r>
            <a:endParaRPr lang="en-US" dirty="0"/>
          </a:p>
        </p:txBody>
      </p:sp>
      <p:sp>
        <p:nvSpPr>
          <p:cNvPr id="13" name="Right Arrow 12"/>
          <p:cNvSpPr/>
          <p:nvPr/>
        </p:nvSpPr>
        <p:spPr>
          <a:xfrm>
            <a:off x="762000" y="3048000"/>
            <a:ext cx="3352800" cy="144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TIF capitalized [MC=6%] &amp; </a:t>
            </a:r>
          </a:p>
          <a:p>
            <a:pPr algn="ctr"/>
            <a:r>
              <a:rPr lang="en-US" sz="1600" dirty="0" smtClean="0"/>
              <a:t>re-invested private property</a:t>
            </a:r>
            <a:endParaRPr lang="en-US" sz="1600" dirty="0"/>
          </a:p>
        </p:txBody>
      </p:sp>
      <p:sp>
        <p:nvSpPr>
          <p:cNvPr id="15" name="Left Arrow 14"/>
          <p:cNvSpPr/>
          <p:nvPr/>
        </p:nvSpPr>
        <p:spPr>
          <a:xfrm>
            <a:off x="838200" y="2133600"/>
            <a:ext cx="2362200" cy="1066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General Fund</a:t>
            </a:r>
          </a:p>
          <a:p>
            <a:pPr algn="ctr"/>
            <a:r>
              <a:rPr lang="en-US" dirty="0" smtClean="0">
                <a:solidFill>
                  <a:srgbClr val="FFFF00"/>
                </a:solidFill>
              </a:rPr>
              <a:t>$1,576 [440%]</a:t>
            </a:r>
            <a:endParaRPr lang="en-US" dirty="0">
              <a:solidFill>
                <a:srgbClr val="FFFF00"/>
              </a:solidFill>
            </a:endParaRPr>
          </a:p>
        </p:txBody>
      </p:sp>
      <p:sp>
        <p:nvSpPr>
          <p:cNvPr id="12" name="Up Arrow 11"/>
          <p:cNvSpPr/>
          <p:nvPr/>
        </p:nvSpPr>
        <p:spPr>
          <a:xfrm>
            <a:off x="1371600" y="4267200"/>
            <a:ext cx="4572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143000" y="4419600"/>
            <a:ext cx="990600" cy="276999"/>
          </a:xfrm>
          <a:prstGeom prst="rect">
            <a:avLst/>
          </a:prstGeom>
          <a:noFill/>
        </p:spPr>
        <p:txBody>
          <a:bodyPr wrap="square" rtlCol="0">
            <a:spAutoFit/>
          </a:bodyPr>
          <a:lstStyle/>
          <a:p>
            <a:r>
              <a:rPr lang="en-US" sz="1200" b="1" dirty="0" smtClean="0"/>
              <a:t>Underwrite</a:t>
            </a:r>
            <a:endParaRPr lang="en-US" sz="1200" b="1" dirty="0"/>
          </a:p>
        </p:txBody>
      </p:sp>
      <p:sp>
        <p:nvSpPr>
          <p:cNvPr id="16" name="TextBox 15"/>
          <p:cNvSpPr txBox="1"/>
          <p:nvPr/>
        </p:nvSpPr>
        <p:spPr>
          <a:xfrm>
            <a:off x="5562600" y="3505200"/>
            <a:ext cx="1143000" cy="461665"/>
          </a:xfrm>
          <a:prstGeom prst="rect">
            <a:avLst/>
          </a:prstGeom>
          <a:noFill/>
        </p:spPr>
        <p:txBody>
          <a:bodyPr wrap="square" rtlCol="0">
            <a:spAutoFit/>
          </a:bodyPr>
          <a:lstStyle/>
          <a:p>
            <a:pPr algn="ctr"/>
            <a:r>
              <a:rPr lang="en-US" sz="1200" b="1" dirty="0" smtClean="0"/>
              <a:t>Total tax incr. = $3,000</a:t>
            </a:r>
            <a:endParaRPr lang="en-US" sz="1200" b="1" dirty="0"/>
          </a:p>
        </p:txBody>
      </p:sp>
      <p:sp>
        <p:nvSpPr>
          <p:cNvPr id="18" name="TextBox 17"/>
          <p:cNvSpPr txBox="1"/>
          <p:nvPr/>
        </p:nvSpPr>
        <p:spPr>
          <a:xfrm>
            <a:off x="6934200" y="5715000"/>
            <a:ext cx="1176028" cy="369332"/>
          </a:xfrm>
          <a:prstGeom prst="rect">
            <a:avLst/>
          </a:prstGeom>
          <a:noFill/>
        </p:spPr>
        <p:txBody>
          <a:bodyPr wrap="none" rtlCol="0">
            <a:spAutoFit/>
          </a:bodyPr>
          <a:lstStyle/>
          <a:p>
            <a:r>
              <a:rPr lang="en-US" dirty="0" smtClean="0"/>
              <a:t>Tax = </a:t>
            </a:r>
            <a:r>
              <a:rPr lang="en-US" dirty="0" smtClean="0">
                <a:solidFill>
                  <a:srgbClr val="FFFF00"/>
                </a:solidFill>
              </a:rPr>
              <a:t>$360</a:t>
            </a:r>
            <a:endParaRPr lang="en-US" dirty="0">
              <a:solidFill>
                <a:srgbClr val="FFFF00"/>
              </a:solidFill>
            </a:endParaRPr>
          </a:p>
        </p:txBody>
      </p:sp>
    </p:spTree>
    <p:extLst>
      <p:ext uri="{BB962C8B-B14F-4D97-AF65-F5344CB8AC3E}">
        <p14:creationId xmlns:p14="http://schemas.microsoft.com/office/powerpoint/2010/main" val="395745991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eft Arrow 16"/>
          <p:cNvSpPr/>
          <p:nvPr/>
        </p:nvSpPr>
        <p:spPr>
          <a:xfrm>
            <a:off x="5486400" y="3352800"/>
            <a:ext cx="99060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457200" y="274638"/>
            <a:ext cx="6705600" cy="1143000"/>
          </a:xfrm>
        </p:spPr>
        <p:txBody>
          <a:bodyPr>
            <a:normAutofit fontScale="90000"/>
          </a:bodyPr>
          <a:lstStyle/>
          <a:p>
            <a:r>
              <a:rPr lang="en-US" dirty="0" smtClean="0"/>
              <a:t>HoTIF as Investment</a:t>
            </a:r>
            <a:br>
              <a:rPr lang="en-US" dirty="0" smtClean="0"/>
            </a:br>
            <a:r>
              <a:rPr lang="en-US" dirty="0" smtClean="0"/>
              <a:t>Nonresidential Property</a:t>
            </a:r>
            <a:endParaRPr lang="en-US" dirty="0"/>
          </a:p>
        </p:txBody>
      </p:sp>
      <p:sp>
        <p:nvSpPr>
          <p:cNvPr id="4" name="Slide Number Placeholder 3"/>
          <p:cNvSpPr>
            <a:spLocks noGrp="1"/>
          </p:cNvSpPr>
          <p:nvPr>
            <p:ph type="sldNum" sz="quarter" idx="12"/>
          </p:nvPr>
        </p:nvSpPr>
        <p:spPr/>
        <p:txBody>
          <a:bodyPr/>
          <a:lstStyle/>
          <a:p>
            <a:pPr>
              <a:defRPr/>
            </a:pPr>
            <a:fld id="{29642D93-727F-4418-A294-2F634398518B}" type="slidenum">
              <a:rPr lang="en-US" smtClean="0"/>
              <a:pPr>
                <a:defRPr/>
              </a:pPr>
              <a:t>19</a:t>
            </a:fld>
            <a:endParaRPr lang="en-US"/>
          </a:p>
        </p:txBody>
      </p:sp>
      <p:sp>
        <p:nvSpPr>
          <p:cNvPr id="6" name="Flowchart: Magnetic Disk 5"/>
          <p:cNvSpPr/>
          <p:nvPr/>
        </p:nvSpPr>
        <p:spPr>
          <a:xfrm>
            <a:off x="3581400" y="4267200"/>
            <a:ext cx="2286000" cy="1447800"/>
          </a:xfrm>
          <a:prstGeom prst="flowChartMagneticDisk">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Private Investment</a:t>
            </a:r>
          </a:p>
          <a:p>
            <a:pPr algn="ctr"/>
            <a:r>
              <a:rPr lang="en-US" dirty="0" smtClean="0"/>
              <a:t>$100,000</a:t>
            </a:r>
            <a:endParaRPr lang="en-US" dirty="0"/>
          </a:p>
        </p:txBody>
      </p:sp>
      <p:sp>
        <p:nvSpPr>
          <p:cNvPr id="7" name="Flowchart: Magnetic Disk 6"/>
          <p:cNvSpPr/>
          <p:nvPr/>
        </p:nvSpPr>
        <p:spPr>
          <a:xfrm>
            <a:off x="4038600" y="3048000"/>
            <a:ext cx="1524000" cy="1374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Public Bonds</a:t>
            </a:r>
          </a:p>
          <a:p>
            <a:pPr algn="ctr"/>
            <a:r>
              <a:rPr lang="en-US" b="1" dirty="0" smtClean="0">
                <a:solidFill>
                  <a:srgbClr val="FFFF00"/>
                </a:solidFill>
              </a:rPr>
              <a:t>$75,000</a:t>
            </a:r>
            <a:endParaRPr lang="en-US" b="1" dirty="0">
              <a:solidFill>
                <a:srgbClr val="FFFF00"/>
              </a:solidFill>
            </a:endParaRPr>
          </a:p>
        </p:txBody>
      </p:sp>
      <p:sp>
        <p:nvSpPr>
          <p:cNvPr id="8" name="Up Arrow Callout 7"/>
          <p:cNvSpPr/>
          <p:nvPr/>
        </p:nvSpPr>
        <p:spPr>
          <a:xfrm>
            <a:off x="3962400" y="1447800"/>
            <a:ext cx="1676400" cy="17526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Property Appreciation</a:t>
            </a:r>
          </a:p>
          <a:p>
            <a:pPr algn="ctr"/>
            <a:r>
              <a:rPr lang="en-US" dirty="0" smtClean="0"/>
              <a:t>5 Years @ 8%</a:t>
            </a:r>
          </a:p>
          <a:p>
            <a:pPr algn="ctr"/>
            <a:r>
              <a:rPr lang="en-US" dirty="0" smtClean="0">
                <a:solidFill>
                  <a:srgbClr val="FFFF00"/>
                </a:solidFill>
              </a:rPr>
              <a:t>$90,600</a:t>
            </a:r>
          </a:p>
          <a:p>
            <a:pPr algn="ctr"/>
            <a:endParaRPr lang="en-US" dirty="0"/>
          </a:p>
        </p:txBody>
      </p:sp>
      <p:sp>
        <p:nvSpPr>
          <p:cNvPr id="9" name="Flowchart: Magnetic Disk 8"/>
          <p:cNvSpPr/>
          <p:nvPr/>
        </p:nvSpPr>
        <p:spPr>
          <a:xfrm>
            <a:off x="6477000" y="4953000"/>
            <a:ext cx="1981200" cy="685800"/>
          </a:xfrm>
          <a:prstGeom prst="flowChartMagneticDisk">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Pre-Development Value</a:t>
            </a:r>
          </a:p>
          <a:p>
            <a:pPr algn="ctr"/>
            <a:r>
              <a:rPr lang="en-US" sz="1200" dirty="0" smtClean="0"/>
              <a:t>$18,000</a:t>
            </a:r>
            <a:endParaRPr lang="en-US" sz="1200" dirty="0"/>
          </a:p>
        </p:txBody>
      </p:sp>
      <p:sp>
        <p:nvSpPr>
          <p:cNvPr id="10" name="Flowchart: Magnetic Disk 9"/>
          <p:cNvSpPr/>
          <p:nvPr/>
        </p:nvSpPr>
        <p:spPr>
          <a:xfrm>
            <a:off x="6629400" y="1447800"/>
            <a:ext cx="1752600" cy="35814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Post Development  Value =</a:t>
            </a:r>
          </a:p>
          <a:p>
            <a:pPr algn="ctr"/>
            <a:r>
              <a:rPr lang="en-US" dirty="0" smtClean="0">
                <a:solidFill>
                  <a:srgbClr val="FFFF00"/>
                </a:solidFill>
              </a:rPr>
              <a:t>$193,000</a:t>
            </a:r>
          </a:p>
          <a:p>
            <a:pPr algn="ctr"/>
            <a:r>
              <a:rPr lang="en-US" dirty="0" smtClean="0"/>
              <a:t>5 Years =</a:t>
            </a:r>
          </a:p>
          <a:p>
            <a:pPr algn="ctr"/>
            <a:r>
              <a:rPr lang="en-US" dirty="0" smtClean="0">
                <a:solidFill>
                  <a:srgbClr val="FFFF00"/>
                </a:solidFill>
              </a:rPr>
              <a:t>$283,600</a:t>
            </a:r>
            <a:endParaRPr lang="en-US" dirty="0">
              <a:solidFill>
                <a:srgbClr val="FFFF00"/>
              </a:solidFill>
            </a:endParaRPr>
          </a:p>
        </p:txBody>
      </p:sp>
      <p:sp>
        <p:nvSpPr>
          <p:cNvPr id="11" name="Left Arrow 10"/>
          <p:cNvSpPr/>
          <p:nvPr/>
        </p:nvSpPr>
        <p:spPr>
          <a:xfrm>
            <a:off x="1295400" y="4724400"/>
            <a:ext cx="1981200" cy="685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TIF $3,000</a:t>
            </a:r>
            <a:endParaRPr lang="en-US" dirty="0">
              <a:solidFill>
                <a:srgbClr val="FFFF00"/>
              </a:solidFill>
            </a:endParaRPr>
          </a:p>
        </p:txBody>
      </p:sp>
      <p:sp>
        <p:nvSpPr>
          <p:cNvPr id="13" name="Right Arrow 12"/>
          <p:cNvSpPr/>
          <p:nvPr/>
        </p:nvSpPr>
        <p:spPr>
          <a:xfrm>
            <a:off x="762000" y="3048000"/>
            <a:ext cx="3352800" cy="144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TIF capitalized [MC=6%] &amp; </a:t>
            </a:r>
          </a:p>
          <a:p>
            <a:pPr algn="ctr"/>
            <a:r>
              <a:rPr lang="en-US" sz="1600" dirty="0" smtClean="0"/>
              <a:t>re-invested private property</a:t>
            </a:r>
            <a:endParaRPr lang="en-US" sz="1600" dirty="0"/>
          </a:p>
        </p:txBody>
      </p:sp>
      <p:sp>
        <p:nvSpPr>
          <p:cNvPr id="15" name="Left Arrow 14"/>
          <p:cNvSpPr/>
          <p:nvPr/>
        </p:nvSpPr>
        <p:spPr>
          <a:xfrm>
            <a:off x="838200" y="2133600"/>
            <a:ext cx="2362200" cy="1066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General Fund</a:t>
            </a:r>
          </a:p>
          <a:p>
            <a:pPr algn="ctr"/>
            <a:r>
              <a:rPr lang="en-US" dirty="0" smtClean="0">
                <a:solidFill>
                  <a:srgbClr val="FFFF00"/>
                </a:solidFill>
              </a:rPr>
              <a:t>$2,718 [500%]</a:t>
            </a:r>
            <a:endParaRPr lang="en-US" dirty="0">
              <a:solidFill>
                <a:srgbClr val="FFFF00"/>
              </a:solidFill>
            </a:endParaRPr>
          </a:p>
        </p:txBody>
      </p:sp>
      <p:sp>
        <p:nvSpPr>
          <p:cNvPr id="12" name="Up Arrow 11"/>
          <p:cNvSpPr/>
          <p:nvPr/>
        </p:nvSpPr>
        <p:spPr>
          <a:xfrm>
            <a:off x="1371600" y="4267200"/>
            <a:ext cx="4572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143000" y="4419600"/>
            <a:ext cx="990600" cy="276999"/>
          </a:xfrm>
          <a:prstGeom prst="rect">
            <a:avLst/>
          </a:prstGeom>
          <a:noFill/>
        </p:spPr>
        <p:txBody>
          <a:bodyPr wrap="square" rtlCol="0">
            <a:spAutoFit/>
          </a:bodyPr>
          <a:lstStyle/>
          <a:p>
            <a:r>
              <a:rPr lang="en-US" sz="1200" b="1" dirty="0" smtClean="0"/>
              <a:t>Underwrite</a:t>
            </a:r>
            <a:endParaRPr lang="en-US" sz="1200" b="1" dirty="0"/>
          </a:p>
        </p:txBody>
      </p:sp>
      <p:sp>
        <p:nvSpPr>
          <p:cNvPr id="16" name="TextBox 15"/>
          <p:cNvSpPr txBox="1"/>
          <p:nvPr/>
        </p:nvSpPr>
        <p:spPr>
          <a:xfrm>
            <a:off x="5486400" y="3581400"/>
            <a:ext cx="1295400" cy="461665"/>
          </a:xfrm>
          <a:prstGeom prst="rect">
            <a:avLst/>
          </a:prstGeom>
          <a:noFill/>
        </p:spPr>
        <p:txBody>
          <a:bodyPr wrap="square" rtlCol="0">
            <a:spAutoFit/>
          </a:bodyPr>
          <a:lstStyle/>
          <a:p>
            <a:pPr algn="ctr"/>
            <a:r>
              <a:rPr lang="en-US" sz="1200" b="1" dirty="0" smtClean="0"/>
              <a:t>Total tax  incr. = </a:t>
            </a:r>
            <a:r>
              <a:rPr lang="en-US" sz="1200" b="1" dirty="0" smtClean="0">
                <a:solidFill>
                  <a:srgbClr val="FFFF00"/>
                </a:solidFill>
              </a:rPr>
              <a:t>$5,250</a:t>
            </a:r>
            <a:endParaRPr lang="en-US" sz="1200" b="1" dirty="0">
              <a:solidFill>
                <a:srgbClr val="FFFF00"/>
              </a:solidFill>
            </a:endParaRPr>
          </a:p>
        </p:txBody>
      </p:sp>
      <p:sp>
        <p:nvSpPr>
          <p:cNvPr id="18" name="TextBox 17"/>
          <p:cNvSpPr txBox="1"/>
          <p:nvPr/>
        </p:nvSpPr>
        <p:spPr>
          <a:xfrm>
            <a:off x="6934200" y="5715000"/>
            <a:ext cx="914033" cy="276999"/>
          </a:xfrm>
          <a:prstGeom prst="rect">
            <a:avLst/>
          </a:prstGeom>
          <a:noFill/>
        </p:spPr>
        <p:txBody>
          <a:bodyPr wrap="none" rtlCol="0">
            <a:spAutoFit/>
          </a:bodyPr>
          <a:lstStyle/>
          <a:p>
            <a:r>
              <a:rPr lang="en-US" sz="1200" dirty="0" smtClean="0"/>
              <a:t>Tax = $540</a:t>
            </a:r>
            <a:endParaRPr lang="en-US" sz="1200" dirty="0"/>
          </a:p>
        </p:txBody>
      </p:sp>
      <p:sp>
        <p:nvSpPr>
          <p:cNvPr id="2" name="Oval 1"/>
          <p:cNvSpPr/>
          <p:nvPr/>
        </p:nvSpPr>
        <p:spPr>
          <a:xfrm>
            <a:off x="6705600" y="244476"/>
            <a:ext cx="2209800" cy="105092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Apply to residential in mixed-use</a:t>
            </a:r>
            <a:endParaRPr lang="en-US" b="1" dirty="0"/>
          </a:p>
        </p:txBody>
      </p:sp>
    </p:spTree>
    <p:extLst>
      <p:ext uri="{BB962C8B-B14F-4D97-AF65-F5344CB8AC3E}">
        <p14:creationId xmlns:p14="http://schemas.microsoft.com/office/powerpoint/2010/main" val="2152892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14500" y="1314450"/>
            <a:ext cx="5943600" cy="857250"/>
          </a:xfrm>
        </p:spPr>
        <p:txBody>
          <a:bodyPr>
            <a:normAutofit fontScale="90000"/>
          </a:bodyPr>
          <a:lstStyle/>
          <a:p>
            <a:r>
              <a:rPr lang="en-US" dirty="0" smtClean="0"/>
              <a:t>Order</a:t>
            </a:r>
            <a:endParaRPr lang="en-US" dirty="0"/>
          </a:p>
        </p:txBody>
      </p:sp>
      <p:sp>
        <p:nvSpPr>
          <p:cNvPr id="5" name="Text Placeholder 4"/>
          <p:cNvSpPr>
            <a:spLocks noGrp="1"/>
          </p:cNvSpPr>
          <p:nvPr>
            <p:ph type="body" idx="1"/>
          </p:nvPr>
        </p:nvSpPr>
        <p:spPr>
          <a:xfrm>
            <a:off x="1485901" y="2457450"/>
            <a:ext cx="6725226" cy="3143250"/>
          </a:xfrm>
        </p:spPr>
        <p:txBody>
          <a:bodyPr>
            <a:normAutofit/>
          </a:bodyPr>
          <a:lstStyle/>
          <a:p>
            <a:pPr marL="397754" indent="-342892">
              <a:buFont typeface="+mj-lt"/>
              <a:buAutoNum type="arabicPeriod"/>
            </a:pPr>
            <a:r>
              <a:rPr lang="en-US" dirty="0" smtClean="0"/>
              <a:t>Inventory of Essential Indiana Cities &amp; Towns: Sets of Issues &amp; Assets</a:t>
            </a:r>
          </a:p>
          <a:p>
            <a:pPr marL="397754" indent="-342892">
              <a:buFont typeface="+mj-lt"/>
              <a:buAutoNum type="arabicPeriod"/>
            </a:pPr>
            <a:r>
              <a:rPr lang="en-US" dirty="0" smtClean="0"/>
              <a:t>Central Theme of Causes - Vacant &amp; Abandoned</a:t>
            </a:r>
          </a:p>
          <a:p>
            <a:pPr marL="397754" indent="-342892">
              <a:buFont typeface="+mj-lt"/>
              <a:buAutoNum type="arabicPeriod"/>
            </a:pPr>
            <a:r>
              <a:rPr lang="en-US" dirty="0" smtClean="0"/>
              <a:t>Shrinking Cities or Opportunity for Demand?</a:t>
            </a:r>
          </a:p>
          <a:p>
            <a:pPr marL="397754" indent="-342892">
              <a:buFont typeface="+mj-lt"/>
              <a:buAutoNum type="arabicPeriod"/>
            </a:pPr>
            <a:r>
              <a:rPr lang="en-US" dirty="0" smtClean="0"/>
              <a:t>Inventory of Underutilized Resources</a:t>
            </a:r>
          </a:p>
          <a:p>
            <a:pPr marL="397754" indent="-342892">
              <a:buFont typeface="+mj-lt"/>
              <a:buAutoNum type="arabicPeriod"/>
            </a:pPr>
            <a:r>
              <a:rPr lang="en-US" dirty="0" smtClean="0"/>
              <a:t>Inventory of Proven Strategies</a:t>
            </a:r>
          </a:p>
        </p:txBody>
      </p:sp>
      <p:sp>
        <p:nvSpPr>
          <p:cNvPr id="2" name="Footer Placeholder 1"/>
          <p:cNvSpPr>
            <a:spLocks noGrp="1"/>
          </p:cNvSpPr>
          <p:nvPr>
            <p:ph type="ftr" sz="quarter" idx="11"/>
          </p:nvPr>
        </p:nvSpPr>
        <p:spPr/>
        <p:txBody>
          <a:bodyPr/>
          <a:lstStyle/>
          <a:p>
            <a:r>
              <a:rPr lang="en-US" smtClean="0"/>
              <a:t>BEP workshop A: afternoon</a:t>
            </a:r>
            <a:endParaRPr lang="en-US"/>
          </a:p>
        </p:txBody>
      </p:sp>
      <p:sp>
        <p:nvSpPr>
          <p:cNvPr id="3" name="Slide Number Placeholder 2"/>
          <p:cNvSpPr>
            <a:spLocks noGrp="1"/>
          </p:cNvSpPr>
          <p:nvPr>
            <p:ph type="sldNum" sz="quarter" idx="12"/>
          </p:nvPr>
        </p:nvSpPr>
        <p:spPr/>
        <p:txBody>
          <a:bodyPr/>
          <a:lstStyle/>
          <a:p>
            <a:fld id="{69E29E33-B620-47F9-BB04-8846C2A5AFCC}" type="slidenum">
              <a:rPr kumimoji="0" lang="en-US" smtClean="0"/>
              <a:pPr/>
              <a:t>2</a:t>
            </a:fld>
            <a:endParaRPr kumimoji="0" lang="en-US"/>
          </a:p>
        </p:txBody>
      </p:sp>
    </p:spTree>
    <p:extLst>
      <p:ext uri="{BB962C8B-B14F-4D97-AF65-F5344CB8AC3E}">
        <p14:creationId xmlns:p14="http://schemas.microsoft.com/office/powerpoint/2010/main" val="281606081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eft Arrow 16"/>
          <p:cNvSpPr/>
          <p:nvPr/>
        </p:nvSpPr>
        <p:spPr>
          <a:xfrm>
            <a:off x="5486400" y="3352800"/>
            <a:ext cx="99060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normAutofit/>
          </a:bodyPr>
          <a:lstStyle/>
          <a:p>
            <a:r>
              <a:rPr lang="en-US" dirty="0" smtClean="0"/>
              <a:t>HoTIF as Investment</a:t>
            </a:r>
            <a:br>
              <a:rPr lang="en-US" dirty="0" smtClean="0"/>
            </a:br>
            <a:r>
              <a:rPr lang="en-US" dirty="0" smtClean="0"/>
              <a:t>Homestead Housing</a:t>
            </a:r>
            <a:endParaRPr lang="en-US" dirty="0"/>
          </a:p>
        </p:txBody>
      </p:sp>
      <p:sp>
        <p:nvSpPr>
          <p:cNvPr id="4" name="Slide Number Placeholder 3"/>
          <p:cNvSpPr>
            <a:spLocks noGrp="1"/>
          </p:cNvSpPr>
          <p:nvPr>
            <p:ph type="sldNum" sz="quarter" idx="12"/>
          </p:nvPr>
        </p:nvSpPr>
        <p:spPr/>
        <p:txBody>
          <a:bodyPr/>
          <a:lstStyle/>
          <a:p>
            <a:pPr>
              <a:defRPr/>
            </a:pPr>
            <a:fld id="{29642D93-727F-4418-A294-2F634398518B}" type="slidenum">
              <a:rPr lang="en-US" smtClean="0"/>
              <a:pPr>
                <a:defRPr/>
              </a:pPr>
              <a:t>20</a:t>
            </a:fld>
            <a:endParaRPr lang="en-US"/>
          </a:p>
        </p:txBody>
      </p:sp>
      <p:sp>
        <p:nvSpPr>
          <p:cNvPr id="6" name="Flowchart: Magnetic Disk 5"/>
          <p:cNvSpPr/>
          <p:nvPr/>
        </p:nvSpPr>
        <p:spPr>
          <a:xfrm>
            <a:off x="3581400" y="4267200"/>
            <a:ext cx="2286000" cy="1447800"/>
          </a:xfrm>
          <a:prstGeom prst="flowChartMagneticDisk">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Private Investment</a:t>
            </a:r>
          </a:p>
          <a:p>
            <a:pPr algn="ctr"/>
            <a:r>
              <a:rPr lang="en-US" dirty="0" smtClean="0"/>
              <a:t>$100,000</a:t>
            </a:r>
            <a:endParaRPr lang="en-US" dirty="0"/>
          </a:p>
        </p:txBody>
      </p:sp>
      <p:sp>
        <p:nvSpPr>
          <p:cNvPr id="7" name="Flowchart: Magnetic Disk 6"/>
          <p:cNvSpPr/>
          <p:nvPr/>
        </p:nvSpPr>
        <p:spPr>
          <a:xfrm>
            <a:off x="4038600" y="3048000"/>
            <a:ext cx="1524000" cy="1374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Public Bonds</a:t>
            </a:r>
          </a:p>
          <a:p>
            <a:pPr algn="ctr"/>
            <a:r>
              <a:rPr lang="en-US" b="1" dirty="0" smtClean="0">
                <a:solidFill>
                  <a:srgbClr val="FFFF00"/>
                </a:solidFill>
              </a:rPr>
              <a:t>$25,000</a:t>
            </a:r>
            <a:endParaRPr lang="en-US" b="1" dirty="0">
              <a:solidFill>
                <a:srgbClr val="FFFF00"/>
              </a:solidFill>
            </a:endParaRPr>
          </a:p>
        </p:txBody>
      </p:sp>
      <p:sp>
        <p:nvSpPr>
          <p:cNvPr id="8" name="Up Arrow Callout 7"/>
          <p:cNvSpPr/>
          <p:nvPr/>
        </p:nvSpPr>
        <p:spPr>
          <a:xfrm>
            <a:off x="3962400" y="1447800"/>
            <a:ext cx="1676400" cy="17526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Property Appreciation</a:t>
            </a:r>
          </a:p>
          <a:p>
            <a:pPr algn="ctr"/>
            <a:r>
              <a:rPr lang="en-US" dirty="0" smtClean="0"/>
              <a:t>5 Years @ 8%</a:t>
            </a:r>
          </a:p>
          <a:p>
            <a:pPr algn="ctr"/>
            <a:r>
              <a:rPr lang="en-US" dirty="0" smtClean="0">
                <a:solidFill>
                  <a:srgbClr val="FFFF00"/>
                </a:solidFill>
              </a:rPr>
              <a:t>$67,100</a:t>
            </a:r>
          </a:p>
          <a:p>
            <a:pPr algn="ctr"/>
            <a:endParaRPr lang="en-US" dirty="0"/>
          </a:p>
        </p:txBody>
      </p:sp>
      <p:sp>
        <p:nvSpPr>
          <p:cNvPr id="9" name="Flowchart: Magnetic Disk 8"/>
          <p:cNvSpPr/>
          <p:nvPr/>
        </p:nvSpPr>
        <p:spPr>
          <a:xfrm>
            <a:off x="6477000" y="4953000"/>
            <a:ext cx="1981200" cy="685800"/>
          </a:xfrm>
          <a:prstGeom prst="flowChartMagneticDisk">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Pre-Development Value</a:t>
            </a:r>
          </a:p>
          <a:p>
            <a:pPr algn="ctr"/>
            <a:r>
              <a:rPr lang="en-US" sz="1200" dirty="0" smtClean="0"/>
              <a:t>$18,000</a:t>
            </a:r>
            <a:endParaRPr lang="en-US" sz="1200" dirty="0"/>
          </a:p>
        </p:txBody>
      </p:sp>
      <p:sp>
        <p:nvSpPr>
          <p:cNvPr id="10" name="Flowchart: Magnetic Disk 9"/>
          <p:cNvSpPr/>
          <p:nvPr/>
        </p:nvSpPr>
        <p:spPr>
          <a:xfrm>
            <a:off x="6629400" y="1447800"/>
            <a:ext cx="1752600" cy="35814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Post Development  Value =</a:t>
            </a:r>
          </a:p>
          <a:p>
            <a:pPr algn="ctr"/>
            <a:r>
              <a:rPr lang="en-US" dirty="0" smtClean="0">
                <a:solidFill>
                  <a:srgbClr val="FFFF00"/>
                </a:solidFill>
              </a:rPr>
              <a:t>$143,000</a:t>
            </a:r>
          </a:p>
          <a:p>
            <a:pPr algn="ctr"/>
            <a:r>
              <a:rPr lang="en-US" dirty="0" smtClean="0">
                <a:solidFill>
                  <a:schemeClr val="tx1"/>
                </a:solidFill>
              </a:rPr>
              <a:t>5 Years =</a:t>
            </a:r>
          </a:p>
          <a:p>
            <a:pPr algn="ctr"/>
            <a:r>
              <a:rPr lang="en-US" dirty="0" smtClean="0">
                <a:solidFill>
                  <a:srgbClr val="FFFF00"/>
                </a:solidFill>
              </a:rPr>
              <a:t>$210,100</a:t>
            </a:r>
            <a:endParaRPr lang="en-US" dirty="0">
              <a:solidFill>
                <a:srgbClr val="FFFF00"/>
              </a:solidFill>
            </a:endParaRPr>
          </a:p>
        </p:txBody>
      </p:sp>
      <p:sp>
        <p:nvSpPr>
          <p:cNvPr id="11" name="Left Arrow 10"/>
          <p:cNvSpPr/>
          <p:nvPr/>
        </p:nvSpPr>
        <p:spPr>
          <a:xfrm>
            <a:off x="1295400" y="4724400"/>
            <a:ext cx="1981200" cy="685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TIF $1,000</a:t>
            </a:r>
            <a:endParaRPr lang="en-US" dirty="0">
              <a:solidFill>
                <a:srgbClr val="FFFF00"/>
              </a:solidFill>
            </a:endParaRPr>
          </a:p>
        </p:txBody>
      </p:sp>
      <p:sp>
        <p:nvSpPr>
          <p:cNvPr id="13" name="Right Arrow 12"/>
          <p:cNvSpPr/>
          <p:nvPr/>
        </p:nvSpPr>
        <p:spPr>
          <a:xfrm>
            <a:off x="762000" y="3048000"/>
            <a:ext cx="3352800" cy="144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TIF capitalized [MC=6%] &amp; </a:t>
            </a:r>
          </a:p>
          <a:p>
            <a:pPr algn="ctr"/>
            <a:r>
              <a:rPr lang="en-US" sz="1600" dirty="0" smtClean="0"/>
              <a:t>re-invested private property</a:t>
            </a:r>
            <a:endParaRPr lang="en-US" sz="1600" dirty="0"/>
          </a:p>
        </p:txBody>
      </p:sp>
      <p:sp>
        <p:nvSpPr>
          <p:cNvPr id="15" name="Left Arrow 14"/>
          <p:cNvSpPr/>
          <p:nvPr/>
        </p:nvSpPr>
        <p:spPr>
          <a:xfrm>
            <a:off x="838200" y="2133600"/>
            <a:ext cx="2362200" cy="1066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General Fund</a:t>
            </a:r>
          </a:p>
          <a:p>
            <a:pPr algn="ctr"/>
            <a:r>
              <a:rPr lang="en-US" dirty="0" smtClean="0">
                <a:solidFill>
                  <a:srgbClr val="FFFF00"/>
                </a:solidFill>
              </a:rPr>
              <a:t>$671 [375%]</a:t>
            </a:r>
            <a:endParaRPr lang="en-US" dirty="0">
              <a:solidFill>
                <a:srgbClr val="FFFF00"/>
              </a:solidFill>
            </a:endParaRPr>
          </a:p>
        </p:txBody>
      </p:sp>
      <p:sp>
        <p:nvSpPr>
          <p:cNvPr id="12" name="Up Arrow 11"/>
          <p:cNvSpPr/>
          <p:nvPr/>
        </p:nvSpPr>
        <p:spPr>
          <a:xfrm>
            <a:off x="1371600" y="4267200"/>
            <a:ext cx="4572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143000" y="4419600"/>
            <a:ext cx="990600" cy="276999"/>
          </a:xfrm>
          <a:prstGeom prst="rect">
            <a:avLst/>
          </a:prstGeom>
          <a:noFill/>
        </p:spPr>
        <p:txBody>
          <a:bodyPr wrap="square" rtlCol="0">
            <a:spAutoFit/>
          </a:bodyPr>
          <a:lstStyle/>
          <a:p>
            <a:r>
              <a:rPr lang="en-US" sz="1200" b="1" dirty="0" smtClean="0"/>
              <a:t>Underwrite</a:t>
            </a:r>
            <a:endParaRPr lang="en-US" sz="1200" b="1" dirty="0"/>
          </a:p>
        </p:txBody>
      </p:sp>
      <p:sp>
        <p:nvSpPr>
          <p:cNvPr id="16" name="TextBox 15"/>
          <p:cNvSpPr txBox="1"/>
          <p:nvPr/>
        </p:nvSpPr>
        <p:spPr>
          <a:xfrm>
            <a:off x="5562600" y="3581400"/>
            <a:ext cx="1143000" cy="461665"/>
          </a:xfrm>
          <a:prstGeom prst="rect">
            <a:avLst/>
          </a:prstGeom>
          <a:noFill/>
        </p:spPr>
        <p:txBody>
          <a:bodyPr wrap="square" rtlCol="0">
            <a:spAutoFit/>
          </a:bodyPr>
          <a:lstStyle/>
          <a:p>
            <a:pPr algn="ctr"/>
            <a:r>
              <a:rPr lang="en-US" sz="1200" b="1" dirty="0" smtClean="0"/>
              <a:t>Total tax incr. = </a:t>
            </a:r>
            <a:r>
              <a:rPr lang="en-US" sz="1200" b="1" dirty="0" smtClean="0">
                <a:solidFill>
                  <a:srgbClr val="C00000"/>
                </a:solidFill>
              </a:rPr>
              <a:t>$1,250</a:t>
            </a:r>
            <a:endParaRPr lang="en-US" sz="1200" b="1" dirty="0">
              <a:solidFill>
                <a:srgbClr val="C00000"/>
              </a:solidFill>
            </a:endParaRPr>
          </a:p>
        </p:txBody>
      </p:sp>
      <p:sp>
        <p:nvSpPr>
          <p:cNvPr id="18" name="TextBox 17"/>
          <p:cNvSpPr txBox="1"/>
          <p:nvPr/>
        </p:nvSpPr>
        <p:spPr>
          <a:xfrm>
            <a:off x="6934200" y="5715000"/>
            <a:ext cx="914033" cy="276999"/>
          </a:xfrm>
          <a:prstGeom prst="rect">
            <a:avLst/>
          </a:prstGeom>
          <a:noFill/>
        </p:spPr>
        <p:txBody>
          <a:bodyPr wrap="none" rtlCol="0">
            <a:spAutoFit/>
          </a:bodyPr>
          <a:lstStyle/>
          <a:p>
            <a:r>
              <a:rPr lang="en-US" sz="1200" dirty="0" smtClean="0"/>
              <a:t>Tax = $180</a:t>
            </a:r>
            <a:endParaRPr lang="en-US" sz="1200" dirty="0"/>
          </a:p>
        </p:txBody>
      </p:sp>
      <p:sp>
        <p:nvSpPr>
          <p:cNvPr id="2" name="Up Arrow 1"/>
          <p:cNvSpPr/>
          <p:nvPr/>
        </p:nvSpPr>
        <p:spPr>
          <a:xfrm>
            <a:off x="6705600" y="6019800"/>
            <a:ext cx="1676400" cy="762000"/>
          </a:xfrm>
          <a:prstGeom prst="upArrow">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smtClean="0"/>
              <a:t>$1.00?</a:t>
            </a:r>
            <a:endParaRPr lang="en-US" dirty="0"/>
          </a:p>
        </p:txBody>
      </p:sp>
    </p:spTree>
    <p:extLst>
      <p:ext uri="{BB962C8B-B14F-4D97-AF65-F5344CB8AC3E}">
        <p14:creationId xmlns:p14="http://schemas.microsoft.com/office/powerpoint/2010/main" val="61050939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162" y="80011"/>
            <a:ext cx="7886700" cy="514350"/>
          </a:xfrm>
        </p:spPr>
        <p:txBody>
          <a:bodyPr>
            <a:normAutofit fontScale="90000"/>
          </a:bodyPr>
          <a:lstStyle/>
          <a:p>
            <a:r>
              <a:rPr lang="en-US" dirty="0" smtClean="0"/>
              <a:t>Affordable Housing Resources</a:t>
            </a:r>
            <a:endParaRPr lang="en-US" dirty="0"/>
          </a:p>
        </p:txBody>
      </p:sp>
      <p:sp>
        <p:nvSpPr>
          <p:cNvPr id="5" name="Content Placeholder 4"/>
          <p:cNvSpPr>
            <a:spLocks noGrp="1"/>
          </p:cNvSpPr>
          <p:nvPr>
            <p:ph sz="half" idx="1"/>
          </p:nvPr>
        </p:nvSpPr>
        <p:spPr>
          <a:xfrm>
            <a:off x="628650" y="1550714"/>
            <a:ext cx="3886200" cy="3463731"/>
          </a:xfrm>
        </p:spPr>
        <p:txBody>
          <a:bodyPr>
            <a:noAutofit/>
          </a:bodyPr>
          <a:lstStyle/>
          <a:p>
            <a:r>
              <a:rPr lang="en-US" sz="1800" dirty="0" smtClean="0"/>
              <a:t>HoTIF </a:t>
            </a:r>
          </a:p>
          <a:p>
            <a:pPr lvl="1"/>
            <a:r>
              <a:rPr lang="en-US" sz="1800" dirty="0" smtClean="0"/>
              <a:t>25-100% capital cost</a:t>
            </a:r>
          </a:p>
          <a:p>
            <a:r>
              <a:rPr lang="en-US" sz="1800" dirty="0" smtClean="0"/>
              <a:t>IHCDA Mortgage Credit Certificates </a:t>
            </a:r>
          </a:p>
          <a:p>
            <a:pPr lvl="1"/>
            <a:r>
              <a:rPr lang="en-US" sz="1800" dirty="0" smtClean="0"/>
              <a:t>20-35% of mortgage interest…max $2,000/yr.</a:t>
            </a:r>
          </a:p>
          <a:p>
            <a:pPr lvl="1"/>
            <a:r>
              <a:rPr lang="en-US" sz="1800" dirty="0" smtClean="0"/>
              <a:t>20% @ &gt;$90,000 mortgage</a:t>
            </a:r>
          </a:p>
          <a:p>
            <a:pPr lvl="1"/>
            <a:r>
              <a:rPr lang="en-US" sz="1800" dirty="0" smtClean="0"/>
              <a:t>35% @ &lt;$50,000 mortgage</a:t>
            </a:r>
          </a:p>
          <a:p>
            <a:r>
              <a:rPr lang="en-US" sz="1800" dirty="0" smtClean="0"/>
              <a:t>IHCDA Next Home </a:t>
            </a:r>
          </a:p>
          <a:p>
            <a:pPr lvl="1"/>
            <a:r>
              <a:rPr lang="en-US" sz="1800" dirty="0" smtClean="0"/>
              <a:t>3-4% Down Payment Assistance – no purchase price or income limits</a:t>
            </a:r>
          </a:p>
          <a:p>
            <a:r>
              <a:rPr lang="en-US" sz="1800" dirty="0" smtClean="0"/>
              <a:t>Combination IHCDA programs </a:t>
            </a:r>
          </a:p>
          <a:p>
            <a:pPr lvl="1"/>
            <a:r>
              <a:rPr lang="en-US" sz="1800" dirty="0" smtClean="0"/>
              <a:t>requires “1</a:t>
            </a:r>
            <a:r>
              <a:rPr lang="en-US" sz="1800" baseline="30000" dirty="0" smtClean="0"/>
              <a:t>st</a:t>
            </a:r>
            <a:r>
              <a:rPr lang="en-US" sz="1800" dirty="0" smtClean="0"/>
              <a:t>-time” home buying </a:t>
            </a:r>
          </a:p>
          <a:p>
            <a:pPr lvl="1"/>
            <a:r>
              <a:rPr lang="en-US" sz="1800" dirty="0" smtClean="0"/>
              <a:t>= not owning residence last 3 years</a:t>
            </a:r>
            <a:endParaRPr lang="en-US" sz="1800" dirty="0"/>
          </a:p>
        </p:txBody>
      </p:sp>
      <p:sp>
        <p:nvSpPr>
          <p:cNvPr id="6" name="Content Placeholder 5"/>
          <p:cNvSpPr>
            <a:spLocks noGrp="1"/>
          </p:cNvSpPr>
          <p:nvPr>
            <p:ph sz="half" idx="2"/>
          </p:nvPr>
        </p:nvSpPr>
        <p:spPr>
          <a:xfrm>
            <a:off x="4672948" y="1410416"/>
            <a:ext cx="4388756" cy="3398045"/>
          </a:xfrm>
        </p:spPr>
        <p:txBody>
          <a:bodyPr>
            <a:noAutofit/>
          </a:bodyPr>
          <a:lstStyle/>
          <a:p>
            <a:r>
              <a:rPr lang="en-US" sz="1800" dirty="0" smtClean="0"/>
              <a:t>Mortgage Insurance</a:t>
            </a:r>
          </a:p>
          <a:p>
            <a:pPr lvl="1"/>
            <a:r>
              <a:rPr lang="en-US" sz="1800" dirty="0" smtClean="0"/>
              <a:t>FHA 203K </a:t>
            </a:r>
          </a:p>
          <a:p>
            <a:pPr lvl="2"/>
            <a:r>
              <a:rPr lang="en-US" sz="1800" dirty="0" smtClean="0"/>
              <a:t>$273,000 home value limit</a:t>
            </a:r>
          </a:p>
          <a:p>
            <a:pPr lvl="2"/>
            <a:r>
              <a:rPr lang="en-US" sz="1800" dirty="0" smtClean="0"/>
              <a:t>Acquisition &amp; Rehabilitation</a:t>
            </a:r>
          </a:p>
          <a:p>
            <a:pPr lvl="2"/>
            <a:r>
              <a:rPr lang="en-US" sz="1800" dirty="0" smtClean="0"/>
              <a:t>$30,000 easy rehabilitation</a:t>
            </a:r>
          </a:p>
          <a:p>
            <a:pPr lvl="2"/>
            <a:r>
              <a:rPr lang="en-US" sz="1800" dirty="0" smtClean="0"/>
              <a:t>Homestead or nonprofit 1-4 </a:t>
            </a:r>
            <a:r>
              <a:rPr lang="en-US" sz="1800" dirty="0" err="1" smtClean="0"/>
              <a:t>plex</a:t>
            </a:r>
            <a:endParaRPr lang="en-US" sz="1800" dirty="0" smtClean="0"/>
          </a:p>
          <a:p>
            <a:pPr lvl="2"/>
            <a:r>
              <a:rPr lang="en-US" sz="1800" dirty="0" smtClean="0"/>
              <a:t>40 lenders in Indiana</a:t>
            </a:r>
          </a:p>
          <a:p>
            <a:pPr lvl="1"/>
            <a:r>
              <a:rPr lang="en-US" sz="1800" dirty="0" smtClean="0"/>
              <a:t>FHA/ VA Insurance</a:t>
            </a:r>
          </a:p>
          <a:p>
            <a:pPr lvl="2"/>
            <a:r>
              <a:rPr lang="en-US" sz="1800" dirty="0" smtClean="0"/>
              <a:t>Acquisition only</a:t>
            </a:r>
          </a:p>
          <a:p>
            <a:r>
              <a:rPr lang="en-US" sz="1800" dirty="0" smtClean="0"/>
              <a:t>Tax Credit Financing</a:t>
            </a:r>
          </a:p>
          <a:p>
            <a:pPr lvl="1"/>
            <a:r>
              <a:rPr lang="en-US" sz="1800" dirty="0" smtClean="0"/>
              <a:t>HTC</a:t>
            </a:r>
          </a:p>
          <a:p>
            <a:pPr lvl="1"/>
            <a:r>
              <a:rPr lang="en-US" sz="1800" dirty="0"/>
              <a:t>NMTC</a:t>
            </a:r>
          </a:p>
          <a:p>
            <a:pPr lvl="1"/>
            <a:r>
              <a:rPr lang="en-US" sz="1800" dirty="0" smtClean="0">
                <a:solidFill>
                  <a:srgbClr val="FF0000"/>
                </a:solidFill>
              </a:rPr>
              <a:t>LIHTC</a:t>
            </a:r>
          </a:p>
          <a:p>
            <a:r>
              <a:rPr lang="en-US" sz="1800" dirty="0" smtClean="0">
                <a:solidFill>
                  <a:srgbClr val="FF0000"/>
                </a:solidFill>
              </a:rPr>
              <a:t>Grant</a:t>
            </a:r>
          </a:p>
          <a:p>
            <a:pPr lvl="1"/>
            <a:r>
              <a:rPr lang="en-US" sz="1800" dirty="0" smtClean="0">
                <a:solidFill>
                  <a:srgbClr val="FF0000"/>
                </a:solidFill>
              </a:rPr>
              <a:t>FHLBI – AHP</a:t>
            </a:r>
          </a:p>
          <a:p>
            <a:pPr lvl="1"/>
            <a:r>
              <a:rPr lang="en-US" sz="1800" dirty="0" smtClean="0">
                <a:solidFill>
                  <a:srgbClr val="FF0000"/>
                </a:solidFill>
              </a:rPr>
              <a:t>$500,000</a:t>
            </a:r>
          </a:p>
        </p:txBody>
      </p:sp>
      <p:sp>
        <p:nvSpPr>
          <p:cNvPr id="3" name="Footer Placeholder 2"/>
          <p:cNvSpPr>
            <a:spLocks noGrp="1"/>
          </p:cNvSpPr>
          <p:nvPr>
            <p:ph type="ftr" sz="quarter" idx="11"/>
          </p:nvPr>
        </p:nvSpPr>
        <p:spPr/>
        <p:txBody>
          <a:bodyPr/>
          <a:lstStyle/>
          <a:p>
            <a:r>
              <a:rPr lang="en-US" dirty="0" smtClean="0"/>
              <a:t>BEP workshop A: afternoon</a:t>
            </a:r>
            <a:endParaRPr lang="en-US" dirty="0"/>
          </a:p>
        </p:txBody>
      </p:sp>
      <p:sp>
        <p:nvSpPr>
          <p:cNvPr id="4" name="Slide Number Placeholder 3"/>
          <p:cNvSpPr>
            <a:spLocks noGrp="1"/>
          </p:cNvSpPr>
          <p:nvPr>
            <p:ph type="sldNum" sz="quarter" idx="12"/>
          </p:nvPr>
        </p:nvSpPr>
        <p:spPr/>
        <p:txBody>
          <a:bodyPr/>
          <a:lstStyle/>
          <a:p>
            <a:fld id="{7C318794-8258-4D5E-9872-61408080B019}" type="slidenum">
              <a:rPr lang="en-US" smtClean="0"/>
              <a:t>21</a:t>
            </a:fld>
            <a:endParaRPr lang="en-US"/>
          </a:p>
        </p:txBody>
      </p:sp>
      <p:sp>
        <p:nvSpPr>
          <p:cNvPr id="7" name="Rectangle 6"/>
          <p:cNvSpPr/>
          <p:nvPr/>
        </p:nvSpPr>
        <p:spPr>
          <a:xfrm>
            <a:off x="628650" y="1044055"/>
            <a:ext cx="3801979" cy="288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dirty="0"/>
              <a:t>First or Repeat Homebuyers</a:t>
            </a:r>
          </a:p>
        </p:txBody>
      </p:sp>
      <p:sp>
        <p:nvSpPr>
          <p:cNvPr id="8" name="Rectangle 7"/>
          <p:cNvSpPr/>
          <p:nvPr/>
        </p:nvSpPr>
        <p:spPr>
          <a:xfrm>
            <a:off x="4784601" y="1037438"/>
            <a:ext cx="3801979" cy="288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dirty="0"/>
              <a:t>First or Repeat Homebuyers</a:t>
            </a:r>
          </a:p>
        </p:txBody>
      </p:sp>
      <p:sp>
        <p:nvSpPr>
          <p:cNvPr id="9" name="Rounded Rectangle 8"/>
          <p:cNvSpPr/>
          <p:nvPr/>
        </p:nvSpPr>
        <p:spPr>
          <a:xfrm>
            <a:off x="390905" y="589822"/>
            <a:ext cx="4277467" cy="373894"/>
          </a:xfrm>
          <a:prstGeom prst="round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dirty="0"/>
              <a:t>Next 2 slides consider only these programs</a:t>
            </a:r>
          </a:p>
        </p:txBody>
      </p:sp>
      <p:sp>
        <p:nvSpPr>
          <p:cNvPr id="10" name="Oval 9"/>
          <p:cNvSpPr/>
          <p:nvPr/>
        </p:nvSpPr>
        <p:spPr>
          <a:xfrm>
            <a:off x="6626392" y="4443984"/>
            <a:ext cx="2517608" cy="161395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a:t>Only 2 programs restricted by maximum household income.  </a:t>
            </a:r>
            <a:endParaRPr lang="en-US" sz="1600" b="1" dirty="0" smtClean="0"/>
          </a:p>
          <a:p>
            <a:pPr algn="ctr"/>
            <a:r>
              <a:rPr lang="en-US" sz="1600" b="1" dirty="0" smtClean="0"/>
              <a:t>Which ones?</a:t>
            </a:r>
            <a:endParaRPr lang="en-US" sz="1600" b="1" dirty="0"/>
          </a:p>
        </p:txBody>
      </p:sp>
    </p:spTree>
    <p:extLst>
      <p:ext uri="{BB962C8B-B14F-4D97-AF65-F5344CB8AC3E}">
        <p14:creationId xmlns:p14="http://schemas.microsoft.com/office/powerpoint/2010/main" val="240982248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Affordable Housing</a:t>
            </a:r>
            <a:endParaRPr lang="en-US" dirty="0"/>
          </a:p>
        </p:txBody>
      </p:sp>
      <p:sp>
        <p:nvSpPr>
          <p:cNvPr id="5" name="Text Placeholder 4"/>
          <p:cNvSpPr>
            <a:spLocks noGrp="1"/>
          </p:cNvSpPr>
          <p:nvPr>
            <p:ph type="body" idx="1"/>
          </p:nvPr>
        </p:nvSpPr>
        <p:spPr>
          <a:xfrm>
            <a:off x="629842" y="1951748"/>
            <a:ext cx="3868340" cy="617934"/>
          </a:xfrm>
        </p:spPr>
        <p:txBody>
          <a:bodyPr>
            <a:noAutofit/>
          </a:bodyPr>
          <a:lstStyle/>
          <a:p>
            <a:pPr algn="ctr"/>
            <a:r>
              <a:rPr lang="en-US" sz="1800" dirty="0" smtClean="0"/>
              <a:t>4-BR dwelling</a:t>
            </a:r>
          </a:p>
          <a:p>
            <a:pPr algn="ctr"/>
            <a:r>
              <a:rPr lang="en-US" sz="1800" u="sng" dirty="0" smtClean="0"/>
              <a:t>Household Need</a:t>
            </a:r>
            <a:endParaRPr lang="en-US" sz="1800" u="sng" dirty="0"/>
          </a:p>
        </p:txBody>
      </p:sp>
      <p:sp>
        <p:nvSpPr>
          <p:cNvPr id="3" name="Content Placeholder 2"/>
          <p:cNvSpPr>
            <a:spLocks noGrp="1"/>
          </p:cNvSpPr>
          <p:nvPr>
            <p:ph sz="half" idx="2"/>
          </p:nvPr>
        </p:nvSpPr>
        <p:spPr/>
        <p:txBody>
          <a:bodyPr>
            <a:normAutofit fontScale="92500"/>
          </a:bodyPr>
          <a:lstStyle/>
          <a:p>
            <a:r>
              <a:rPr lang="en-US" dirty="0" smtClean="0"/>
              <a:t>Low Income for household of 6 = $31,100</a:t>
            </a:r>
          </a:p>
          <a:p>
            <a:endParaRPr lang="en-US" dirty="0" smtClean="0"/>
          </a:p>
          <a:p>
            <a:r>
              <a:rPr lang="en-US" dirty="0" smtClean="0"/>
              <a:t>Moderate Income for household of 6 = $49,800</a:t>
            </a:r>
          </a:p>
          <a:p>
            <a:endParaRPr lang="en-US" dirty="0" smtClean="0"/>
          </a:p>
          <a:p>
            <a:r>
              <a:rPr lang="en-US" dirty="0" smtClean="0"/>
              <a:t>Average Low/ Moderate = $40,450 =	$3,371/mo. </a:t>
            </a:r>
            <a:endParaRPr lang="en-US" dirty="0"/>
          </a:p>
        </p:txBody>
      </p:sp>
      <p:sp>
        <p:nvSpPr>
          <p:cNvPr id="6" name="Text Placeholder 5"/>
          <p:cNvSpPr>
            <a:spLocks noGrp="1"/>
          </p:cNvSpPr>
          <p:nvPr>
            <p:ph type="body" sz="quarter" idx="3"/>
          </p:nvPr>
        </p:nvSpPr>
        <p:spPr>
          <a:xfrm>
            <a:off x="4914900" y="2008588"/>
            <a:ext cx="2743200" cy="563165"/>
          </a:xfrm>
        </p:spPr>
        <p:txBody>
          <a:bodyPr>
            <a:noAutofit/>
          </a:bodyPr>
          <a:lstStyle/>
          <a:p>
            <a:pPr algn="ctr"/>
            <a:r>
              <a:rPr lang="en-US" sz="1800" dirty="0" smtClean="0"/>
              <a:t>4-BR dwelling</a:t>
            </a:r>
          </a:p>
          <a:p>
            <a:pPr algn="ctr"/>
            <a:r>
              <a:rPr lang="en-US" sz="1800" u="sng" dirty="0" smtClean="0"/>
              <a:t>Affordable Pricing</a:t>
            </a:r>
            <a:endParaRPr lang="en-US" sz="1800" u="sng" dirty="0"/>
          </a:p>
        </p:txBody>
      </p:sp>
      <p:sp>
        <p:nvSpPr>
          <p:cNvPr id="7" name="Content Placeholder 6"/>
          <p:cNvSpPr>
            <a:spLocks noGrp="1"/>
          </p:cNvSpPr>
          <p:nvPr>
            <p:ph sz="quarter" idx="4"/>
          </p:nvPr>
        </p:nvSpPr>
        <p:spPr>
          <a:xfrm>
            <a:off x="4972050" y="2628901"/>
            <a:ext cx="2686050" cy="2822972"/>
          </a:xfrm>
        </p:spPr>
        <p:txBody>
          <a:bodyPr>
            <a:normAutofit fontScale="70000" lnSpcReduction="20000"/>
          </a:bodyPr>
          <a:lstStyle/>
          <a:p>
            <a:pPr algn="ctr"/>
            <a:endParaRPr lang="en-US" dirty="0" smtClean="0"/>
          </a:p>
          <a:p>
            <a:pPr algn="ctr">
              <a:buNone/>
            </a:pPr>
            <a:r>
              <a:rPr lang="en-US" dirty="0" smtClean="0"/>
              <a:t>$110,800</a:t>
            </a:r>
          </a:p>
          <a:p>
            <a:pPr algn="ctr">
              <a:buNone/>
            </a:pPr>
            <a:endParaRPr lang="en-US" dirty="0" smtClean="0"/>
          </a:p>
          <a:p>
            <a:pPr algn="ctr">
              <a:buNone/>
            </a:pPr>
            <a:endParaRPr lang="en-US" dirty="0" smtClean="0"/>
          </a:p>
          <a:p>
            <a:pPr algn="ctr">
              <a:buNone/>
            </a:pPr>
            <a:r>
              <a:rPr lang="en-US" dirty="0" smtClean="0"/>
              <a:t>$174,350</a:t>
            </a:r>
          </a:p>
          <a:p>
            <a:pPr algn="ctr">
              <a:buNone/>
            </a:pPr>
            <a:endParaRPr lang="en-US" dirty="0" smtClean="0"/>
          </a:p>
          <a:p>
            <a:pPr algn="ctr">
              <a:buNone/>
            </a:pPr>
            <a:endParaRPr lang="en-US" dirty="0" smtClean="0"/>
          </a:p>
          <a:p>
            <a:pPr algn="ctr">
              <a:buNone/>
            </a:pPr>
            <a:r>
              <a:rPr lang="en-US" sz="3400" b="1" u="sng" dirty="0">
                <a:solidFill>
                  <a:srgbClr val="FF0000"/>
                </a:solidFill>
              </a:rPr>
              <a:t>$142,575</a:t>
            </a:r>
          </a:p>
          <a:p>
            <a:pPr algn="ctr"/>
            <a:endParaRPr lang="en-US" dirty="0" smtClean="0"/>
          </a:p>
          <a:p>
            <a:pPr algn="ctr"/>
            <a:endParaRPr lang="en-US" dirty="0" smtClean="0"/>
          </a:p>
          <a:p>
            <a:pPr algn="ctr"/>
            <a:endParaRPr lang="en-US" dirty="0"/>
          </a:p>
        </p:txBody>
      </p:sp>
      <p:sp>
        <p:nvSpPr>
          <p:cNvPr id="8" name="Footer Placeholder 7"/>
          <p:cNvSpPr>
            <a:spLocks noGrp="1"/>
          </p:cNvSpPr>
          <p:nvPr>
            <p:ph type="ftr" sz="quarter" idx="11"/>
          </p:nvPr>
        </p:nvSpPr>
        <p:spPr/>
        <p:txBody>
          <a:bodyPr/>
          <a:lstStyle/>
          <a:p>
            <a:r>
              <a:rPr lang="en-US" smtClean="0"/>
              <a:t>BEP workshop A: afternoon</a:t>
            </a:r>
            <a:endParaRPr lang="en-US"/>
          </a:p>
        </p:txBody>
      </p:sp>
      <p:sp>
        <p:nvSpPr>
          <p:cNvPr id="4" name="Slide Number Placeholder 3"/>
          <p:cNvSpPr>
            <a:spLocks noGrp="1"/>
          </p:cNvSpPr>
          <p:nvPr>
            <p:ph type="sldNum" sz="quarter" idx="12"/>
          </p:nvPr>
        </p:nvSpPr>
        <p:spPr/>
        <p:txBody>
          <a:bodyPr/>
          <a:lstStyle/>
          <a:p>
            <a:pPr>
              <a:defRPr/>
            </a:pPr>
            <a:fld id="{29642D93-727F-4418-A294-2F634398518B}" type="slidenum">
              <a:rPr lang="en-US" smtClean="0"/>
              <a:pPr>
                <a:defRPr/>
              </a:pPr>
              <a:t>22</a:t>
            </a:fld>
            <a:endParaRPr lang="en-US"/>
          </a:p>
        </p:txBody>
      </p:sp>
      <p:sp>
        <p:nvSpPr>
          <p:cNvPr id="9" name="TextBox 8"/>
          <p:cNvSpPr txBox="1"/>
          <p:nvPr/>
        </p:nvSpPr>
        <p:spPr>
          <a:xfrm>
            <a:off x="4086225" y="5446232"/>
            <a:ext cx="971550" cy="300082"/>
          </a:xfrm>
          <a:prstGeom prst="rect">
            <a:avLst/>
          </a:prstGeom>
          <a:noFill/>
        </p:spPr>
        <p:txBody>
          <a:bodyPr wrap="square" rtlCol="0">
            <a:spAutoFit/>
          </a:bodyPr>
          <a:lstStyle/>
          <a:p>
            <a:r>
              <a:rPr lang="en-US" sz="1350" dirty="0"/>
              <a:t>2013 Data</a:t>
            </a:r>
          </a:p>
        </p:txBody>
      </p:sp>
      <p:sp>
        <p:nvSpPr>
          <p:cNvPr id="10" name="Left Arrow 9"/>
          <p:cNvSpPr/>
          <p:nvPr/>
        </p:nvSpPr>
        <p:spPr>
          <a:xfrm>
            <a:off x="6912863" y="4142918"/>
            <a:ext cx="2180129" cy="204674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Will it work at $168,000?</a:t>
            </a:r>
            <a:endParaRPr lang="en-US" dirty="0"/>
          </a:p>
        </p:txBody>
      </p:sp>
    </p:spTree>
    <p:extLst>
      <p:ext uri="{BB962C8B-B14F-4D97-AF65-F5344CB8AC3E}">
        <p14:creationId xmlns:p14="http://schemas.microsoft.com/office/powerpoint/2010/main" val="122257656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4063" y="299466"/>
            <a:ext cx="9095874" cy="571500"/>
          </a:xfrm>
        </p:spPr>
        <p:txBody>
          <a:bodyPr>
            <a:normAutofit fontScale="90000"/>
          </a:bodyPr>
          <a:lstStyle/>
          <a:p>
            <a:pPr algn="ctr"/>
            <a:r>
              <a:rPr lang="en-US" dirty="0" smtClean="0"/>
              <a:t>HoTIF + IHCDA as Affordable Housing Subsidy - </a:t>
            </a:r>
            <a:r>
              <a:rPr lang="en-US" b="1" dirty="0" smtClean="0">
                <a:solidFill>
                  <a:srgbClr val="FF0000"/>
                </a:solidFill>
              </a:rPr>
              <a:t>Homestead</a:t>
            </a:r>
            <a:endParaRPr lang="en-US" b="1" dirty="0">
              <a:solidFill>
                <a:srgbClr val="FF0000"/>
              </a:solidFill>
            </a:endParaRPr>
          </a:p>
        </p:txBody>
      </p:sp>
      <p:sp>
        <p:nvSpPr>
          <p:cNvPr id="7" name="Footer Placeholder 6"/>
          <p:cNvSpPr>
            <a:spLocks noGrp="1"/>
          </p:cNvSpPr>
          <p:nvPr>
            <p:ph type="ftr" sz="quarter" idx="11"/>
          </p:nvPr>
        </p:nvSpPr>
        <p:spPr/>
        <p:txBody>
          <a:bodyPr/>
          <a:lstStyle/>
          <a:p>
            <a:r>
              <a:rPr lang="en-US" smtClean="0"/>
              <a:t>BEP workshop A: afternoon</a:t>
            </a:r>
            <a:endParaRPr lang="en-US"/>
          </a:p>
        </p:txBody>
      </p:sp>
      <p:sp>
        <p:nvSpPr>
          <p:cNvPr id="8" name="Slide Number Placeholder 7"/>
          <p:cNvSpPr>
            <a:spLocks noGrp="1"/>
          </p:cNvSpPr>
          <p:nvPr>
            <p:ph type="sldNum" sz="quarter" idx="12"/>
          </p:nvPr>
        </p:nvSpPr>
        <p:spPr/>
        <p:txBody>
          <a:bodyPr/>
          <a:lstStyle/>
          <a:p>
            <a:fld id="{7C318794-8258-4D5E-9872-61408080B019}" type="slidenum">
              <a:rPr lang="en-US" smtClean="0"/>
              <a:t>23</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2530524307"/>
              </p:ext>
            </p:extLst>
          </p:nvPr>
        </p:nvGraphicFramePr>
        <p:xfrm>
          <a:off x="1502744" y="1543046"/>
          <a:ext cx="7540672" cy="4417613"/>
        </p:xfrm>
        <a:graphic>
          <a:graphicData uri="http://schemas.openxmlformats.org/drawingml/2006/table">
            <a:tbl>
              <a:tblPr>
                <a:tableStyleId>{5C22544A-7EE6-4342-B048-85BDC9FD1C3A}</a:tableStyleId>
              </a:tblPr>
              <a:tblGrid>
                <a:gridCol w="6242224"/>
                <a:gridCol w="1298448"/>
              </a:tblGrid>
              <a:tr h="261935">
                <a:tc>
                  <a:txBody>
                    <a:bodyPr/>
                    <a:lstStyle/>
                    <a:p>
                      <a:pPr algn="l" fontAlgn="b"/>
                      <a:r>
                        <a:rPr lang="en-US" sz="1600" u="none" strike="noStrike" dirty="0">
                          <a:effectLst/>
                        </a:rPr>
                        <a:t>Acquisition &amp; Redevelopment</a:t>
                      </a:r>
                      <a:endParaRPr lang="en-US" sz="16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800" u="none" strike="noStrike" dirty="0">
                          <a:effectLst/>
                        </a:rPr>
                        <a:t> $    168,000 </a:t>
                      </a:r>
                      <a:endParaRPr lang="en-US" sz="1800" b="0" i="0" u="none" strike="noStrike" dirty="0">
                        <a:solidFill>
                          <a:srgbClr val="000000"/>
                        </a:solidFill>
                        <a:effectLst/>
                        <a:latin typeface="Calibri" panose="020F0502020204030204" pitchFamily="34" charset="0"/>
                      </a:endParaRPr>
                    </a:p>
                  </a:txBody>
                  <a:tcPr marL="5715" marR="5715" marT="5715" marB="0" anchor="b"/>
                </a:tc>
              </a:tr>
              <a:tr h="261935">
                <a:tc>
                  <a:txBody>
                    <a:bodyPr/>
                    <a:lstStyle/>
                    <a:p>
                      <a:pPr algn="l" fontAlgn="b"/>
                      <a:r>
                        <a:rPr lang="en-US" sz="1600" u="none" strike="noStrike" dirty="0">
                          <a:effectLst/>
                        </a:rPr>
                        <a:t>LESS HoTIF [Homeowner pays taxes, City Trust pays 2nd mortgage]</a:t>
                      </a:r>
                      <a:endParaRPr lang="en-US" sz="16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800" u="none" strike="noStrike" dirty="0">
                          <a:effectLst/>
                        </a:rPr>
                        <a:t> $     (25,000)</a:t>
                      </a:r>
                      <a:endParaRPr lang="en-US" sz="1800" b="0" i="0" u="none" strike="noStrike" dirty="0">
                        <a:solidFill>
                          <a:srgbClr val="000000"/>
                        </a:solidFill>
                        <a:effectLst/>
                        <a:latin typeface="Calibri" panose="020F0502020204030204" pitchFamily="34" charset="0"/>
                      </a:endParaRPr>
                    </a:p>
                  </a:txBody>
                  <a:tcPr marL="5715" marR="5715" marT="5715" marB="0" anchor="b"/>
                </a:tc>
              </a:tr>
              <a:tr h="261935">
                <a:tc>
                  <a:txBody>
                    <a:bodyPr/>
                    <a:lstStyle/>
                    <a:p>
                      <a:pPr algn="l" fontAlgn="b"/>
                      <a:r>
                        <a:rPr lang="en-US" sz="1600" u="none" strike="noStrike" dirty="0">
                          <a:effectLst/>
                        </a:rPr>
                        <a:t>LESS IHCDA Down Payment Assistance @ 4%</a:t>
                      </a:r>
                      <a:endParaRPr lang="en-US" sz="16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800" u="none" strike="noStrike" dirty="0">
                          <a:effectLst/>
                        </a:rPr>
                        <a:t> $       (6,720)</a:t>
                      </a:r>
                      <a:endParaRPr lang="en-US" sz="1800" b="0" i="0" u="none" strike="noStrike" dirty="0">
                        <a:solidFill>
                          <a:srgbClr val="000000"/>
                        </a:solidFill>
                        <a:effectLst/>
                        <a:latin typeface="Calibri" panose="020F0502020204030204" pitchFamily="34" charset="0"/>
                      </a:endParaRPr>
                    </a:p>
                  </a:txBody>
                  <a:tcPr marL="5715" marR="5715" marT="5715" marB="0" anchor="b"/>
                </a:tc>
              </a:tr>
              <a:tr h="261935">
                <a:tc>
                  <a:txBody>
                    <a:bodyPr/>
                    <a:lstStyle/>
                    <a:p>
                      <a:pPr algn="l" fontAlgn="b"/>
                      <a:r>
                        <a:rPr lang="en-US" sz="1600" u="none" strike="noStrike" dirty="0">
                          <a:effectLst/>
                        </a:rPr>
                        <a:t>EQUALS Conventionally Financed Price</a:t>
                      </a:r>
                      <a:endParaRPr lang="en-US" sz="16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800" u="none" strike="noStrike" dirty="0">
                          <a:effectLst/>
                        </a:rPr>
                        <a:t> $    136,280 </a:t>
                      </a:r>
                      <a:endParaRPr lang="en-US" sz="1800" b="0" i="0" u="none" strike="noStrike" dirty="0">
                        <a:solidFill>
                          <a:srgbClr val="000000"/>
                        </a:solidFill>
                        <a:effectLst/>
                        <a:latin typeface="Calibri" panose="020F0502020204030204" pitchFamily="34" charset="0"/>
                      </a:endParaRPr>
                    </a:p>
                  </a:txBody>
                  <a:tcPr marL="5715" marR="5715" marT="5715" marB="0" anchor="b"/>
                </a:tc>
              </a:tr>
              <a:tr h="261935">
                <a:tc>
                  <a:txBody>
                    <a:bodyPr/>
                    <a:lstStyle/>
                    <a:p>
                      <a:pPr algn="l" fontAlgn="b"/>
                      <a:r>
                        <a:rPr lang="en-US" sz="1600" u="none" strike="noStrike" dirty="0">
                          <a:effectLst/>
                        </a:rPr>
                        <a:t>LESS any Buyer Down Payment or Developer Subsidy</a:t>
                      </a:r>
                      <a:endParaRPr lang="en-US" sz="16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800" u="none" strike="noStrike" dirty="0">
                          <a:effectLst/>
                        </a:rPr>
                        <a:t> $               -   </a:t>
                      </a:r>
                      <a:endParaRPr lang="en-US" sz="1800" b="0" i="0" u="none" strike="noStrike" dirty="0">
                        <a:solidFill>
                          <a:srgbClr val="000000"/>
                        </a:solidFill>
                        <a:effectLst/>
                        <a:latin typeface="Calibri" panose="020F0502020204030204" pitchFamily="34" charset="0"/>
                      </a:endParaRPr>
                    </a:p>
                  </a:txBody>
                  <a:tcPr marL="5715" marR="5715" marT="5715" marB="0" anchor="b"/>
                </a:tc>
              </a:tr>
              <a:tr h="272849">
                <a:tc>
                  <a:txBody>
                    <a:bodyPr/>
                    <a:lstStyle/>
                    <a:p>
                      <a:pPr algn="l" fontAlgn="b"/>
                      <a:r>
                        <a:rPr lang="en-US" sz="1600" u="none" strike="noStrike" dirty="0">
                          <a:effectLst/>
                        </a:rPr>
                        <a:t>EQUALS Amortizing Mortgage [LTV=LTC]</a:t>
                      </a:r>
                      <a:endParaRPr lang="en-US" sz="16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800" u="none" strike="noStrike" dirty="0">
                          <a:effectLst/>
                        </a:rPr>
                        <a:t> $    136,280 </a:t>
                      </a:r>
                      <a:endParaRPr lang="en-US" sz="1800" b="0" i="0" u="none" strike="noStrike" dirty="0">
                        <a:solidFill>
                          <a:srgbClr val="000000"/>
                        </a:solidFill>
                        <a:effectLst/>
                        <a:latin typeface="Calibri" panose="020F0502020204030204" pitchFamily="34" charset="0"/>
                      </a:endParaRPr>
                    </a:p>
                  </a:txBody>
                  <a:tcPr marL="5715" marR="5715" marT="5715" marB="0" anchor="b"/>
                </a:tc>
              </a:tr>
              <a:tr h="283763">
                <a:tc>
                  <a:txBody>
                    <a:bodyPr/>
                    <a:lstStyle/>
                    <a:p>
                      <a:pPr algn="ctr" fontAlgn="b"/>
                      <a:r>
                        <a:rPr lang="en-US" sz="1600" b="1" u="none" strike="noStrike" dirty="0">
                          <a:effectLst/>
                        </a:rPr>
                        <a:t>Affordability Calculation</a:t>
                      </a:r>
                      <a:endParaRPr lang="en-US" sz="1600" b="1" i="0" u="none" strike="noStrike" dirty="0">
                        <a:solidFill>
                          <a:srgbClr val="FFFFFF"/>
                        </a:solidFill>
                        <a:effectLst/>
                        <a:latin typeface="Calibri" panose="020F0502020204030204" pitchFamily="34" charset="0"/>
                      </a:endParaRPr>
                    </a:p>
                  </a:txBody>
                  <a:tcPr marL="5715" marR="5715" marT="5715" marB="0" anchor="b">
                    <a:solidFill>
                      <a:schemeClr val="accent2"/>
                    </a:solidFill>
                  </a:tcPr>
                </a:tc>
                <a:tc>
                  <a:txBody>
                    <a:bodyPr/>
                    <a:lstStyle/>
                    <a:p>
                      <a:pPr algn="ctr" fontAlgn="b"/>
                      <a:r>
                        <a:rPr lang="en-US" sz="1800" b="1" u="none" strike="noStrike" dirty="0">
                          <a:effectLst/>
                        </a:rPr>
                        <a:t> </a:t>
                      </a:r>
                      <a:endParaRPr lang="en-US" sz="1800" b="1" i="0" u="none" strike="noStrike" dirty="0">
                        <a:solidFill>
                          <a:srgbClr val="FFFFFF"/>
                        </a:solidFill>
                        <a:effectLst/>
                        <a:latin typeface="Calibri" panose="020F0502020204030204" pitchFamily="34" charset="0"/>
                      </a:endParaRPr>
                    </a:p>
                  </a:txBody>
                  <a:tcPr marL="5715" marR="5715" marT="5715" marB="0" anchor="b">
                    <a:solidFill>
                      <a:schemeClr val="accent2"/>
                    </a:solidFill>
                  </a:tcPr>
                </a:tc>
              </a:tr>
              <a:tr h="272849">
                <a:tc>
                  <a:txBody>
                    <a:bodyPr/>
                    <a:lstStyle/>
                    <a:p>
                      <a:pPr algn="l" fontAlgn="b"/>
                      <a:r>
                        <a:rPr lang="en-US" sz="1600" u="none" strike="noStrike" dirty="0">
                          <a:effectLst/>
                        </a:rPr>
                        <a:t>Monthly Mortgage Payment [annual mortgage constant @ 0.073]</a:t>
                      </a:r>
                      <a:endParaRPr lang="en-US" sz="16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800" u="none" strike="noStrike" dirty="0">
                          <a:effectLst/>
                        </a:rPr>
                        <a:t> $            829 </a:t>
                      </a:r>
                      <a:endParaRPr lang="en-US" sz="1800" b="0" i="0" u="none" strike="noStrike" dirty="0">
                        <a:solidFill>
                          <a:srgbClr val="000000"/>
                        </a:solidFill>
                        <a:effectLst/>
                        <a:latin typeface="Calibri" panose="020F0502020204030204" pitchFamily="34" charset="0"/>
                      </a:endParaRPr>
                    </a:p>
                  </a:txBody>
                  <a:tcPr marL="5715" marR="5715" marT="5715" marB="0" anchor="b"/>
                </a:tc>
              </a:tr>
              <a:tr h="261935">
                <a:tc>
                  <a:txBody>
                    <a:bodyPr/>
                    <a:lstStyle/>
                    <a:p>
                      <a:pPr algn="l" fontAlgn="b"/>
                      <a:r>
                        <a:rPr lang="en-US" sz="1600" u="none" strike="noStrike" dirty="0">
                          <a:effectLst/>
                        </a:rPr>
                        <a:t>PLUS Monthly Property Tax Payment [annual @ 1.0%]</a:t>
                      </a:r>
                      <a:endParaRPr lang="en-US" sz="16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800" u="none" strike="noStrike" dirty="0">
                          <a:effectLst/>
                        </a:rPr>
                        <a:t> $            140 </a:t>
                      </a:r>
                      <a:endParaRPr lang="en-US" sz="1800" b="0" i="0" u="none" strike="noStrike" dirty="0">
                        <a:solidFill>
                          <a:srgbClr val="000000"/>
                        </a:solidFill>
                        <a:effectLst/>
                        <a:latin typeface="Calibri" panose="020F0502020204030204" pitchFamily="34" charset="0"/>
                      </a:endParaRPr>
                    </a:p>
                  </a:txBody>
                  <a:tcPr marL="5715" marR="5715" marT="5715" marB="0" anchor="b"/>
                </a:tc>
              </a:tr>
              <a:tr h="261935">
                <a:tc>
                  <a:txBody>
                    <a:bodyPr/>
                    <a:lstStyle/>
                    <a:p>
                      <a:pPr algn="l" fontAlgn="b"/>
                      <a:r>
                        <a:rPr lang="en-US" sz="1600" u="none" strike="noStrike" dirty="0">
                          <a:effectLst/>
                        </a:rPr>
                        <a:t>PLUS Monthly Hazard Insurance [annual @ 0.325%]</a:t>
                      </a:r>
                      <a:endParaRPr lang="en-US" sz="16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800" u="none" strike="noStrike" dirty="0">
                          <a:effectLst/>
                        </a:rPr>
                        <a:t> $              46 </a:t>
                      </a:r>
                      <a:endParaRPr lang="en-US" sz="1800" b="0" i="0" u="none" strike="noStrike" dirty="0">
                        <a:solidFill>
                          <a:srgbClr val="000000"/>
                        </a:solidFill>
                        <a:effectLst/>
                        <a:latin typeface="Calibri" panose="020F0502020204030204" pitchFamily="34" charset="0"/>
                      </a:endParaRPr>
                    </a:p>
                  </a:txBody>
                  <a:tcPr marL="5715" marR="5715" marT="5715" marB="0" anchor="b"/>
                </a:tc>
              </a:tr>
              <a:tr h="260039">
                <a:tc>
                  <a:txBody>
                    <a:bodyPr/>
                    <a:lstStyle/>
                    <a:p>
                      <a:pPr algn="l" fontAlgn="b"/>
                      <a:r>
                        <a:rPr lang="en-US" sz="1600" u="none" strike="noStrike" dirty="0">
                          <a:effectLst/>
                        </a:rPr>
                        <a:t>LESS IHCDA Mortgage Credit Certificate @20% [max @35%] &amp; 6.0% interest</a:t>
                      </a:r>
                      <a:endParaRPr lang="en-US" sz="16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800" u="none" strike="noStrike" dirty="0">
                          <a:effectLst/>
                        </a:rPr>
                        <a:t> $     </a:t>
                      </a:r>
                      <a:r>
                        <a:rPr lang="en-US" sz="1800" u="none" strike="noStrike" dirty="0" smtClean="0">
                          <a:effectLst/>
                        </a:rPr>
                        <a:t>     </a:t>
                      </a:r>
                      <a:r>
                        <a:rPr lang="en-US" sz="1800" u="none" strike="noStrike" dirty="0">
                          <a:effectLst/>
                        </a:rPr>
                        <a:t>(136)</a:t>
                      </a:r>
                      <a:endParaRPr lang="en-US" sz="1800" b="0" i="0" u="none" strike="noStrike" dirty="0">
                        <a:solidFill>
                          <a:srgbClr val="000000"/>
                        </a:solidFill>
                        <a:effectLst/>
                        <a:latin typeface="Calibri" panose="020F0502020204030204" pitchFamily="34" charset="0"/>
                      </a:endParaRPr>
                    </a:p>
                  </a:txBody>
                  <a:tcPr marL="5715" marR="5715" marT="5715" marB="0" anchor="b"/>
                </a:tc>
              </a:tr>
              <a:tr h="261935">
                <a:tc>
                  <a:txBody>
                    <a:bodyPr/>
                    <a:lstStyle/>
                    <a:p>
                      <a:pPr algn="l" fontAlgn="b"/>
                      <a:r>
                        <a:rPr lang="en-US" sz="1600" u="none" strike="noStrike">
                          <a:effectLst/>
                        </a:rPr>
                        <a:t>EQUALS Total Effective Housing Payment [TEHP]</a:t>
                      </a:r>
                      <a:endParaRPr lang="en-US" sz="1600" b="0" i="0" u="none" strike="noStrike">
                        <a:solidFill>
                          <a:srgbClr val="000000"/>
                        </a:solidFill>
                        <a:effectLst/>
                        <a:latin typeface="Calibri" panose="020F0502020204030204" pitchFamily="34" charset="0"/>
                      </a:endParaRPr>
                    </a:p>
                  </a:txBody>
                  <a:tcPr marL="5715" marR="5715" marT="5715" marB="0" anchor="b"/>
                </a:tc>
                <a:tc>
                  <a:txBody>
                    <a:bodyPr/>
                    <a:lstStyle/>
                    <a:p>
                      <a:pPr algn="l" fontAlgn="b"/>
                      <a:r>
                        <a:rPr lang="en-US" sz="1800" u="none" strike="noStrike" dirty="0">
                          <a:effectLst/>
                        </a:rPr>
                        <a:t> </a:t>
                      </a:r>
                      <a:r>
                        <a:rPr lang="en-US" sz="1800" b="1" u="none" strike="noStrike" dirty="0">
                          <a:effectLst/>
                        </a:rPr>
                        <a:t>$            878 </a:t>
                      </a:r>
                      <a:endParaRPr lang="en-US" sz="1800" b="1" i="0" u="none" strike="noStrike" dirty="0">
                        <a:solidFill>
                          <a:srgbClr val="000000"/>
                        </a:solidFill>
                        <a:effectLst/>
                        <a:latin typeface="Calibri" panose="020F0502020204030204" pitchFamily="34" charset="0"/>
                      </a:endParaRPr>
                    </a:p>
                  </a:txBody>
                  <a:tcPr marL="5715" marR="5715" marT="5715" marB="0" anchor="b"/>
                </a:tc>
              </a:tr>
              <a:tr h="261935">
                <a:tc>
                  <a:txBody>
                    <a:bodyPr/>
                    <a:lstStyle/>
                    <a:p>
                      <a:pPr algn="l" fontAlgn="b"/>
                      <a:r>
                        <a:rPr lang="en-US" sz="1600" u="none" strike="noStrike">
                          <a:effectLst/>
                        </a:rPr>
                        <a:t>TEHP/ Household Income @ $3,371/ month</a:t>
                      </a:r>
                      <a:endParaRPr lang="en-US" sz="1600" b="0" i="0" u="none" strike="noStrike">
                        <a:solidFill>
                          <a:srgbClr val="000000"/>
                        </a:solidFill>
                        <a:effectLst/>
                        <a:latin typeface="Calibri" panose="020F0502020204030204" pitchFamily="34" charset="0"/>
                      </a:endParaRPr>
                    </a:p>
                  </a:txBody>
                  <a:tcPr marL="5715" marR="5715" marT="5715" marB="0" anchor="b"/>
                </a:tc>
                <a:tc>
                  <a:txBody>
                    <a:bodyPr/>
                    <a:lstStyle/>
                    <a:p>
                      <a:pPr algn="r" fontAlgn="b"/>
                      <a:r>
                        <a:rPr lang="en-US" sz="1800" b="1" u="none" strike="noStrike" dirty="0">
                          <a:effectLst/>
                        </a:rPr>
                        <a:t>26%</a:t>
                      </a:r>
                      <a:endParaRPr lang="en-US" sz="1800" b="1" i="0" u="none" strike="noStrike" dirty="0">
                        <a:solidFill>
                          <a:srgbClr val="000000"/>
                        </a:solidFill>
                        <a:effectLst/>
                        <a:latin typeface="Calibri" panose="020F0502020204030204" pitchFamily="34" charset="0"/>
                      </a:endParaRPr>
                    </a:p>
                  </a:txBody>
                  <a:tcPr marL="5715" marR="5715" marT="5715" marB="0" anchor="b"/>
                </a:tc>
              </a:tr>
              <a:tr h="261935">
                <a:tc>
                  <a:txBody>
                    <a:bodyPr/>
                    <a:lstStyle/>
                    <a:p>
                      <a:pPr algn="l" fontAlgn="b"/>
                      <a:r>
                        <a:rPr lang="en-US" sz="1600" u="none" strike="noStrike">
                          <a:effectLst/>
                        </a:rPr>
                        <a:t>Compare to Section 8 Fair Market Rent [2014, Muncie metro]</a:t>
                      </a:r>
                      <a:endParaRPr lang="en-US" sz="1600" b="0" i="0" u="none" strike="noStrike">
                        <a:solidFill>
                          <a:srgbClr val="000000"/>
                        </a:solidFill>
                        <a:effectLst/>
                        <a:latin typeface="Calibri" panose="020F0502020204030204" pitchFamily="34" charset="0"/>
                      </a:endParaRPr>
                    </a:p>
                  </a:txBody>
                  <a:tcPr marL="5715" marR="5715" marT="5715" marB="0" anchor="b"/>
                </a:tc>
                <a:tc>
                  <a:txBody>
                    <a:bodyPr/>
                    <a:lstStyle/>
                    <a:p>
                      <a:pPr algn="l" fontAlgn="b"/>
                      <a:r>
                        <a:rPr lang="en-US" sz="1800" u="none" strike="noStrike" dirty="0">
                          <a:effectLst/>
                        </a:rPr>
                        <a:t> $         1,182 </a:t>
                      </a:r>
                      <a:endParaRPr lang="en-US" sz="1800" b="0" i="0" u="none" strike="noStrike" dirty="0">
                        <a:solidFill>
                          <a:srgbClr val="000000"/>
                        </a:solidFill>
                        <a:effectLst/>
                        <a:latin typeface="Calibri" panose="020F0502020204030204" pitchFamily="34" charset="0"/>
                      </a:endParaRPr>
                    </a:p>
                  </a:txBody>
                  <a:tcPr marL="5715" marR="5715" marT="5715" marB="0" anchor="b"/>
                </a:tc>
              </a:tr>
              <a:tr h="261935">
                <a:tc>
                  <a:txBody>
                    <a:bodyPr/>
                    <a:lstStyle/>
                    <a:p>
                      <a:pPr algn="l" fontAlgn="b"/>
                      <a:r>
                        <a:rPr lang="en-US" sz="1600" u="none" strike="noStrike">
                          <a:effectLst/>
                        </a:rPr>
                        <a:t>TEHP - Sec 8 rent same dwelling unit</a:t>
                      </a:r>
                      <a:endParaRPr lang="en-US" sz="1600" b="0" i="0" u="none" strike="noStrike">
                        <a:solidFill>
                          <a:srgbClr val="000000"/>
                        </a:solidFill>
                        <a:effectLst/>
                        <a:latin typeface="Calibri" panose="020F0502020204030204" pitchFamily="34" charset="0"/>
                      </a:endParaRPr>
                    </a:p>
                  </a:txBody>
                  <a:tcPr marL="5715" marR="5715" marT="5715" marB="0" anchor="b"/>
                </a:tc>
                <a:tc>
                  <a:txBody>
                    <a:bodyPr/>
                    <a:lstStyle/>
                    <a:p>
                      <a:pPr algn="l" fontAlgn="b"/>
                      <a:r>
                        <a:rPr lang="en-US" sz="1800" u="none" strike="noStrike" dirty="0">
                          <a:effectLst/>
                        </a:rPr>
                        <a:t> </a:t>
                      </a:r>
                      <a:r>
                        <a:rPr lang="en-US" sz="1800" b="1" u="none" strike="noStrike" dirty="0">
                          <a:effectLst/>
                        </a:rPr>
                        <a:t>$           (304)</a:t>
                      </a:r>
                      <a:endParaRPr lang="en-US" sz="1800" b="1" i="0" u="none" strike="noStrike" dirty="0">
                        <a:solidFill>
                          <a:srgbClr val="000000"/>
                        </a:solidFill>
                        <a:effectLst/>
                        <a:latin typeface="Calibri" panose="020F0502020204030204" pitchFamily="34" charset="0"/>
                      </a:endParaRPr>
                    </a:p>
                  </a:txBody>
                  <a:tcPr marL="5715" marR="5715" marT="5715" marB="0" anchor="b"/>
                </a:tc>
              </a:tr>
            </a:tbl>
          </a:graphicData>
        </a:graphic>
      </p:graphicFrame>
      <p:sp>
        <p:nvSpPr>
          <p:cNvPr id="11" name="Rectangle 10"/>
          <p:cNvSpPr/>
          <p:nvPr/>
        </p:nvSpPr>
        <p:spPr>
          <a:xfrm>
            <a:off x="24063" y="1551475"/>
            <a:ext cx="1393257" cy="115514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Calculated at lowest HoTIF and IHCDA subsidies</a:t>
            </a:r>
          </a:p>
        </p:txBody>
      </p:sp>
      <p:sp>
        <p:nvSpPr>
          <p:cNvPr id="12" name="Right Arrow 11"/>
          <p:cNvSpPr/>
          <p:nvPr/>
        </p:nvSpPr>
        <p:spPr>
          <a:xfrm>
            <a:off x="0" y="4324272"/>
            <a:ext cx="1502744" cy="13998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Within FNMA </a:t>
            </a:r>
            <a:r>
              <a:rPr lang="en-US" sz="1400" dirty="0"/>
              <a:t>underwriting</a:t>
            </a:r>
          </a:p>
        </p:txBody>
      </p:sp>
    </p:spTree>
    <p:extLst>
      <p:ext uri="{BB962C8B-B14F-4D97-AF65-F5344CB8AC3E}">
        <p14:creationId xmlns:p14="http://schemas.microsoft.com/office/powerpoint/2010/main" val="149046642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230943"/>
            <a:ext cx="9095874" cy="571500"/>
          </a:xfrm>
        </p:spPr>
        <p:txBody>
          <a:bodyPr>
            <a:normAutofit fontScale="90000"/>
          </a:bodyPr>
          <a:lstStyle/>
          <a:p>
            <a:pPr algn="ctr"/>
            <a:r>
              <a:rPr lang="en-US" dirty="0" smtClean="0"/>
              <a:t>Same, but for a Mixed-Use Project – </a:t>
            </a:r>
            <a:r>
              <a:rPr lang="en-US" b="1" dirty="0" smtClean="0">
                <a:solidFill>
                  <a:srgbClr val="FF0000"/>
                </a:solidFill>
              </a:rPr>
              <a:t>“Luxury” Condo</a:t>
            </a:r>
            <a:endParaRPr lang="en-US" b="1" dirty="0">
              <a:solidFill>
                <a:srgbClr val="FF0000"/>
              </a:solidFill>
            </a:endParaRPr>
          </a:p>
        </p:txBody>
      </p:sp>
      <p:sp>
        <p:nvSpPr>
          <p:cNvPr id="7" name="Footer Placeholder 6"/>
          <p:cNvSpPr>
            <a:spLocks noGrp="1"/>
          </p:cNvSpPr>
          <p:nvPr>
            <p:ph type="ftr" sz="quarter" idx="11"/>
          </p:nvPr>
        </p:nvSpPr>
        <p:spPr/>
        <p:txBody>
          <a:bodyPr/>
          <a:lstStyle/>
          <a:p>
            <a:r>
              <a:rPr lang="en-US" smtClean="0"/>
              <a:t>BEP workshop A: afternoon</a:t>
            </a:r>
            <a:endParaRPr lang="en-US"/>
          </a:p>
        </p:txBody>
      </p:sp>
      <p:sp>
        <p:nvSpPr>
          <p:cNvPr id="8" name="Slide Number Placeholder 7"/>
          <p:cNvSpPr>
            <a:spLocks noGrp="1"/>
          </p:cNvSpPr>
          <p:nvPr>
            <p:ph type="sldNum" sz="quarter" idx="12"/>
          </p:nvPr>
        </p:nvSpPr>
        <p:spPr/>
        <p:txBody>
          <a:bodyPr/>
          <a:lstStyle/>
          <a:p>
            <a:fld id="{7C318794-8258-4D5E-9872-61408080B019}" type="slidenum">
              <a:rPr lang="en-US" smtClean="0"/>
              <a:t>24</a:t>
            </a:fld>
            <a:endParaRPr lang="en-US"/>
          </a:p>
        </p:txBody>
      </p:sp>
      <p:sp>
        <p:nvSpPr>
          <p:cNvPr id="11" name="Rectangle 10"/>
          <p:cNvSpPr/>
          <p:nvPr/>
        </p:nvSpPr>
        <p:spPr>
          <a:xfrm>
            <a:off x="0" y="994950"/>
            <a:ext cx="1570121" cy="125161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Calculated at </a:t>
            </a:r>
            <a:r>
              <a:rPr lang="en-US" dirty="0" smtClean="0"/>
              <a:t>higher </a:t>
            </a:r>
            <a:r>
              <a:rPr lang="en-US" dirty="0"/>
              <a:t>HoTIF and lowest IHCDA subsidies</a:t>
            </a:r>
          </a:p>
        </p:txBody>
      </p:sp>
      <p:sp>
        <p:nvSpPr>
          <p:cNvPr id="2" name="Rounded Rectangle 1"/>
          <p:cNvSpPr/>
          <p:nvPr/>
        </p:nvSpPr>
        <p:spPr>
          <a:xfrm>
            <a:off x="0" y="2676427"/>
            <a:ext cx="1570121" cy="174926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Condo @ $168K more likely $86K in reality</a:t>
            </a:r>
          </a:p>
          <a:p>
            <a:pPr algn="ctr"/>
            <a:r>
              <a:rPr lang="en-US" sz="1600" u="sng" dirty="0"/>
              <a:t>source</a:t>
            </a:r>
            <a:r>
              <a:rPr lang="en-US" sz="1600" dirty="0"/>
              <a:t>: </a:t>
            </a:r>
          </a:p>
          <a:p>
            <a:pPr algn="ctr"/>
            <a:r>
              <a:rPr lang="en-US" sz="1600" dirty="0"/>
              <a:t>multifamily developer</a:t>
            </a:r>
          </a:p>
        </p:txBody>
      </p:sp>
      <p:sp>
        <p:nvSpPr>
          <p:cNvPr id="3" name="Rounded Rectangle 2"/>
          <p:cNvSpPr/>
          <p:nvPr/>
        </p:nvSpPr>
        <p:spPr>
          <a:xfrm>
            <a:off x="0" y="4680157"/>
            <a:ext cx="1570121" cy="185875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a:t>Assumes non-residential of equal value as residential; capitalized HoTIF $75K + $25K</a:t>
            </a:r>
          </a:p>
        </p:txBody>
      </p:sp>
      <p:graphicFrame>
        <p:nvGraphicFramePr>
          <p:cNvPr id="4" name="Table 3"/>
          <p:cNvGraphicFramePr>
            <a:graphicFrameLocks noGrp="1"/>
          </p:cNvGraphicFramePr>
          <p:nvPr>
            <p:extLst>
              <p:ext uri="{D42A27DB-BD31-4B8C-83A1-F6EECF244321}">
                <p14:modId xmlns:p14="http://schemas.microsoft.com/office/powerpoint/2010/main" val="2817570231"/>
              </p:ext>
            </p:extLst>
          </p:nvPr>
        </p:nvGraphicFramePr>
        <p:xfrm>
          <a:off x="1664208" y="1518988"/>
          <a:ext cx="7431666" cy="4413885"/>
        </p:xfrm>
        <a:graphic>
          <a:graphicData uri="http://schemas.openxmlformats.org/drawingml/2006/table">
            <a:tbl>
              <a:tblPr>
                <a:tableStyleId>{5C22544A-7EE6-4342-B048-85BDC9FD1C3A}</a:tableStyleId>
              </a:tblPr>
              <a:tblGrid>
                <a:gridCol w="6135624"/>
                <a:gridCol w="1296042"/>
              </a:tblGrid>
              <a:tr h="255929">
                <a:tc>
                  <a:txBody>
                    <a:bodyPr/>
                    <a:lstStyle/>
                    <a:p>
                      <a:pPr algn="l" fontAlgn="b"/>
                      <a:r>
                        <a:rPr lang="en-US" sz="1600" u="none" strike="noStrike" dirty="0">
                          <a:effectLst/>
                        </a:rPr>
                        <a:t>Acquisition &amp; Redevelopment</a:t>
                      </a:r>
                      <a:endParaRPr lang="en-US" sz="16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800" u="none" strike="noStrike" dirty="0">
                          <a:effectLst/>
                        </a:rPr>
                        <a:t> $    168,000 </a:t>
                      </a:r>
                      <a:endParaRPr lang="en-US" sz="1800" b="0" i="0" u="none" strike="noStrike" dirty="0">
                        <a:solidFill>
                          <a:srgbClr val="000000"/>
                        </a:solidFill>
                        <a:effectLst/>
                        <a:latin typeface="Calibri" panose="020F0502020204030204" pitchFamily="34" charset="0"/>
                      </a:endParaRPr>
                    </a:p>
                  </a:txBody>
                  <a:tcPr marL="5715" marR="5715" marT="5715" marB="0" anchor="b"/>
                </a:tc>
              </a:tr>
              <a:tr h="255929">
                <a:tc>
                  <a:txBody>
                    <a:bodyPr/>
                    <a:lstStyle/>
                    <a:p>
                      <a:pPr algn="l" fontAlgn="b"/>
                      <a:r>
                        <a:rPr lang="en-US" sz="1600" u="none" strike="noStrike" dirty="0">
                          <a:effectLst/>
                        </a:rPr>
                        <a:t>LESS HoTIF [Homeowner pays taxes, City Trust pays 2nd mortgage]</a:t>
                      </a:r>
                      <a:endParaRPr lang="en-US" sz="16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800" u="none" strike="noStrike" dirty="0">
                          <a:effectLst/>
                        </a:rPr>
                        <a:t> $   (100,000)</a:t>
                      </a:r>
                      <a:endParaRPr lang="en-US" sz="1800" b="0" i="0" u="none" strike="noStrike" dirty="0">
                        <a:solidFill>
                          <a:srgbClr val="000000"/>
                        </a:solidFill>
                        <a:effectLst/>
                        <a:latin typeface="Calibri" panose="020F0502020204030204" pitchFamily="34" charset="0"/>
                      </a:endParaRPr>
                    </a:p>
                  </a:txBody>
                  <a:tcPr marL="5715" marR="5715" marT="5715" marB="0" anchor="b"/>
                </a:tc>
              </a:tr>
              <a:tr h="255929">
                <a:tc>
                  <a:txBody>
                    <a:bodyPr/>
                    <a:lstStyle/>
                    <a:p>
                      <a:pPr algn="l" fontAlgn="b"/>
                      <a:r>
                        <a:rPr lang="en-US" sz="1600" u="none" strike="noStrike" dirty="0">
                          <a:effectLst/>
                        </a:rPr>
                        <a:t>LESS IHCDA Down Payment Assistance @ 4%</a:t>
                      </a:r>
                      <a:endParaRPr lang="en-US" sz="16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800" u="none" strike="noStrike" dirty="0">
                          <a:effectLst/>
                        </a:rPr>
                        <a:t> $       (6,720)</a:t>
                      </a:r>
                      <a:endParaRPr lang="en-US" sz="1800" b="0" i="0" u="none" strike="noStrike" dirty="0">
                        <a:solidFill>
                          <a:srgbClr val="000000"/>
                        </a:solidFill>
                        <a:effectLst/>
                        <a:latin typeface="Calibri" panose="020F0502020204030204" pitchFamily="34" charset="0"/>
                      </a:endParaRPr>
                    </a:p>
                  </a:txBody>
                  <a:tcPr marL="5715" marR="5715" marT="5715" marB="0" anchor="b"/>
                </a:tc>
              </a:tr>
              <a:tr h="255929">
                <a:tc>
                  <a:txBody>
                    <a:bodyPr/>
                    <a:lstStyle/>
                    <a:p>
                      <a:pPr algn="l" fontAlgn="b"/>
                      <a:r>
                        <a:rPr lang="en-US" sz="1600" u="none" strike="noStrike" dirty="0">
                          <a:effectLst/>
                        </a:rPr>
                        <a:t>EQUALS Conventionally Financed Price</a:t>
                      </a:r>
                      <a:endParaRPr lang="en-US" sz="16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800" u="none" strike="noStrike" dirty="0">
                          <a:effectLst/>
                        </a:rPr>
                        <a:t> $       61,280 </a:t>
                      </a:r>
                      <a:endParaRPr lang="en-US" sz="1800" b="0" i="0" u="none" strike="noStrike" dirty="0">
                        <a:solidFill>
                          <a:srgbClr val="000000"/>
                        </a:solidFill>
                        <a:effectLst/>
                        <a:latin typeface="Calibri" panose="020F0502020204030204" pitchFamily="34" charset="0"/>
                      </a:endParaRPr>
                    </a:p>
                  </a:txBody>
                  <a:tcPr marL="5715" marR="5715" marT="5715" marB="0" anchor="b"/>
                </a:tc>
              </a:tr>
              <a:tr h="255929">
                <a:tc>
                  <a:txBody>
                    <a:bodyPr/>
                    <a:lstStyle/>
                    <a:p>
                      <a:pPr algn="l" fontAlgn="b"/>
                      <a:r>
                        <a:rPr lang="en-US" sz="1600" u="none" strike="noStrike" dirty="0">
                          <a:effectLst/>
                        </a:rPr>
                        <a:t>LESS any Buyer Down Payment or Developer Subsidy</a:t>
                      </a:r>
                      <a:endParaRPr lang="en-US" sz="16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800" u="none" strike="noStrike" dirty="0">
                          <a:effectLst/>
                        </a:rPr>
                        <a:t> $               -   </a:t>
                      </a:r>
                      <a:endParaRPr lang="en-US" sz="1800" b="0" i="0" u="none" strike="noStrike" dirty="0">
                        <a:solidFill>
                          <a:srgbClr val="000000"/>
                        </a:solidFill>
                        <a:effectLst/>
                        <a:latin typeface="Calibri" panose="020F0502020204030204" pitchFamily="34" charset="0"/>
                      </a:endParaRPr>
                    </a:p>
                  </a:txBody>
                  <a:tcPr marL="5715" marR="5715" marT="5715" marB="0" anchor="b"/>
                </a:tc>
              </a:tr>
              <a:tr h="266593">
                <a:tc>
                  <a:txBody>
                    <a:bodyPr/>
                    <a:lstStyle/>
                    <a:p>
                      <a:pPr algn="l" fontAlgn="b"/>
                      <a:r>
                        <a:rPr lang="en-US" sz="1600" u="none" strike="noStrike" dirty="0">
                          <a:effectLst/>
                        </a:rPr>
                        <a:t>EQUALS Amortizing Mortgage [LTV=LTC]</a:t>
                      </a:r>
                      <a:endParaRPr lang="en-US" sz="16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800" u="none" strike="noStrike" dirty="0">
                          <a:effectLst/>
                        </a:rPr>
                        <a:t> $       61,280 </a:t>
                      </a:r>
                      <a:endParaRPr lang="en-US" sz="1800" b="0" i="0" u="none" strike="noStrike" dirty="0">
                        <a:solidFill>
                          <a:srgbClr val="000000"/>
                        </a:solidFill>
                        <a:effectLst/>
                        <a:latin typeface="Calibri" panose="020F0502020204030204" pitchFamily="34" charset="0"/>
                      </a:endParaRPr>
                    </a:p>
                  </a:txBody>
                  <a:tcPr marL="5715" marR="5715" marT="5715" marB="0" anchor="b"/>
                </a:tc>
              </a:tr>
              <a:tr h="277256">
                <a:tc>
                  <a:txBody>
                    <a:bodyPr/>
                    <a:lstStyle/>
                    <a:p>
                      <a:pPr algn="ctr" fontAlgn="b"/>
                      <a:r>
                        <a:rPr lang="en-US" sz="1600" b="1" u="none" strike="noStrike" dirty="0">
                          <a:effectLst/>
                        </a:rPr>
                        <a:t>Affordability Calculation</a:t>
                      </a:r>
                      <a:endParaRPr lang="en-US" sz="1600" b="1" i="0" u="none" strike="noStrike" dirty="0">
                        <a:solidFill>
                          <a:srgbClr val="FFFFFF"/>
                        </a:solidFill>
                        <a:effectLst/>
                        <a:latin typeface="Calibri" panose="020F0502020204030204" pitchFamily="34" charset="0"/>
                      </a:endParaRPr>
                    </a:p>
                  </a:txBody>
                  <a:tcPr marL="5715" marR="5715" marT="5715" marB="0" anchor="b">
                    <a:solidFill>
                      <a:schemeClr val="accent2"/>
                    </a:solidFill>
                  </a:tcPr>
                </a:tc>
                <a:tc>
                  <a:txBody>
                    <a:bodyPr/>
                    <a:lstStyle/>
                    <a:p>
                      <a:pPr algn="ctr" fontAlgn="b"/>
                      <a:r>
                        <a:rPr lang="en-US" sz="1800" b="1" u="none" strike="noStrike" dirty="0">
                          <a:effectLst/>
                        </a:rPr>
                        <a:t> </a:t>
                      </a:r>
                      <a:endParaRPr lang="en-US" sz="1800" b="1" i="0" u="none" strike="noStrike" dirty="0">
                        <a:solidFill>
                          <a:srgbClr val="FFFFFF"/>
                        </a:solidFill>
                        <a:effectLst/>
                        <a:latin typeface="Calibri" panose="020F0502020204030204" pitchFamily="34" charset="0"/>
                      </a:endParaRPr>
                    </a:p>
                  </a:txBody>
                  <a:tcPr marL="5715" marR="5715" marT="5715" marB="0" anchor="b">
                    <a:solidFill>
                      <a:schemeClr val="accent2"/>
                    </a:solidFill>
                  </a:tcPr>
                </a:tc>
              </a:tr>
              <a:tr h="266593">
                <a:tc>
                  <a:txBody>
                    <a:bodyPr/>
                    <a:lstStyle/>
                    <a:p>
                      <a:pPr algn="l" fontAlgn="b"/>
                      <a:r>
                        <a:rPr lang="en-US" sz="1600" u="none" strike="noStrike" dirty="0">
                          <a:effectLst/>
                        </a:rPr>
                        <a:t>Monthly Mortgage Payment [annual mortgage constant @ 0.073]</a:t>
                      </a:r>
                      <a:endParaRPr lang="en-US" sz="16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800" u="none" strike="noStrike" dirty="0">
                          <a:effectLst/>
                        </a:rPr>
                        <a:t> $            373 </a:t>
                      </a:r>
                      <a:endParaRPr lang="en-US" sz="1800" b="0" i="0" u="none" strike="noStrike" dirty="0">
                        <a:solidFill>
                          <a:srgbClr val="000000"/>
                        </a:solidFill>
                        <a:effectLst/>
                        <a:latin typeface="Calibri" panose="020F0502020204030204" pitchFamily="34" charset="0"/>
                      </a:endParaRPr>
                    </a:p>
                  </a:txBody>
                  <a:tcPr marL="5715" marR="5715" marT="5715" marB="0" anchor="b"/>
                </a:tc>
              </a:tr>
              <a:tr h="255929">
                <a:tc>
                  <a:txBody>
                    <a:bodyPr/>
                    <a:lstStyle/>
                    <a:p>
                      <a:pPr algn="l" fontAlgn="b"/>
                      <a:r>
                        <a:rPr lang="en-US" sz="1600" u="none" strike="noStrike" dirty="0">
                          <a:effectLst/>
                        </a:rPr>
                        <a:t>PLUS Monthly Property Tax Payment [annual @ 1.0%]</a:t>
                      </a:r>
                      <a:endParaRPr lang="en-US" sz="16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800" u="none" strike="noStrike" dirty="0">
                          <a:effectLst/>
                        </a:rPr>
                        <a:t> $            140 </a:t>
                      </a:r>
                      <a:endParaRPr lang="en-US" sz="1800" b="0" i="0" u="none" strike="noStrike" dirty="0">
                        <a:solidFill>
                          <a:srgbClr val="000000"/>
                        </a:solidFill>
                        <a:effectLst/>
                        <a:latin typeface="Calibri" panose="020F0502020204030204" pitchFamily="34" charset="0"/>
                      </a:endParaRPr>
                    </a:p>
                  </a:txBody>
                  <a:tcPr marL="5715" marR="5715" marT="5715" marB="0" anchor="b"/>
                </a:tc>
              </a:tr>
              <a:tr h="255929">
                <a:tc>
                  <a:txBody>
                    <a:bodyPr/>
                    <a:lstStyle/>
                    <a:p>
                      <a:pPr algn="l" fontAlgn="b"/>
                      <a:r>
                        <a:rPr lang="en-US" sz="1600" u="none" strike="noStrike" dirty="0">
                          <a:effectLst/>
                        </a:rPr>
                        <a:t>PLUS Monthly Hazard Insurance [annual @ 0.325%]</a:t>
                      </a:r>
                      <a:endParaRPr lang="en-US" sz="16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800" u="none" strike="noStrike" dirty="0">
                          <a:effectLst/>
                        </a:rPr>
                        <a:t> $              46 </a:t>
                      </a:r>
                      <a:endParaRPr lang="en-US" sz="1800" b="0" i="0" u="none" strike="noStrike" dirty="0">
                        <a:solidFill>
                          <a:srgbClr val="000000"/>
                        </a:solidFill>
                        <a:effectLst/>
                        <a:latin typeface="Calibri" panose="020F0502020204030204" pitchFamily="34" charset="0"/>
                      </a:endParaRPr>
                    </a:p>
                  </a:txBody>
                  <a:tcPr marL="5715" marR="5715" marT="5715" marB="0" anchor="b"/>
                </a:tc>
              </a:tr>
              <a:tr h="243524">
                <a:tc>
                  <a:txBody>
                    <a:bodyPr/>
                    <a:lstStyle/>
                    <a:p>
                      <a:pPr algn="l" fontAlgn="b"/>
                      <a:r>
                        <a:rPr lang="en-US" sz="1600" u="none" strike="noStrike" dirty="0">
                          <a:effectLst/>
                        </a:rPr>
                        <a:t>LESS IHCDA Mortgage Credit Certificate @20% [max @35%] &amp; 6.0% interest</a:t>
                      </a:r>
                      <a:endParaRPr lang="en-US" sz="16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800" u="none" strike="noStrike" dirty="0">
                          <a:effectLst/>
                        </a:rPr>
                        <a:t> $             (61)</a:t>
                      </a:r>
                      <a:endParaRPr lang="en-US" sz="1800" b="0" i="0" u="none" strike="noStrike" dirty="0">
                        <a:solidFill>
                          <a:srgbClr val="000000"/>
                        </a:solidFill>
                        <a:effectLst/>
                        <a:latin typeface="Calibri" panose="020F0502020204030204" pitchFamily="34" charset="0"/>
                      </a:endParaRPr>
                    </a:p>
                  </a:txBody>
                  <a:tcPr marL="5715" marR="5715" marT="5715" marB="0" anchor="b"/>
                </a:tc>
              </a:tr>
              <a:tr h="255929">
                <a:tc>
                  <a:txBody>
                    <a:bodyPr/>
                    <a:lstStyle/>
                    <a:p>
                      <a:pPr algn="l" fontAlgn="b"/>
                      <a:r>
                        <a:rPr lang="en-US" sz="1600" u="none" strike="noStrike" dirty="0">
                          <a:effectLst/>
                        </a:rPr>
                        <a:t>EQUALS Total Effective Housing Payment [TEHP]</a:t>
                      </a:r>
                      <a:endParaRPr lang="en-US" sz="16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800" b="1" u="none" strike="noStrike" dirty="0">
                          <a:effectLst/>
                        </a:rPr>
                        <a:t> $            497 </a:t>
                      </a:r>
                      <a:endParaRPr lang="en-US" sz="1800" b="1" i="0" u="none" strike="noStrike" dirty="0">
                        <a:solidFill>
                          <a:srgbClr val="000000"/>
                        </a:solidFill>
                        <a:effectLst/>
                        <a:latin typeface="Calibri" panose="020F0502020204030204" pitchFamily="34" charset="0"/>
                      </a:endParaRPr>
                    </a:p>
                  </a:txBody>
                  <a:tcPr marL="5715" marR="5715" marT="5715" marB="0" anchor="b"/>
                </a:tc>
              </a:tr>
              <a:tr h="255929">
                <a:tc>
                  <a:txBody>
                    <a:bodyPr/>
                    <a:lstStyle/>
                    <a:p>
                      <a:pPr algn="l" fontAlgn="b"/>
                      <a:r>
                        <a:rPr lang="en-US" sz="1600" u="none" strike="noStrike" dirty="0">
                          <a:effectLst/>
                        </a:rPr>
                        <a:t>TEHP/ Household Income @ $3,371/ month</a:t>
                      </a:r>
                      <a:endParaRPr lang="en-US" sz="1600" b="0" i="0" u="none" strike="noStrike" dirty="0">
                        <a:solidFill>
                          <a:srgbClr val="000000"/>
                        </a:solidFill>
                        <a:effectLst/>
                        <a:latin typeface="Calibri" panose="020F0502020204030204" pitchFamily="34" charset="0"/>
                      </a:endParaRPr>
                    </a:p>
                  </a:txBody>
                  <a:tcPr marL="5715" marR="5715" marT="5715" marB="0" anchor="b"/>
                </a:tc>
                <a:tc>
                  <a:txBody>
                    <a:bodyPr/>
                    <a:lstStyle/>
                    <a:p>
                      <a:pPr algn="r" fontAlgn="b"/>
                      <a:r>
                        <a:rPr lang="en-US" sz="1800" b="1" u="none" strike="noStrike" dirty="0">
                          <a:effectLst/>
                        </a:rPr>
                        <a:t>15%</a:t>
                      </a:r>
                      <a:endParaRPr lang="en-US" sz="1800" b="1" i="0" u="none" strike="noStrike" dirty="0">
                        <a:solidFill>
                          <a:srgbClr val="000000"/>
                        </a:solidFill>
                        <a:effectLst/>
                        <a:latin typeface="Calibri" panose="020F0502020204030204" pitchFamily="34" charset="0"/>
                      </a:endParaRPr>
                    </a:p>
                  </a:txBody>
                  <a:tcPr marL="5715" marR="5715" marT="5715" marB="0" anchor="b"/>
                </a:tc>
              </a:tr>
              <a:tr h="255929">
                <a:tc>
                  <a:txBody>
                    <a:bodyPr/>
                    <a:lstStyle/>
                    <a:p>
                      <a:pPr algn="l" fontAlgn="b"/>
                      <a:r>
                        <a:rPr lang="en-US" sz="1600" u="none" strike="noStrike">
                          <a:effectLst/>
                        </a:rPr>
                        <a:t>Compare to Section 8 Fair Market Rent [2014, Muncie metro]</a:t>
                      </a:r>
                      <a:endParaRPr lang="en-US" sz="1600" b="0" i="0" u="none" strike="noStrike">
                        <a:solidFill>
                          <a:srgbClr val="000000"/>
                        </a:solidFill>
                        <a:effectLst/>
                        <a:latin typeface="Calibri" panose="020F0502020204030204" pitchFamily="34" charset="0"/>
                      </a:endParaRPr>
                    </a:p>
                  </a:txBody>
                  <a:tcPr marL="5715" marR="5715" marT="5715" marB="0" anchor="b"/>
                </a:tc>
                <a:tc>
                  <a:txBody>
                    <a:bodyPr/>
                    <a:lstStyle/>
                    <a:p>
                      <a:pPr algn="l" fontAlgn="b"/>
                      <a:r>
                        <a:rPr lang="en-US" sz="1800" u="none" strike="noStrike" dirty="0">
                          <a:effectLst/>
                        </a:rPr>
                        <a:t> $         1,182 </a:t>
                      </a:r>
                      <a:endParaRPr lang="en-US" sz="1800" b="0" i="0" u="none" strike="noStrike" dirty="0">
                        <a:solidFill>
                          <a:srgbClr val="000000"/>
                        </a:solidFill>
                        <a:effectLst/>
                        <a:latin typeface="Calibri" panose="020F0502020204030204" pitchFamily="34" charset="0"/>
                      </a:endParaRPr>
                    </a:p>
                  </a:txBody>
                  <a:tcPr marL="5715" marR="5715" marT="5715" marB="0" anchor="b"/>
                </a:tc>
              </a:tr>
              <a:tr h="255929">
                <a:tc>
                  <a:txBody>
                    <a:bodyPr/>
                    <a:lstStyle/>
                    <a:p>
                      <a:pPr algn="l" fontAlgn="b"/>
                      <a:r>
                        <a:rPr lang="en-US" sz="1600" u="none" strike="noStrike">
                          <a:effectLst/>
                        </a:rPr>
                        <a:t>TEHP - Sec 8 rent same dwelling unit</a:t>
                      </a:r>
                      <a:endParaRPr lang="en-US" sz="1600" b="0" i="0" u="none" strike="noStrike">
                        <a:solidFill>
                          <a:srgbClr val="000000"/>
                        </a:solidFill>
                        <a:effectLst/>
                        <a:latin typeface="Calibri" panose="020F0502020204030204" pitchFamily="34" charset="0"/>
                      </a:endParaRPr>
                    </a:p>
                  </a:txBody>
                  <a:tcPr marL="5715" marR="5715" marT="5715" marB="0" anchor="b"/>
                </a:tc>
                <a:tc>
                  <a:txBody>
                    <a:bodyPr/>
                    <a:lstStyle/>
                    <a:p>
                      <a:pPr algn="l" fontAlgn="b"/>
                      <a:r>
                        <a:rPr lang="en-US" sz="1800" u="none" strike="noStrike" dirty="0">
                          <a:effectLst/>
                        </a:rPr>
                        <a:t> </a:t>
                      </a:r>
                      <a:r>
                        <a:rPr lang="en-US" sz="1800" b="1" u="none" strike="noStrike" dirty="0">
                          <a:effectLst/>
                        </a:rPr>
                        <a:t>$           (685)</a:t>
                      </a:r>
                      <a:endParaRPr lang="en-US" sz="1800" b="1" i="0" u="none" strike="noStrike" dirty="0">
                        <a:solidFill>
                          <a:srgbClr val="000000"/>
                        </a:solidFill>
                        <a:effectLst/>
                        <a:latin typeface="Calibri" panose="020F0502020204030204" pitchFamily="34" charset="0"/>
                      </a:endParaRPr>
                    </a:p>
                  </a:txBody>
                  <a:tcPr marL="5715" marR="5715" marT="5715" marB="0" anchor="b"/>
                </a:tc>
              </a:tr>
            </a:tbl>
          </a:graphicData>
        </a:graphic>
      </p:graphicFrame>
      <p:sp>
        <p:nvSpPr>
          <p:cNvPr id="5" name="Right Arrow 4"/>
          <p:cNvSpPr/>
          <p:nvPr/>
        </p:nvSpPr>
        <p:spPr>
          <a:xfrm>
            <a:off x="5751576" y="5017531"/>
            <a:ext cx="2363244"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Creative class argument</a:t>
            </a:r>
          </a:p>
        </p:txBody>
      </p:sp>
    </p:spTree>
    <p:extLst>
      <p:ext uri="{BB962C8B-B14F-4D97-AF65-F5344CB8AC3E}">
        <p14:creationId xmlns:p14="http://schemas.microsoft.com/office/powerpoint/2010/main" val="129908010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2106"/>
            <a:ext cx="7886700" cy="1325563"/>
          </a:xfrm>
        </p:spPr>
        <p:txBody>
          <a:bodyPr/>
          <a:lstStyle/>
          <a:p>
            <a:r>
              <a:rPr lang="en-US" dirty="0" smtClean="0"/>
              <a:t>Urban Homesteading</a:t>
            </a:r>
            <a:endParaRPr lang="en-US" dirty="0"/>
          </a:p>
        </p:txBody>
      </p:sp>
      <p:sp>
        <p:nvSpPr>
          <p:cNvPr id="3" name="Content Placeholder 2"/>
          <p:cNvSpPr>
            <a:spLocks noGrp="1"/>
          </p:cNvSpPr>
          <p:nvPr>
            <p:ph sz="half" idx="1"/>
          </p:nvPr>
        </p:nvSpPr>
        <p:spPr>
          <a:xfrm>
            <a:off x="386517" y="1580968"/>
            <a:ext cx="3886200" cy="4351338"/>
          </a:xfrm>
        </p:spPr>
        <p:txBody>
          <a:bodyPr>
            <a:normAutofit fontScale="85000" lnSpcReduction="20000"/>
          </a:bodyPr>
          <a:lstStyle/>
          <a:p>
            <a:r>
              <a:rPr lang="en-US" i="1" u="sng" dirty="0" smtClean="0"/>
              <a:t>IC 36-7-17</a:t>
            </a:r>
            <a:endParaRPr lang="en-US" dirty="0" smtClean="0"/>
          </a:p>
          <a:p>
            <a:r>
              <a:rPr lang="en-US" dirty="0" smtClean="0"/>
              <a:t>1981</a:t>
            </a:r>
          </a:p>
          <a:p>
            <a:r>
              <a:rPr lang="en-US" dirty="0" smtClean="0"/>
              <a:t>$1 + administrative costs</a:t>
            </a:r>
          </a:p>
          <a:p>
            <a:r>
              <a:rPr lang="en-US" dirty="0" smtClean="0"/>
              <a:t>Reversion</a:t>
            </a:r>
          </a:p>
          <a:p>
            <a:pPr lvl="1"/>
            <a:r>
              <a:rPr lang="en-US" dirty="0" smtClean="0"/>
              <a:t>under a material breach of performance [“conditional sales”] contract</a:t>
            </a:r>
          </a:p>
          <a:p>
            <a:pPr lvl="1"/>
            <a:r>
              <a:rPr lang="en-US" dirty="0"/>
              <a:t>m</a:t>
            </a:r>
            <a:r>
              <a:rPr lang="en-US" dirty="0" smtClean="0"/>
              <a:t>ay extend 2 years</a:t>
            </a:r>
          </a:p>
          <a:p>
            <a:r>
              <a:rPr lang="en-US" dirty="0"/>
              <a:t>Qualified Ownership</a:t>
            </a:r>
          </a:p>
          <a:p>
            <a:pPr lvl="1"/>
            <a:r>
              <a:rPr lang="en-US" dirty="0"/>
              <a:t>Receives rehabilitation loan</a:t>
            </a:r>
          </a:p>
          <a:p>
            <a:pPr lvl="1"/>
            <a:r>
              <a:rPr lang="en-US" dirty="0"/>
              <a:t>Rehabilitation complies with              </a:t>
            </a:r>
            <a:r>
              <a:rPr lang="en-US" i="1" u="sng" dirty="0"/>
              <a:t>24 CFR 203, et. seq</a:t>
            </a:r>
            <a:r>
              <a:rPr lang="en-US" i="1" u="sng" dirty="0" smtClean="0"/>
              <a:t>.</a:t>
            </a:r>
          </a:p>
          <a:p>
            <a:pPr lvl="1"/>
            <a:r>
              <a:rPr lang="en-US" dirty="0" smtClean="0"/>
              <a:t>Additional, at discretion of locality</a:t>
            </a:r>
            <a:endParaRPr lang="en-US" dirty="0"/>
          </a:p>
          <a:p>
            <a:endParaRPr lang="en-US" dirty="0"/>
          </a:p>
        </p:txBody>
      </p:sp>
      <p:sp>
        <p:nvSpPr>
          <p:cNvPr id="4" name="Content Placeholder 3"/>
          <p:cNvSpPr>
            <a:spLocks noGrp="1"/>
          </p:cNvSpPr>
          <p:nvPr>
            <p:ph sz="half" idx="2"/>
          </p:nvPr>
        </p:nvSpPr>
        <p:spPr>
          <a:xfrm>
            <a:off x="4638296" y="1571824"/>
            <a:ext cx="4341112" cy="3263504"/>
          </a:xfrm>
        </p:spPr>
        <p:txBody>
          <a:bodyPr>
            <a:noAutofit/>
          </a:bodyPr>
          <a:lstStyle/>
          <a:p>
            <a:r>
              <a:rPr lang="en-US" sz="1800" dirty="0" smtClean="0"/>
              <a:t>Local Government designates administrator</a:t>
            </a:r>
          </a:p>
          <a:p>
            <a:pPr lvl="1"/>
            <a:r>
              <a:rPr lang="en-US" sz="1800" dirty="0" smtClean="0"/>
              <a:t>Agency [existing or new] – e.g., </a:t>
            </a:r>
          </a:p>
          <a:p>
            <a:pPr lvl="2"/>
            <a:r>
              <a:rPr lang="en-US" sz="1800" dirty="0" smtClean="0"/>
              <a:t>Redevelopment Commission/ Authority</a:t>
            </a:r>
          </a:p>
          <a:p>
            <a:pPr lvl="2"/>
            <a:r>
              <a:rPr lang="en-US" sz="1800" dirty="0" smtClean="0"/>
              <a:t>Community Development Office</a:t>
            </a:r>
          </a:p>
          <a:p>
            <a:pPr lvl="2"/>
            <a:r>
              <a:rPr lang="en-US" sz="1800" dirty="0" smtClean="0"/>
              <a:t>County Treasurer</a:t>
            </a:r>
          </a:p>
          <a:p>
            <a:pPr lvl="1"/>
            <a:r>
              <a:rPr lang="en-US" sz="1800" dirty="0" smtClean="0"/>
              <a:t>Quasi-public corporation</a:t>
            </a:r>
          </a:p>
          <a:p>
            <a:pPr lvl="2"/>
            <a:r>
              <a:rPr lang="en-US" sz="1800" dirty="0"/>
              <a:t>Board of Public Works</a:t>
            </a:r>
          </a:p>
          <a:p>
            <a:pPr lvl="2"/>
            <a:r>
              <a:rPr lang="en-US" sz="1800" dirty="0" smtClean="0"/>
              <a:t>IRC 509a or 506 [public-private]</a:t>
            </a:r>
          </a:p>
        </p:txBody>
      </p:sp>
      <p:sp>
        <p:nvSpPr>
          <p:cNvPr id="5" name="Footer Placeholder 4"/>
          <p:cNvSpPr>
            <a:spLocks noGrp="1"/>
          </p:cNvSpPr>
          <p:nvPr>
            <p:ph type="ftr" sz="quarter" idx="11"/>
          </p:nvPr>
        </p:nvSpPr>
        <p:spPr/>
        <p:txBody>
          <a:bodyPr/>
          <a:lstStyle/>
          <a:p>
            <a:r>
              <a:rPr lang="en-US" smtClean="0"/>
              <a:t>BEP workshop A: afternoon</a:t>
            </a:r>
            <a:endParaRPr lang="en-US"/>
          </a:p>
        </p:txBody>
      </p:sp>
      <p:sp>
        <p:nvSpPr>
          <p:cNvPr id="6" name="Slide Number Placeholder 5"/>
          <p:cNvSpPr>
            <a:spLocks noGrp="1"/>
          </p:cNvSpPr>
          <p:nvPr>
            <p:ph type="sldNum" sz="quarter" idx="12"/>
          </p:nvPr>
        </p:nvSpPr>
        <p:spPr/>
        <p:txBody>
          <a:bodyPr/>
          <a:lstStyle/>
          <a:p>
            <a:fld id="{7C318794-8258-4D5E-9872-61408080B019}" type="slidenum">
              <a:rPr lang="en-US" smtClean="0"/>
              <a:t>25</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4141611269"/>
              </p:ext>
            </p:extLst>
          </p:nvPr>
        </p:nvGraphicFramePr>
        <p:xfrm>
          <a:off x="4361688" y="4541656"/>
          <a:ext cx="4768776" cy="2263140"/>
        </p:xfrm>
        <a:graphic>
          <a:graphicData uri="http://schemas.openxmlformats.org/drawingml/2006/table">
            <a:tbl>
              <a:tblPr firstRow="1" bandRow="1">
                <a:tableStyleId>{073A0DAA-6AF3-43AB-8588-CEC1D06C72B9}</a:tableStyleId>
              </a:tblPr>
              <a:tblGrid>
                <a:gridCol w="2384388"/>
                <a:gridCol w="2384388"/>
              </a:tblGrid>
              <a:tr h="1714500">
                <a:tc>
                  <a:txBody>
                    <a:bodyPr/>
                    <a:lstStyle/>
                    <a:p>
                      <a:pPr algn="l"/>
                      <a:r>
                        <a:rPr lang="en-US" sz="1800" dirty="0" smtClean="0"/>
                        <a:t>e.g., standards:</a:t>
                      </a:r>
                    </a:p>
                    <a:p>
                      <a:pPr marL="285750" indent="-285750" algn="l">
                        <a:buFont typeface="Arial" panose="020B0604020202020204" pitchFamily="34" charset="0"/>
                        <a:buChar char="•"/>
                      </a:pPr>
                      <a:r>
                        <a:rPr lang="en-US" sz="1800" dirty="0" smtClean="0"/>
                        <a:t>&lt; 120% AMI</a:t>
                      </a:r>
                    </a:p>
                    <a:p>
                      <a:pPr marL="285750" indent="-285750" algn="l">
                        <a:buFont typeface="Arial" panose="020B0604020202020204" pitchFamily="34" charset="0"/>
                        <a:buChar char="•"/>
                      </a:pPr>
                      <a:r>
                        <a:rPr lang="en-US" sz="1800" dirty="0" smtClean="0"/>
                        <a:t>&gt; 30% currently on housing</a:t>
                      </a:r>
                    </a:p>
                    <a:p>
                      <a:pPr marL="285750" indent="-285750" algn="l">
                        <a:buFont typeface="Arial" panose="020B0604020202020204" pitchFamily="34" charset="0"/>
                        <a:buChar char="•"/>
                      </a:pPr>
                      <a:r>
                        <a:rPr lang="en-US" sz="1800" dirty="0" smtClean="0"/>
                        <a:t>No nepotism/ cronyism</a:t>
                      </a:r>
                    </a:p>
                    <a:p>
                      <a:pPr marL="285750" indent="-285750" algn="l">
                        <a:buFont typeface="Arial" panose="020B0604020202020204" pitchFamily="34" charset="0"/>
                        <a:buChar char="•"/>
                      </a:pPr>
                      <a:r>
                        <a:rPr lang="en-US" sz="1800" dirty="0" smtClean="0"/>
                        <a:t>Qualifies for a sufficient loan</a:t>
                      </a:r>
                    </a:p>
                  </a:txBody>
                  <a:tcPr marL="68580" marR="68580" marT="34290" marB="34290"/>
                </a:tc>
                <a:tc>
                  <a:txBody>
                    <a:bodyPr/>
                    <a:lstStyle/>
                    <a:p>
                      <a:pPr marL="285750" indent="-285750" algn="l">
                        <a:buFont typeface="Arial" panose="020B0604020202020204" pitchFamily="34" charset="0"/>
                        <a:buChar char="•"/>
                      </a:pPr>
                      <a:r>
                        <a:rPr lang="en-US" sz="1800" dirty="0" smtClean="0"/>
                        <a:t>Up to code in 6 months</a:t>
                      </a:r>
                    </a:p>
                    <a:p>
                      <a:pPr marL="285750" indent="-285750" algn="l">
                        <a:buFont typeface="Arial" panose="020B0604020202020204" pitchFamily="34" charset="0"/>
                        <a:buChar char="•"/>
                      </a:pPr>
                      <a:r>
                        <a:rPr lang="en-US" sz="1800" dirty="0" smtClean="0"/>
                        <a:t>Energy efficient standards</a:t>
                      </a:r>
                    </a:p>
                    <a:p>
                      <a:pPr marL="285750" indent="-285750" algn="l">
                        <a:buFont typeface="Arial" panose="020B0604020202020204" pitchFamily="34" charset="0"/>
                        <a:buChar char="•"/>
                      </a:pPr>
                      <a:r>
                        <a:rPr lang="en-US" sz="1800" dirty="0" smtClean="0"/>
                        <a:t>5 years principal residence</a:t>
                      </a:r>
                    </a:p>
                    <a:p>
                      <a:pPr marL="285750" indent="-285750" algn="l">
                        <a:buFont typeface="Arial" panose="020B0604020202020204" pitchFamily="34" charset="0"/>
                        <a:buChar char="•"/>
                      </a:pPr>
                      <a:r>
                        <a:rPr lang="en-US" sz="1800" dirty="0" smtClean="0"/>
                        <a:t>Maintain adequate insurance</a:t>
                      </a:r>
                    </a:p>
                  </a:txBody>
                  <a:tcPr marL="68580" marR="68580" marT="34290" marB="34290"/>
                </a:tc>
              </a:tr>
            </a:tbl>
          </a:graphicData>
        </a:graphic>
      </p:graphicFrame>
      <p:sp>
        <p:nvSpPr>
          <p:cNvPr id="9" name="Rectangle 8"/>
          <p:cNvSpPr/>
          <p:nvPr/>
        </p:nvSpPr>
        <p:spPr>
          <a:xfrm>
            <a:off x="5842835" y="372963"/>
            <a:ext cx="3287629" cy="7038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Doesn’t this work well with FHA 203K mortgage insurance?</a:t>
            </a:r>
          </a:p>
        </p:txBody>
      </p:sp>
    </p:spTree>
    <p:extLst>
      <p:ext uri="{BB962C8B-B14F-4D97-AF65-F5344CB8AC3E}">
        <p14:creationId xmlns:p14="http://schemas.microsoft.com/office/powerpoint/2010/main" val="137159355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6600" y="202965"/>
            <a:ext cx="8680784" cy="567418"/>
          </a:xfrm>
        </p:spPr>
        <p:txBody>
          <a:bodyPr>
            <a:normAutofit fontScale="90000"/>
          </a:bodyPr>
          <a:lstStyle/>
          <a:p>
            <a:r>
              <a:rPr lang="en-US" dirty="0" smtClean="0"/>
              <a:t>4c. Tax Credit Financing – </a:t>
            </a:r>
            <a:r>
              <a:rPr lang="en-US" sz="2700" dirty="0" smtClean="0"/>
              <a:t>on investment properties</a:t>
            </a:r>
            <a:endParaRPr lang="en-US" sz="2700" dirty="0"/>
          </a:p>
        </p:txBody>
      </p:sp>
      <p:sp>
        <p:nvSpPr>
          <p:cNvPr id="2" name="Footer Placeholder 1"/>
          <p:cNvSpPr>
            <a:spLocks noGrp="1"/>
          </p:cNvSpPr>
          <p:nvPr>
            <p:ph type="ftr" sz="quarter" idx="11"/>
          </p:nvPr>
        </p:nvSpPr>
        <p:spPr/>
        <p:txBody>
          <a:bodyPr/>
          <a:lstStyle/>
          <a:p>
            <a:r>
              <a:rPr lang="en-US" smtClean="0"/>
              <a:t>BEP Workshop Part C - morning</a:t>
            </a:r>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39471910"/>
              </p:ext>
            </p:extLst>
          </p:nvPr>
        </p:nvGraphicFramePr>
        <p:xfrm>
          <a:off x="106600" y="839458"/>
          <a:ext cx="8955105" cy="6009658"/>
        </p:xfrm>
        <a:graphic>
          <a:graphicData uri="http://schemas.openxmlformats.org/drawingml/2006/table">
            <a:tbl>
              <a:tblPr firstRow="1" firstCol="1" bandRow="1">
                <a:tableStyleId>{073A0DAA-6AF3-43AB-8588-CEC1D06C72B9}</a:tableStyleId>
              </a:tblPr>
              <a:tblGrid>
                <a:gridCol w="1416335"/>
                <a:gridCol w="3642988"/>
                <a:gridCol w="3895782"/>
              </a:tblGrid>
              <a:tr h="317502">
                <a:tc>
                  <a:txBody>
                    <a:bodyPr/>
                    <a:lstStyle/>
                    <a:p>
                      <a:pPr marL="0" marR="0" algn="l">
                        <a:lnSpc>
                          <a:spcPct val="115000"/>
                        </a:lnSpc>
                        <a:spcBef>
                          <a:spcPts val="0"/>
                        </a:spcBef>
                        <a:spcAft>
                          <a:spcPts val="0"/>
                        </a:spcAft>
                      </a:pPr>
                      <a:r>
                        <a:rPr lang="en-US" sz="1800" dirty="0">
                          <a:effectLst/>
                        </a:rPr>
                        <a:t>Program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l">
                        <a:lnSpc>
                          <a:spcPct val="115000"/>
                        </a:lnSpc>
                        <a:spcBef>
                          <a:spcPts val="0"/>
                        </a:spcBef>
                        <a:spcAft>
                          <a:spcPts val="0"/>
                        </a:spcAft>
                      </a:pPr>
                      <a:r>
                        <a:rPr lang="en-US" sz="1800">
                          <a:effectLst/>
                        </a:rPr>
                        <a:t>Purpose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l">
                        <a:lnSpc>
                          <a:spcPct val="115000"/>
                        </a:lnSpc>
                        <a:spcBef>
                          <a:spcPts val="0"/>
                        </a:spcBef>
                        <a:spcAft>
                          <a:spcPts val="0"/>
                        </a:spcAft>
                      </a:pPr>
                      <a:r>
                        <a:rPr lang="en-US" sz="1800">
                          <a:effectLst/>
                        </a:rPr>
                        <a:t>Comment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3492516">
                <a:tc>
                  <a:txBody>
                    <a:bodyPr/>
                    <a:lstStyle/>
                    <a:p>
                      <a:pPr marL="0" marR="0" algn="l">
                        <a:lnSpc>
                          <a:spcPct val="115000"/>
                        </a:lnSpc>
                        <a:spcBef>
                          <a:spcPts val="0"/>
                        </a:spcBef>
                        <a:spcAft>
                          <a:spcPts val="0"/>
                        </a:spcAft>
                      </a:pPr>
                      <a:r>
                        <a:rPr lang="en-US" sz="1800" dirty="0">
                          <a:effectLst/>
                        </a:rPr>
                        <a:t>Historic Tax Credits &amp; Syndication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342900" marR="0" lvl="0" indent="-342900" algn="just">
                        <a:spcBef>
                          <a:spcPts val="500"/>
                        </a:spcBef>
                        <a:spcAft>
                          <a:spcPts val="600"/>
                        </a:spcAft>
                        <a:buFont typeface="+mj-lt"/>
                        <a:buAutoNum type="alphaLcPeriod"/>
                      </a:pPr>
                      <a:r>
                        <a:rPr lang="en-US" sz="1800" dirty="0">
                          <a:effectLst/>
                        </a:rPr>
                        <a:t>Either commercial property owner keeps as incentive OR</a:t>
                      </a:r>
                    </a:p>
                    <a:p>
                      <a:pPr marL="342900" marR="0" lvl="0" indent="-342900" algn="just">
                        <a:spcBef>
                          <a:spcPts val="500"/>
                        </a:spcBef>
                        <a:spcAft>
                          <a:spcPts val="600"/>
                        </a:spcAft>
                        <a:buFont typeface="+mj-lt"/>
                        <a:buAutoNum type="alphaLcPeriod"/>
                      </a:pPr>
                      <a:r>
                        <a:rPr lang="en-US" sz="1800" dirty="0">
                          <a:effectLst/>
                        </a:rPr>
                        <a:t>Syndicated</a:t>
                      </a:r>
                    </a:p>
                    <a:p>
                      <a:pPr marL="342900" marR="0" lvl="0" indent="-342900" algn="just">
                        <a:spcBef>
                          <a:spcPts val="500"/>
                        </a:spcBef>
                        <a:spcAft>
                          <a:spcPts val="600"/>
                        </a:spcAft>
                        <a:buFont typeface="+mj-lt"/>
                        <a:buAutoNum type="alphaLcPeriod"/>
                      </a:pPr>
                      <a:r>
                        <a:rPr lang="en-US" sz="1800" dirty="0">
                          <a:effectLst/>
                        </a:rPr>
                        <a:t>Federal HTC at 20% calculates to 18% of qualified basis</a:t>
                      </a:r>
                    </a:p>
                    <a:p>
                      <a:pPr marL="342900" marR="0" lvl="0" indent="-342900" algn="just">
                        <a:spcBef>
                          <a:spcPts val="500"/>
                        </a:spcBef>
                        <a:spcAft>
                          <a:spcPts val="600"/>
                        </a:spcAft>
                        <a:buFont typeface="+mj-lt"/>
                        <a:buAutoNum type="alphaLcPeriod"/>
                      </a:pPr>
                      <a:r>
                        <a:rPr lang="en-US" sz="1800" dirty="0">
                          <a:effectLst/>
                        </a:rPr>
                        <a:t>Indiana HTC at 20% calculates for 12% of qualified </a:t>
                      </a:r>
                      <a:r>
                        <a:rPr lang="en-US" sz="1800" dirty="0" smtClean="0">
                          <a:effectLst/>
                        </a:rPr>
                        <a:t>basis</a:t>
                      </a:r>
                    </a:p>
                    <a:p>
                      <a:pPr marL="342900" marR="0" lvl="0" indent="-342900" algn="just">
                        <a:spcBef>
                          <a:spcPts val="500"/>
                        </a:spcBef>
                        <a:spcAft>
                          <a:spcPts val="600"/>
                        </a:spcAft>
                        <a:buFont typeface="+mj-lt"/>
                        <a:buAutoNum type="alphaLcPeriod"/>
                      </a:pPr>
                      <a:r>
                        <a:rPr lang="en-US" sz="1800" dirty="0" smtClean="0">
                          <a:effectLst/>
                          <a:latin typeface="Calibri" panose="020F0502020204030204" pitchFamily="34" charset="0"/>
                          <a:ea typeface="Times New Roman" panose="02020603050405020304" pitchFamily="18" charset="0"/>
                          <a:cs typeface="Times New Roman" panose="02020603050405020304" pitchFamily="18" charset="0"/>
                        </a:rPr>
                        <a:t>Federal also at 10% non-historic properties built before 1936</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342900" marR="0" indent="-342900" algn="l">
                        <a:lnSpc>
                          <a:spcPct val="115000"/>
                        </a:lnSpc>
                        <a:spcBef>
                          <a:spcPts val="0"/>
                        </a:spcBef>
                        <a:spcAft>
                          <a:spcPts val="0"/>
                        </a:spcAft>
                        <a:buFont typeface="Arial" panose="020B0604020202020204" pitchFamily="34" charset="0"/>
                        <a:buChar char="•"/>
                      </a:pPr>
                      <a:r>
                        <a:rPr lang="en-US" sz="1600" dirty="0">
                          <a:effectLst/>
                        </a:rPr>
                        <a:t>Despite under-appropriated Indiana HTC’s [11-year queue], the Federal HTC is practically unlimited in subsidization on investment properties on the </a:t>
                      </a:r>
                      <a:r>
                        <a:rPr lang="en-US" sz="1600" dirty="0" smtClean="0">
                          <a:effectLst/>
                        </a:rPr>
                        <a:t>Register.  </a:t>
                      </a:r>
                    </a:p>
                    <a:p>
                      <a:pPr marL="342900" marR="0" indent="-342900" algn="l">
                        <a:lnSpc>
                          <a:spcPct val="115000"/>
                        </a:lnSpc>
                        <a:spcBef>
                          <a:spcPts val="0"/>
                        </a:spcBef>
                        <a:spcAft>
                          <a:spcPts val="0"/>
                        </a:spcAft>
                        <a:buFont typeface="Arial" panose="020B0604020202020204" pitchFamily="34" charset="0"/>
                        <a:buChar char="•"/>
                      </a:pPr>
                      <a:r>
                        <a:rPr lang="en-US" sz="1600" dirty="0" smtClean="0">
                          <a:effectLst/>
                        </a:rPr>
                        <a:t>Proposals in Congress 2014 to eliminate &amp; to enlarge to 30-32% credit</a:t>
                      </a:r>
                      <a:r>
                        <a:rPr lang="en-US" sz="1600" baseline="0" dirty="0" smtClean="0">
                          <a:effectLst/>
                        </a:rPr>
                        <a:t> [energy] &amp; on buildings 50 years + [S. 1141]</a:t>
                      </a:r>
                      <a:endParaRPr lang="en-US" sz="1600" dirty="0" smtClean="0">
                        <a:effectLst/>
                      </a:endParaRPr>
                    </a:p>
                    <a:p>
                      <a:pPr marL="342900" marR="0" indent="-342900" algn="l">
                        <a:lnSpc>
                          <a:spcPct val="115000"/>
                        </a:lnSpc>
                        <a:spcBef>
                          <a:spcPts val="0"/>
                        </a:spcBef>
                        <a:spcAft>
                          <a:spcPts val="0"/>
                        </a:spcAft>
                        <a:buFont typeface="Arial" panose="020B0604020202020204" pitchFamily="34" charset="0"/>
                        <a:buChar char="•"/>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$106B leveraged nationwide since 1976 for ~40K structures.  $20.5B in tax credits generating $26B in Federal revenue, 58K</a:t>
                      </a:r>
                      <a:r>
                        <a:rPr lang="en-US" sz="1600" baseline="0" dirty="0" smtClean="0">
                          <a:effectLst/>
                          <a:latin typeface="Calibri" panose="020F0502020204030204" pitchFamily="34" charset="0"/>
                          <a:ea typeface="Calibri" panose="020F0502020204030204" pitchFamily="34" charset="0"/>
                          <a:cs typeface="Times New Roman" panose="02020603050405020304" pitchFamily="18" charset="0"/>
                        </a:rPr>
                        <a:t> in annual jobs.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2144516">
                <a:tc>
                  <a:txBody>
                    <a:bodyPr/>
                    <a:lstStyle/>
                    <a:p>
                      <a:pPr marL="0" marR="0" algn="l">
                        <a:lnSpc>
                          <a:spcPct val="115000"/>
                        </a:lnSpc>
                        <a:spcBef>
                          <a:spcPts val="0"/>
                        </a:spcBef>
                        <a:spcAft>
                          <a:spcPts val="0"/>
                        </a:spcAft>
                      </a:pPr>
                      <a:r>
                        <a:rPr lang="en-US" sz="1800">
                          <a:effectLst/>
                        </a:rPr>
                        <a:t>Low Income Housing Tax Credit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342900" marR="0" lvl="0" indent="-342900" algn="just">
                        <a:spcBef>
                          <a:spcPts val="500"/>
                        </a:spcBef>
                        <a:spcAft>
                          <a:spcPts val="600"/>
                        </a:spcAft>
                        <a:buFont typeface="+mj-lt"/>
                        <a:buAutoNum type="alphaLcPeriod"/>
                      </a:pPr>
                      <a:r>
                        <a:rPr lang="en-US" sz="1800">
                          <a:effectLst/>
                        </a:rPr>
                        <a:t>Rental housing only at 60% AMI</a:t>
                      </a:r>
                    </a:p>
                    <a:p>
                      <a:pPr marL="342900" marR="0" lvl="0" indent="-342900" algn="just">
                        <a:spcBef>
                          <a:spcPts val="500"/>
                        </a:spcBef>
                        <a:spcAft>
                          <a:spcPts val="600"/>
                        </a:spcAft>
                        <a:buFont typeface="+mj-lt"/>
                        <a:buAutoNum type="alphaLcPeriod"/>
                      </a:pPr>
                      <a:r>
                        <a:rPr lang="en-US" sz="1800">
                          <a:effectLst/>
                        </a:rPr>
                        <a:t>For new construction: 9% credit for 10 years calculates to 63% if qualified basis</a:t>
                      </a:r>
                    </a:p>
                    <a:p>
                      <a:pPr marL="342900" marR="0" lvl="0" indent="-342900" algn="just">
                        <a:spcBef>
                          <a:spcPts val="500"/>
                        </a:spcBef>
                        <a:spcAft>
                          <a:spcPts val="600"/>
                        </a:spcAft>
                        <a:buFont typeface="+mj-lt"/>
                        <a:buAutoNum type="alphaLcPeriod"/>
                      </a:pPr>
                      <a:r>
                        <a:rPr lang="en-US" sz="1800">
                          <a:effectLst/>
                        </a:rPr>
                        <a:t>For substantial rehabilitation, 4% credit for 10 years calculates to 28% of qualified basis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l">
                        <a:lnSpc>
                          <a:spcPct val="115000"/>
                        </a:lnSpc>
                        <a:spcBef>
                          <a:spcPts val="0"/>
                        </a:spcBef>
                        <a:spcAft>
                          <a:spcPts val="0"/>
                        </a:spcAft>
                      </a:pPr>
                      <a:r>
                        <a:rPr lang="en-US" sz="1600" dirty="0">
                          <a:effectLst/>
                        </a:rPr>
                        <a:t>Active syndication value, though allocations limited by Feds as administered by IHCDA; promoting reconstruction on lots where demolition has been deployed under the </a:t>
                      </a:r>
                      <a:r>
                        <a:rPr lang="en-US" sz="1600" dirty="0" smtClean="0">
                          <a:effectLst/>
                        </a:rPr>
                        <a:t>BEP </a:t>
                      </a:r>
                      <a:r>
                        <a:rPr lang="en-US" sz="1600" dirty="0">
                          <a:effectLst/>
                        </a:rPr>
                        <a:t>program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bl>
          </a:graphicData>
        </a:graphic>
      </p:graphicFrame>
      <p:sp>
        <p:nvSpPr>
          <p:cNvPr id="3" name="Rectangle 2"/>
          <p:cNvSpPr/>
          <p:nvPr/>
        </p:nvSpPr>
        <p:spPr>
          <a:xfrm>
            <a:off x="106600" y="1349221"/>
            <a:ext cx="1299410" cy="77603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t>NHPA 1966, amended 1976</a:t>
            </a:r>
          </a:p>
        </p:txBody>
      </p:sp>
      <p:sp>
        <p:nvSpPr>
          <p:cNvPr id="4" name="Rectangle 3"/>
          <p:cNvSpPr/>
          <p:nvPr/>
        </p:nvSpPr>
        <p:spPr>
          <a:xfrm>
            <a:off x="0" y="3480134"/>
            <a:ext cx="1527048" cy="79925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Apartments + nonresidential</a:t>
            </a:r>
          </a:p>
        </p:txBody>
      </p:sp>
    </p:spTree>
    <p:extLst>
      <p:ext uri="{BB962C8B-B14F-4D97-AF65-F5344CB8AC3E}">
        <p14:creationId xmlns:p14="http://schemas.microsoft.com/office/powerpoint/2010/main" val="2164546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089" y="220755"/>
            <a:ext cx="7685930" cy="549048"/>
          </a:xfrm>
        </p:spPr>
        <p:txBody>
          <a:bodyPr>
            <a:normAutofit fontScale="90000"/>
          </a:bodyPr>
          <a:lstStyle/>
          <a:p>
            <a:r>
              <a:rPr lang="en-US" dirty="0" smtClean="0"/>
              <a:t>1. Inventory Essential Cities &amp; Towns</a:t>
            </a:r>
            <a:endParaRPr lang="en-US" dirty="0"/>
          </a:p>
        </p:txBody>
      </p:sp>
      <p:sp>
        <p:nvSpPr>
          <p:cNvPr id="7" name="Footer Placeholder 6"/>
          <p:cNvSpPr>
            <a:spLocks noGrp="1"/>
          </p:cNvSpPr>
          <p:nvPr>
            <p:ph type="ftr" sz="quarter" idx="11"/>
          </p:nvPr>
        </p:nvSpPr>
        <p:spPr/>
        <p:txBody>
          <a:bodyPr/>
          <a:lstStyle/>
          <a:p>
            <a:r>
              <a:rPr lang="en-US" smtClean="0"/>
              <a:t>BEP workshop A: afternoon</a:t>
            </a:r>
            <a:endParaRPr lang="en-US"/>
          </a:p>
        </p:txBody>
      </p:sp>
      <p:sp>
        <p:nvSpPr>
          <p:cNvPr id="3" name="Slide Number Placeholder 2"/>
          <p:cNvSpPr>
            <a:spLocks noGrp="1"/>
          </p:cNvSpPr>
          <p:nvPr>
            <p:ph type="sldNum" sz="quarter" idx="12"/>
          </p:nvPr>
        </p:nvSpPr>
        <p:spPr/>
        <p:txBody>
          <a:bodyPr/>
          <a:lstStyle/>
          <a:p>
            <a:fld id="{69E29E33-B620-47F9-BB04-8846C2A5AFCC}" type="slidenum">
              <a:rPr kumimoji="0" lang="en-US" smtClean="0"/>
              <a:pPr/>
              <a:t>3</a:t>
            </a:fld>
            <a:endParaRPr kumimoji="0" lang="en-US" dirty="0"/>
          </a:p>
        </p:txBody>
      </p:sp>
      <p:pic>
        <p:nvPicPr>
          <p:cNvPr id="4" name="Picture 3" descr="CompleteMaxRes.jpg"/>
          <p:cNvPicPr/>
          <p:nvPr/>
        </p:nvPicPr>
        <p:blipFill>
          <a:blip r:embed="rId2" cstate="print"/>
          <a:stretch>
            <a:fillRect/>
          </a:stretch>
        </p:blipFill>
        <p:spPr>
          <a:xfrm>
            <a:off x="57151" y="833896"/>
            <a:ext cx="4109333" cy="5431733"/>
          </a:xfrm>
          <a:prstGeom prst="rect">
            <a:avLst/>
          </a:prstGeom>
          <a:ln>
            <a:solidFill>
              <a:schemeClr val="bg1">
                <a:lumMod val="65000"/>
              </a:schemeClr>
            </a:solidFill>
          </a:ln>
          <a:effectLst>
            <a:outerShdw blurRad="50800" dist="50800" dir="5400000" algn="ctr" rotWithShape="0">
              <a:schemeClr val="bg1">
                <a:lumMod val="65000"/>
              </a:schemeClr>
            </a:outerShdw>
          </a:effectLst>
        </p:spPr>
      </p:pic>
      <p:graphicFrame>
        <p:nvGraphicFramePr>
          <p:cNvPr id="5" name="Table 4"/>
          <p:cNvGraphicFramePr>
            <a:graphicFrameLocks noGrp="1"/>
          </p:cNvGraphicFramePr>
          <p:nvPr>
            <p:extLst>
              <p:ext uri="{D42A27DB-BD31-4B8C-83A1-F6EECF244321}">
                <p14:modId xmlns:p14="http://schemas.microsoft.com/office/powerpoint/2010/main" val="741331962"/>
              </p:ext>
            </p:extLst>
          </p:nvPr>
        </p:nvGraphicFramePr>
        <p:xfrm>
          <a:off x="4116877" y="2020458"/>
          <a:ext cx="5037062" cy="1494094"/>
        </p:xfrm>
        <a:graphic>
          <a:graphicData uri="http://schemas.openxmlformats.org/drawingml/2006/table">
            <a:tbl>
              <a:tblPr firstRow="1" firstCol="1" bandRow="1">
                <a:tableStyleId>{073A0DAA-6AF3-43AB-8588-CEC1D06C72B9}</a:tableStyleId>
              </a:tblPr>
              <a:tblGrid>
                <a:gridCol w="3058986"/>
                <a:gridCol w="1271620"/>
                <a:gridCol w="706456"/>
              </a:tblGrid>
              <a:tr h="144590">
                <a:tc>
                  <a:txBody>
                    <a:bodyPr/>
                    <a:lstStyle/>
                    <a:p>
                      <a:pPr marL="0" marR="0" algn="just">
                        <a:lnSpc>
                          <a:spcPct val="115000"/>
                        </a:lnSpc>
                        <a:spcBef>
                          <a:spcPts val="0"/>
                        </a:spcBef>
                        <a:spcAft>
                          <a:spcPts val="0"/>
                        </a:spcAft>
                      </a:pPr>
                      <a:r>
                        <a:rPr lang="en-US" sz="1400" dirty="0">
                          <a:effectLst/>
                        </a:rPr>
                        <a:t>Status and Population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a:lnSpc>
                          <a:spcPct val="115000"/>
                        </a:lnSpc>
                        <a:spcBef>
                          <a:spcPts val="0"/>
                        </a:spcBef>
                        <a:spcAft>
                          <a:spcPts val="0"/>
                        </a:spcAft>
                      </a:pPr>
                      <a:r>
                        <a:rPr lang="en-US" sz="1200">
                          <a:effectLst/>
                        </a:rPr>
                        <a:t>Class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800">
                          <a:effectLst/>
                        </a:rPr>
                        <a:t>Number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249746">
                <a:tc>
                  <a:txBody>
                    <a:bodyPr/>
                    <a:lstStyle/>
                    <a:p>
                      <a:pPr marL="0" marR="0" algn="just">
                        <a:lnSpc>
                          <a:spcPct val="115000"/>
                        </a:lnSpc>
                        <a:spcBef>
                          <a:spcPts val="0"/>
                        </a:spcBef>
                        <a:spcAft>
                          <a:spcPts val="0"/>
                        </a:spcAft>
                      </a:pPr>
                      <a:r>
                        <a:rPr lang="en-US" sz="1400" dirty="0">
                          <a:effectLst/>
                        </a:rPr>
                        <a:t>Cities of 250,000 or More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just">
                        <a:lnSpc>
                          <a:spcPct val="115000"/>
                        </a:lnSpc>
                        <a:spcBef>
                          <a:spcPts val="0"/>
                        </a:spcBef>
                        <a:spcAft>
                          <a:spcPts val="0"/>
                        </a:spcAft>
                      </a:pPr>
                      <a:r>
                        <a:rPr lang="en-US" sz="1200" dirty="0">
                          <a:effectLst/>
                        </a:rPr>
                        <a:t>First Class Cities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400" b="1" dirty="0">
                          <a:effectLst/>
                        </a:rPr>
                        <a:t>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249746">
                <a:tc>
                  <a:txBody>
                    <a:bodyPr/>
                    <a:lstStyle/>
                    <a:p>
                      <a:pPr marL="0" marR="0" algn="just">
                        <a:lnSpc>
                          <a:spcPct val="115000"/>
                        </a:lnSpc>
                        <a:spcBef>
                          <a:spcPts val="0"/>
                        </a:spcBef>
                        <a:spcAft>
                          <a:spcPts val="0"/>
                        </a:spcAft>
                      </a:pPr>
                      <a:r>
                        <a:rPr lang="en-US" sz="1400">
                          <a:effectLst/>
                        </a:rPr>
                        <a:t>Cities of 35,000 to 249,999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just">
                        <a:lnSpc>
                          <a:spcPct val="115000"/>
                        </a:lnSpc>
                        <a:spcBef>
                          <a:spcPts val="0"/>
                        </a:spcBef>
                        <a:spcAft>
                          <a:spcPts val="0"/>
                        </a:spcAft>
                      </a:pPr>
                      <a:r>
                        <a:rPr lang="en-US" sz="1200" dirty="0">
                          <a:effectLst/>
                        </a:rPr>
                        <a:t>Second Class Cities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400" b="1" dirty="0">
                          <a:effectLst/>
                        </a:rPr>
                        <a:t>19</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249746">
                <a:tc>
                  <a:txBody>
                    <a:bodyPr/>
                    <a:lstStyle/>
                    <a:p>
                      <a:pPr marL="0" marR="0" algn="just">
                        <a:lnSpc>
                          <a:spcPct val="115000"/>
                        </a:lnSpc>
                        <a:spcBef>
                          <a:spcPts val="0"/>
                        </a:spcBef>
                        <a:spcAft>
                          <a:spcPts val="0"/>
                        </a:spcAft>
                      </a:pPr>
                      <a:r>
                        <a:rPr lang="en-US" sz="1400">
                          <a:effectLst/>
                        </a:rPr>
                        <a:t>Cities of Less Than 35,000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just">
                        <a:lnSpc>
                          <a:spcPct val="115000"/>
                        </a:lnSpc>
                        <a:spcBef>
                          <a:spcPts val="0"/>
                        </a:spcBef>
                        <a:spcAft>
                          <a:spcPts val="0"/>
                        </a:spcAft>
                      </a:pPr>
                      <a:r>
                        <a:rPr lang="en-US" sz="1200">
                          <a:effectLst/>
                        </a:rPr>
                        <a:t>Third Class Cities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400" b="1" dirty="0">
                          <a:effectLst/>
                        </a:rPr>
                        <a:t>99</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249746">
                <a:tc>
                  <a:txBody>
                    <a:bodyPr/>
                    <a:lstStyle/>
                    <a:p>
                      <a:pPr marL="0" marR="0" algn="l">
                        <a:lnSpc>
                          <a:spcPct val="115000"/>
                        </a:lnSpc>
                        <a:spcBef>
                          <a:spcPts val="0"/>
                        </a:spcBef>
                        <a:spcAft>
                          <a:spcPts val="0"/>
                        </a:spcAft>
                      </a:pPr>
                      <a:r>
                        <a:rPr lang="en-US" sz="1400" dirty="0">
                          <a:effectLst/>
                        </a:rPr>
                        <a:t>Other Municipalities of Any Population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just">
                        <a:lnSpc>
                          <a:spcPct val="115000"/>
                        </a:lnSpc>
                        <a:spcBef>
                          <a:spcPts val="0"/>
                        </a:spcBef>
                        <a:spcAft>
                          <a:spcPts val="0"/>
                        </a:spcAft>
                      </a:pPr>
                      <a:r>
                        <a:rPr lang="en-US" sz="1200" dirty="0">
                          <a:effectLst/>
                        </a:rPr>
                        <a:t>Towns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400" b="1" dirty="0">
                          <a:effectLst/>
                        </a:rPr>
                        <a:t>447</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249746">
                <a:tc>
                  <a:txBody>
                    <a:bodyPr/>
                    <a:lstStyle/>
                    <a:p>
                      <a:pPr marL="0" marR="0" algn="r">
                        <a:lnSpc>
                          <a:spcPct val="115000"/>
                        </a:lnSpc>
                        <a:spcBef>
                          <a:spcPts val="0"/>
                        </a:spcBef>
                        <a:spcAft>
                          <a:spcPts val="0"/>
                        </a:spcAft>
                      </a:pPr>
                      <a:r>
                        <a:rPr lang="en-US" sz="800" dirty="0">
                          <a:effectLst/>
                        </a:rPr>
                        <a:t>Total</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just">
                        <a:lnSpc>
                          <a:spcPct val="115000"/>
                        </a:lnSpc>
                        <a:spcBef>
                          <a:spcPts val="0"/>
                        </a:spcBef>
                        <a:spcAft>
                          <a:spcPts val="0"/>
                        </a:spcAft>
                      </a:pPr>
                      <a:r>
                        <a:rPr lang="en-US" sz="800" dirty="0" smtClean="0">
                          <a:effectLst/>
                        </a:rPr>
                        <a:t>-----------------------</a:t>
                      </a:r>
                      <a:r>
                        <a:rPr lang="en-US" sz="800" dirty="0">
                          <a:effectLst/>
                          <a:sym typeface="Wingdings" panose="05000000000000000000" pitchFamily="2" charset="2"/>
                        </a:rPr>
                        <a: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400" b="1" dirty="0">
                          <a:effectLst/>
                        </a:rPr>
                        <a:t>566</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bl>
          </a:graphicData>
        </a:graphic>
      </p:graphicFrame>
      <p:sp>
        <p:nvSpPr>
          <p:cNvPr id="6" name="Rectangle 1"/>
          <p:cNvSpPr>
            <a:spLocks noChangeArrowheads="1"/>
          </p:cNvSpPr>
          <p:nvPr/>
        </p:nvSpPr>
        <p:spPr bwMode="auto">
          <a:xfrm>
            <a:off x="4285753" y="845268"/>
            <a:ext cx="4650520" cy="1592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eaLnBrk="0" fontAlgn="base" hangingPunct="0">
              <a:spcBef>
                <a:spcPct val="0"/>
              </a:spcBef>
              <a:spcAft>
                <a:spcPct val="0"/>
              </a:spcAft>
            </a:pPr>
            <a:r>
              <a:rPr lang="en-US" dirty="0">
                <a:latin typeface="Calibri" panose="020F0502020204030204" pitchFamily="34" charset="0"/>
                <a:ea typeface="Calibri" panose="020F0502020204030204" pitchFamily="34" charset="0"/>
                <a:cs typeface="Times New Roman" panose="02020603050405020304" pitchFamily="18" charset="0"/>
              </a:rPr>
              <a:t>According to the State Board of Accounts, Indiana has 119 cities and 447 towns. Municipalities are classified according to their status and population as follows:</a:t>
            </a:r>
            <a:endParaRPr lang="en-US" dirty="0"/>
          </a:p>
          <a:p>
            <a:pPr eaLnBrk="0" fontAlgn="base" hangingPunct="0">
              <a:spcBef>
                <a:spcPct val="0"/>
              </a:spcBef>
              <a:spcAft>
                <a:spcPct val="0"/>
              </a:spcAft>
            </a:pPr>
            <a:r>
              <a:rPr lang="en-US" sz="1350" dirty="0">
                <a:latin typeface="Arial" panose="020B0604020202020204" pitchFamily="34" charset="0"/>
              </a:rPr>
              <a:t/>
            </a:r>
            <a:br>
              <a:rPr lang="en-US" sz="1350" dirty="0">
                <a:latin typeface="Arial" panose="020B0604020202020204" pitchFamily="34" charset="0"/>
              </a:rPr>
            </a:br>
            <a:endParaRPr lang="en-US" sz="1350" dirty="0">
              <a:latin typeface="Arial" panose="020B0604020202020204" pitchFamily="34" charset="0"/>
            </a:endParaRPr>
          </a:p>
        </p:txBody>
      </p:sp>
      <p:sp>
        <p:nvSpPr>
          <p:cNvPr id="9" name="Rectangle 8"/>
          <p:cNvSpPr/>
          <p:nvPr/>
        </p:nvSpPr>
        <p:spPr>
          <a:xfrm>
            <a:off x="4229099" y="3421729"/>
            <a:ext cx="4787679" cy="2357568"/>
          </a:xfrm>
          <a:prstGeom prst="rect">
            <a:avLst/>
          </a:prstGeom>
        </p:spPr>
        <p:txBody>
          <a:bodyPr wrap="square">
            <a:spAutoFit/>
          </a:bodyPr>
          <a:lstStyle/>
          <a:p>
            <a:pPr algn="just">
              <a:lnSpc>
                <a:spcPct val="115000"/>
              </a:lnSpc>
              <a:spcAft>
                <a:spcPts val="750"/>
              </a:spcAft>
            </a:pPr>
            <a:r>
              <a:rPr lang="en-US" sz="1600" i="1" dirty="0">
                <a:latin typeface="Calibri" panose="020F0502020204030204" pitchFamily="34" charset="0"/>
                <a:ea typeface="Calibri" panose="020F0502020204030204" pitchFamily="34" charset="0"/>
                <a:cs typeface="Times New Roman" panose="02020603050405020304" pitchFamily="18" charset="0"/>
              </a:rPr>
              <a:t>In defining the ‘essential’ cities and towns in Indiana, we begin with a list of all cities and towns in Indiana. This is then condensed down into the 77 places that have populations of at least 10,000 people, and 49 county seats that did not qualify as having 10,000 people. Thus, we have included all 92 county seats, and another 34 major cities that have at least 10,000 people.</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Oval 9"/>
          <p:cNvSpPr/>
          <p:nvPr/>
        </p:nvSpPr>
        <p:spPr>
          <a:xfrm>
            <a:off x="4351352" y="5916614"/>
            <a:ext cx="800100" cy="302419"/>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b="1" dirty="0"/>
              <a:t>126</a:t>
            </a:r>
          </a:p>
        </p:txBody>
      </p:sp>
    </p:spTree>
    <p:extLst>
      <p:ext uri="{BB962C8B-B14F-4D97-AF65-F5344CB8AC3E}">
        <p14:creationId xmlns:p14="http://schemas.microsoft.com/office/powerpoint/2010/main" val="224209671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425" y="166348"/>
            <a:ext cx="7508658" cy="857250"/>
          </a:xfrm>
        </p:spPr>
        <p:txBody>
          <a:bodyPr>
            <a:normAutofit fontScale="90000"/>
          </a:bodyPr>
          <a:lstStyle/>
          <a:p>
            <a:r>
              <a:rPr lang="en-US" dirty="0" smtClean="0"/>
              <a:t>Distressed/ Stressed/ Special Assets</a:t>
            </a:r>
            <a:endParaRPr lang="en-US" dirty="0"/>
          </a:p>
        </p:txBody>
      </p:sp>
      <p:sp>
        <p:nvSpPr>
          <p:cNvPr id="6" name="Footer Placeholder 5"/>
          <p:cNvSpPr>
            <a:spLocks noGrp="1"/>
          </p:cNvSpPr>
          <p:nvPr>
            <p:ph type="ftr" sz="quarter" idx="11"/>
          </p:nvPr>
        </p:nvSpPr>
        <p:spPr/>
        <p:txBody>
          <a:bodyPr/>
          <a:lstStyle/>
          <a:p>
            <a:r>
              <a:rPr lang="en-US" smtClean="0"/>
              <a:t>BEP workshop A: afternoon</a:t>
            </a:r>
            <a:endParaRPr lang="en-US"/>
          </a:p>
        </p:txBody>
      </p:sp>
      <p:sp>
        <p:nvSpPr>
          <p:cNvPr id="3" name="Slide Number Placeholder 2"/>
          <p:cNvSpPr>
            <a:spLocks noGrp="1"/>
          </p:cNvSpPr>
          <p:nvPr>
            <p:ph type="sldNum" sz="quarter" idx="12"/>
          </p:nvPr>
        </p:nvSpPr>
        <p:spPr/>
        <p:txBody>
          <a:bodyPr/>
          <a:lstStyle/>
          <a:p>
            <a:fld id="{69E29E33-B620-47F9-BB04-8846C2A5AFCC}" type="slidenum">
              <a:rPr kumimoji="0" lang="en-US" smtClean="0"/>
              <a:pPr/>
              <a:t>4</a:t>
            </a:fld>
            <a:endParaRPr kumimoji="0" lang="en-US"/>
          </a:p>
        </p:txBody>
      </p:sp>
      <p:sp>
        <p:nvSpPr>
          <p:cNvPr id="4" name="Rectangle 3"/>
          <p:cNvSpPr/>
          <p:nvPr/>
        </p:nvSpPr>
        <p:spPr>
          <a:xfrm>
            <a:off x="492981" y="919373"/>
            <a:ext cx="3834517" cy="5314660"/>
          </a:xfrm>
          <a:prstGeom prst="rect">
            <a:avLst/>
          </a:prstGeom>
        </p:spPr>
        <p:txBody>
          <a:bodyPr wrap="square">
            <a:spAutoFit/>
          </a:bodyPr>
          <a:lstStyle/>
          <a:p>
            <a:pPr algn="just">
              <a:lnSpc>
                <a:spcPct val="115000"/>
              </a:lnSpc>
              <a:spcAft>
                <a:spcPts val="750"/>
              </a:spcAft>
            </a:pPr>
            <a:r>
              <a:rPr lang="en-US" b="1" dirty="0">
                <a:latin typeface="Calibri" panose="020F0502020204030204" pitchFamily="34" charset="0"/>
                <a:ea typeface="Calibri" panose="020F0502020204030204" pitchFamily="34" charset="0"/>
                <a:cs typeface="Times New Roman" panose="02020603050405020304" pitchFamily="18" charset="0"/>
              </a:rPr>
              <a:t>Distressed-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57168" indent="-257168">
              <a:lnSpc>
                <a:spcPct val="115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Declining in population- Cities and Towns showing a population decline of greater than 1% from the time of the 2001 census to the 2006 interim census</a:t>
            </a:r>
          </a:p>
          <a:p>
            <a:pPr marL="257168" indent="-257168">
              <a:lnSpc>
                <a:spcPct val="115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Pronounced Economic Distress- Cities and towns with a poverty level above the Indiana state average of 10%</a:t>
            </a:r>
          </a:p>
          <a:p>
            <a:pPr marL="257168" indent="-257168">
              <a:lnSpc>
                <a:spcPct val="115000"/>
              </a:lnSpc>
              <a:spcAft>
                <a:spcPts val="75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Redevelopment Cities- Places with Tax Increment Finance Districts (TIF), Redevelopment Commissions/Staff skilled in redevelopment initiatives, or both</a:t>
            </a:r>
          </a:p>
          <a:p>
            <a:pPr algn="just">
              <a:lnSpc>
                <a:spcPct val="115000"/>
              </a:lnSpc>
              <a:spcAft>
                <a:spcPts val="750"/>
              </a:spcAft>
            </a:pPr>
            <a:r>
              <a:rPr lang="en-US" sz="1350" dirty="0">
                <a:latin typeface="Calibri" panose="020F050202020403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970754" y="857750"/>
            <a:ext cx="4173246" cy="5599482"/>
          </a:xfrm>
          <a:prstGeom prst="rect">
            <a:avLst/>
          </a:prstGeom>
        </p:spPr>
        <p:txBody>
          <a:bodyPr wrap="square">
            <a:spAutoFit/>
          </a:bodyPr>
          <a:lstStyle/>
          <a:p>
            <a:pPr algn="just">
              <a:lnSpc>
                <a:spcPct val="115000"/>
              </a:lnSpc>
              <a:spcAft>
                <a:spcPts val="750"/>
              </a:spcAft>
            </a:pPr>
            <a:r>
              <a:rPr lang="en-US" b="1" dirty="0">
                <a:latin typeface="Calibri" panose="020F0502020204030204" pitchFamily="34" charset="0"/>
                <a:ea typeface="Calibri" panose="020F0502020204030204" pitchFamily="34" charset="0"/>
                <a:cs typeface="Times New Roman" panose="02020603050405020304" pitchFamily="18" charset="0"/>
              </a:rPr>
              <a:t>Stressed-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57168" indent="-257168">
              <a:lnSpc>
                <a:spcPct val="115000"/>
              </a:lnSpc>
              <a:spcAft>
                <a:spcPts val="75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Fast Growth- Cities experiencing population growth faster than the Indiana state average of 3.8%	</a:t>
            </a:r>
          </a:p>
          <a:p>
            <a:pPr algn="just">
              <a:lnSpc>
                <a:spcPct val="115000"/>
              </a:lnSpc>
              <a:spcAft>
                <a:spcPts val="750"/>
              </a:spcAft>
            </a:pPr>
            <a:r>
              <a:rPr lang="en-US" b="1" dirty="0">
                <a:latin typeface="Calibri" panose="020F0502020204030204" pitchFamily="34" charset="0"/>
                <a:ea typeface="Calibri" panose="020F0502020204030204" pitchFamily="34" charset="0"/>
                <a:cs typeface="Times New Roman" panose="02020603050405020304" pitchFamily="18" charset="0"/>
              </a:rPr>
              <a:t>*Special Assets-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57168" indent="-257168">
              <a:lnSpc>
                <a:spcPct val="115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Historic- Places with at least one Historic District as well as buildings on the National Historic Register</a:t>
            </a:r>
          </a:p>
          <a:p>
            <a:pPr marL="257168" indent="-257168">
              <a:lnSpc>
                <a:spcPct val="115000"/>
              </a:lnSpc>
              <a:spcAft>
                <a:spcPts val="75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College Towns- Places that have educational institutions with significantly large (1,000+) student bodies, either state or private universities/colleges</a:t>
            </a:r>
          </a:p>
          <a:p>
            <a:pPr marL="257168" indent="-257168">
              <a:lnSpc>
                <a:spcPct val="115000"/>
              </a:lnSpc>
              <a:spcAft>
                <a:spcPts val="75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Casino Towns- Places that have casinos, generating an important specialized form of revenue for the community</a:t>
            </a:r>
            <a:endParaRPr lang="en-US" dirty="0"/>
          </a:p>
        </p:txBody>
      </p:sp>
    </p:spTree>
    <p:extLst>
      <p:ext uri="{BB962C8B-B14F-4D97-AF65-F5344CB8AC3E}">
        <p14:creationId xmlns:p14="http://schemas.microsoft.com/office/powerpoint/2010/main" val="266538672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1548" y="485775"/>
            <a:ext cx="2005717" cy="857250"/>
          </a:xfrm>
        </p:spPr>
        <p:txBody>
          <a:bodyPr>
            <a:normAutofit fontScale="90000"/>
          </a:bodyPr>
          <a:lstStyle/>
          <a:p>
            <a:r>
              <a:rPr lang="en-US" dirty="0" smtClean="0"/>
              <a:t>Stressed</a:t>
            </a:r>
            <a:endParaRPr lang="en-US" dirty="0"/>
          </a:p>
        </p:txBody>
      </p:sp>
      <p:sp>
        <p:nvSpPr>
          <p:cNvPr id="5" name="Footer Placeholder 4"/>
          <p:cNvSpPr>
            <a:spLocks noGrp="1"/>
          </p:cNvSpPr>
          <p:nvPr>
            <p:ph type="ftr" sz="quarter" idx="11"/>
          </p:nvPr>
        </p:nvSpPr>
        <p:spPr/>
        <p:txBody>
          <a:bodyPr/>
          <a:lstStyle/>
          <a:p>
            <a:r>
              <a:rPr lang="en-US" smtClean="0"/>
              <a:t>BEP workshop A: afternoon</a:t>
            </a:r>
            <a:endParaRPr lang="en-US"/>
          </a:p>
        </p:txBody>
      </p:sp>
      <p:sp>
        <p:nvSpPr>
          <p:cNvPr id="3" name="Slide Number Placeholder 2"/>
          <p:cNvSpPr>
            <a:spLocks noGrp="1"/>
          </p:cNvSpPr>
          <p:nvPr>
            <p:ph type="sldNum" sz="quarter" idx="12"/>
          </p:nvPr>
        </p:nvSpPr>
        <p:spPr/>
        <p:txBody>
          <a:bodyPr/>
          <a:lstStyle/>
          <a:p>
            <a:fld id="{69E29E33-B620-47F9-BB04-8846C2A5AFCC}" type="slidenum">
              <a:rPr kumimoji="0" lang="en-US" smtClean="0"/>
              <a:pPr/>
              <a:t>5</a:t>
            </a:fld>
            <a:endParaRPr kumimoji="0" lang="en-US"/>
          </a:p>
        </p:txBody>
      </p:sp>
      <p:pic>
        <p:nvPicPr>
          <p:cNvPr id="4" name="Picture 3" descr="Stressed Complete.jpg"/>
          <p:cNvPicPr/>
          <p:nvPr/>
        </p:nvPicPr>
        <p:blipFill>
          <a:blip r:embed="rId2" cstate="print"/>
          <a:stretch>
            <a:fillRect/>
          </a:stretch>
        </p:blipFill>
        <p:spPr>
          <a:xfrm>
            <a:off x="365263" y="182879"/>
            <a:ext cx="5566410" cy="6173471"/>
          </a:xfrm>
          <a:prstGeom prst="rect">
            <a:avLst/>
          </a:prstGeom>
        </p:spPr>
      </p:pic>
    </p:spTree>
    <p:extLst>
      <p:ext uri="{BB962C8B-B14F-4D97-AF65-F5344CB8AC3E}">
        <p14:creationId xmlns:p14="http://schemas.microsoft.com/office/powerpoint/2010/main" val="77206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814" y="274144"/>
            <a:ext cx="7622812" cy="606198"/>
          </a:xfrm>
        </p:spPr>
        <p:txBody>
          <a:bodyPr>
            <a:normAutofit fontScale="90000"/>
          </a:bodyPr>
          <a:lstStyle/>
          <a:p>
            <a:r>
              <a:rPr lang="en-US" dirty="0" smtClean="0"/>
              <a:t>Special Assets: Colleges/ Casinos</a:t>
            </a:r>
            <a:endParaRPr lang="en-US" dirty="0"/>
          </a:p>
        </p:txBody>
      </p:sp>
      <p:sp>
        <p:nvSpPr>
          <p:cNvPr id="4" name="Footer Placeholder 3"/>
          <p:cNvSpPr>
            <a:spLocks noGrp="1"/>
          </p:cNvSpPr>
          <p:nvPr>
            <p:ph type="ftr" sz="quarter" idx="11"/>
          </p:nvPr>
        </p:nvSpPr>
        <p:spPr/>
        <p:txBody>
          <a:bodyPr/>
          <a:lstStyle/>
          <a:p>
            <a:r>
              <a:rPr lang="en-US" smtClean="0"/>
              <a:t>BEP workshop A: afternoon</a:t>
            </a:r>
            <a:endParaRPr lang="en-US"/>
          </a:p>
        </p:txBody>
      </p:sp>
      <p:sp>
        <p:nvSpPr>
          <p:cNvPr id="3" name="Slide Number Placeholder 2"/>
          <p:cNvSpPr>
            <a:spLocks noGrp="1"/>
          </p:cNvSpPr>
          <p:nvPr>
            <p:ph type="sldNum" sz="quarter" idx="12"/>
          </p:nvPr>
        </p:nvSpPr>
        <p:spPr/>
        <p:txBody>
          <a:bodyPr/>
          <a:lstStyle/>
          <a:p>
            <a:fld id="{69E29E33-B620-47F9-BB04-8846C2A5AFCC}" type="slidenum">
              <a:rPr kumimoji="0" lang="en-US" smtClean="0"/>
              <a:pPr/>
              <a:t>6</a:t>
            </a:fld>
            <a:endParaRPr kumimoji="0" lang="en-US"/>
          </a:p>
        </p:txBody>
      </p:sp>
      <p:pic>
        <p:nvPicPr>
          <p:cNvPr id="6" name="Picture 5" descr="College Complete.jpg"/>
          <p:cNvPicPr/>
          <p:nvPr/>
        </p:nvPicPr>
        <p:blipFill>
          <a:blip r:embed="rId2" cstate="print"/>
          <a:stretch>
            <a:fillRect/>
          </a:stretch>
        </p:blipFill>
        <p:spPr>
          <a:xfrm>
            <a:off x="262393" y="1526736"/>
            <a:ext cx="4138157" cy="4730941"/>
          </a:xfrm>
          <a:prstGeom prst="rect">
            <a:avLst/>
          </a:prstGeom>
        </p:spPr>
      </p:pic>
      <p:pic>
        <p:nvPicPr>
          <p:cNvPr id="7" name="Picture 6" descr="Casino Completed.jpg"/>
          <p:cNvPicPr/>
          <p:nvPr/>
        </p:nvPicPr>
        <p:blipFill>
          <a:blip r:embed="rId3" cstate="print"/>
          <a:stretch>
            <a:fillRect/>
          </a:stretch>
        </p:blipFill>
        <p:spPr>
          <a:xfrm>
            <a:off x="4743450" y="1526736"/>
            <a:ext cx="3947325" cy="4730941"/>
          </a:xfrm>
          <a:prstGeom prst="rect">
            <a:avLst/>
          </a:prstGeom>
        </p:spPr>
      </p:pic>
    </p:spTree>
    <p:extLst>
      <p:ext uri="{BB962C8B-B14F-4D97-AF65-F5344CB8AC3E}">
        <p14:creationId xmlns:p14="http://schemas.microsoft.com/office/powerpoint/2010/main" val="28822127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708" y="101876"/>
            <a:ext cx="6800850" cy="800100"/>
          </a:xfrm>
        </p:spPr>
        <p:txBody>
          <a:bodyPr>
            <a:normAutofit fontScale="90000"/>
          </a:bodyPr>
          <a:lstStyle/>
          <a:p>
            <a:r>
              <a:rPr lang="en-US" dirty="0" smtClean="0"/>
              <a:t>Special Assets: Historic Districts/ Redevelopment Authorities </a:t>
            </a:r>
            <a:endParaRPr lang="en-US" dirty="0"/>
          </a:p>
        </p:txBody>
      </p:sp>
      <p:sp>
        <p:nvSpPr>
          <p:cNvPr id="4" name="Footer Placeholder 3"/>
          <p:cNvSpPr>
            <a:spLocks noGrp="1"/>
          </p:cNvSpPr>
          <p:nvPr>
            <p:ph type="ftr" sz="quarter" idx="11"/>
          </p:nvPr>
        </p:nvSpPr>
        <p:spPr/>
        <p:txBody>
          <a:bodyPr/>
          <a:lstStyle/>
          <a:p>
            <a:r>
              <a:rPr lang="en-US" smtClean="0"/>
              <a:t>BEP workshop A: afternoon</a:t>
            </a:r>
            <a:endParaRPr lang="en-US"/>
          </a:p>
        </p:txBody>
      </p:sp>
      <p:sp>
        <p:nvSpPr>
          <p:cNvPr id="3" name="Slide Number Placeholder 2"/>
          <p:cNvSpPr>
            <a:spLocks noGrp="1"/>
          </p:cNvSpPr>
          <p:nvPr>
            <p:ph type="sldNum" sz="quarter" idx="12"/>
          </p:nvPr>
        </p:nvSpPr>
        <p:spPr/>
        <p:txBody>
          <a:bodyPr/>
          <a:lstStyle/>
          <a:p>
            <a:fld id="{69E29E33-B620-47F9-BB04-8846C2A5AFCC}" type="slidenum">
              <a:rPr kumimoji="0" lang="en-US" smtClean="0"/>
              <a:pPr/>
              <a:t>7</a:t>
            </a:fld>
            <a:endParaRPr kumimoji="0" lang="en-US"/>
          </a:p>
        </p:txBody>
      </p:sp>
      <p:pic>
        <p:nvPicPr>
          <p:cNvPr id="5" name="Picture 4" descr="Historict Just Districts.jpg"/>
          <p:cNvPicPr/>
          <p:nvPr/>
        </p:nvPicPr>
        <p:blipFill>
          <a:blip r:embed="rId2"/>
          <a:stretch>
            <a:fillRect/>
          </a:stretch>
        </p:blipFill>
        <p:spPr>
          <a:xfrm>
            <a:off x="146926" y="1380545"/>
            <a:ext cx="4083168" cy="4975805"/>
          </a:xfrm>
          <a:prstGeom prst="rect">
            <a:avLst/>
          </a:prstGeom>
        </p:spPr>
      </p:pic>
      <p:pic>
        <p:nvPicPr>
          <p:cNvPr id="6" name="Picture 5" descr="Active Redevelopment Commissions.jpg"/>
          <p:cNvPicPr/>
          <p:nvPr/>
        </p:nvPicPr>
        <p:blipFill>
          <a:blip r:embed="rId3" cstate="print"/>
          <a:stretch>
            <a:fillRect/>
          </a:stretch>
        </p:blipFill>
        <p:spPr>
          <a:xfrm>
            <a:off x="4826443" y="1380544"/>
            <a:ext cx="4069000" cy="4975805"/>
          </a:xfrm>
          <a:prstGeom prst="rect">
            <a:avLst/>
          </a:prstGeom>
        </p:spPr>
      </p:pic>
    </p:spTree>
    <p:extLst>
      <p:ext uri="{BB962C8B-B14F-4D97-AF65-F5344CB8AC3E}">
        <p14:creationId xmlns:p14="http://schemas.microsoft.com/office/powerpoint/2010/main" val="12828186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0" y="93925"/>
            <a:ext cx="6172200" cy="571500"/>
          </a:xfrm>
        </p:spPr>
        <p:txBody>
          <a:bodyPr>
            <a:normAutofit fontScale="90000"/>
          </a:bodyPr>
          <a:lstStyle/>
          <a:p>
            <a:r>
              <a:rPr lang="en-US" dirty="0"/>
              <a:t>Inexorably Shrinking Cities?</a:t>
            </a:r>
          </a:p>
        </p:txBody>
      </p:sp>
      <p:sp>
        <p:nvSpPr>
          <p:cNvPr id="6" name="Footer Placeholder 5"/>
          <p:cNvSpPr>
            <a:spLocks noGrp="1"/>
          </p:cNvSpPr>
          <p:nvPr>
            <p:ph type="ftr" sz="quarter" idx="11"/>
          </p:nvPr>
        </p:nvSpPr>
        <p:spPr/>
        <p:txBody>
          <a:bodyPr/>
          <a:lstStyle/>
          <a:p>
            <a:r>
              <a:rPr lang="en-US" smtClean="0"/>
              <a:t>BEP workshop A: afternoon</a:t>
            </a:r>
            <a:endParaRPr lang="en-US"/>
          </a:p>
        </p:txBody>
      </p:sp>
      <p:sp>
        <p:nvSpPr>
          <p:cNvPr id="3" name="Slide Number Placeholder 2"/>
          <p:cNvSpPr>
            <a:spLocks noGrp="1"/>
          </p:cNvSpPr>
          <p:nvPr>
            <p:ph type="sldNum" sz="quarter" idx="12"/>
          </p:nvPr>
        </p:nvSpPr>
        <p:spPr/>
        <p:txBody>
          <a:bodyPr/>
          <a:lstStyle/>
          <a:p>
            <a:fld id="{69E29E33-B620-47F9-BB04-8846C2A5AFCC}" type="slidenum">
              <a:rPr kumimoji="0" lang="en-US" smtClean="0"/>
              <a:pPr/>
              <a:t>8</a:t>
            </a:fld>
            <a:endParaRPr kumimoji="0" lang="en-US"/>
          </a:p>
        </p:txBody>
      </p:sp>
      <p:pic>
        <p:nvPicPr>
          <p:cNvPr id="4" name="Picture 3" descr="Declining Complete.jpg"/>
          <p:cNvPicPr/>
          <p:nvPr/>
        </p:nvPicPr>
        <p:blipFill>
          <a:blip r:embed="rId2" cstate="print"/>
          <a:stretch>
            <a:fillRect/>
          </a:stretch>
        </p:blipFill>
        <p:spPr>
          <a:xfrm>
            <a:off x="126723" y="1249625"/>
            <a:ext cx="4302153" cy="5106725"/>
          </a:xfrm>
          <a:prstGeom prst="rect">
            <a:avLst/>
          </a:prstGeom>
        </p:spPr>
      </p:pic>
      <p:pic>
        <p:nvPicPr>
          <p:cNvPr id="5" name="Picture 4" descr="Distressed Complete.jpg"/>
          <p:cNvPicPr/>
          <p:nvPr/>
        </p:nvPicPr>
        <p:blipFill>
          <a:blip r:embed="rId3" cstate="print"/>
          <a:stretch>
            <a:fillRect/>
          </a:stretch>
        </p:blipFill>
        <p:spPr>
          <a:xfrm>
            <a:off x="4969565" y="1249624"/>
            <a:ext cx="4026321" cy="5106725"/>
          </a:xfrm>
          <a:prstGeom prst="rect">
            <a:avLst/>
          </a:prstGeom>
        </p:spPr>
      </p:pic>
    </p:spTree>
    <p:extLst>
      <p:ext uri="{BB962C8B-B14F-4D97-AF65-F5344CB8AC3E}">
        <p14:creationId xmlns:p14="http://schemas.microsoft.com/office/powerpoint/2010/main" val="137968406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 y="857250"/>
            <a:ext cx="7283069" cy="5143500"/>
          </a:xfrm>
          <a:prstGeom prst="rect">
            <a:avLst/>
          </a:prstGeom>
        </p:spPr>
      </p:pic>
      <p:sp>
        <p:nvSpPr>
          <p:cNvPr id="2" name="Title 1"/>
          <p:cNvSpPr>
            <a:spLocks noGrp="1"/>
          </p:cNvSpPr>
          <p:nvPr>
            <p:ph type="title"/>
          </p:nvPr>
        </p:nvSpPr>
        <p:spPr>
          <a:xfrm>
            <a:off x="5236132" y="1115194"/>
            <a:ext cx="2046941" cy="1615115"/>
          </a:xfrm>
        </p:spPr>
        <p:txBody>
          <a:bodyPr>
            <a:normAutofit fontScale="90000"/>
          </a:bodyPr>
          <a:lstStyle/>
          <a:p>
            <a:r>
              <a:rPr lang="en-US" sz="2325" dirty="0">
                <a:solidFill>
                  <a:srgbClr val="C00000"/>
                </a:solidFill>
              </a:rPr>
              <a:t>Neighborhoods of Investment &amp; Disinvestment- </a:t>
            </a:r>
            <a:r>
              <a:rPr lang="en-US" dirty="0" smtClean="0">
                <a:solidFill>
                  <a:srgbClr val="C00000"/>
                </a:solidFill>
              </a:rPr>
              <a:t>Muncie</a:t>
            </a:r>
            <a:endParaRPr lang="en-US" dirty="0">
              <a:solidFill>
                <a:srgbClr val="C00000"/>
              </a:solidFill>
            </a:endParaRPr>
          </a:p>
        </p:txBody>
      </p:sp>
      <p:sp>
        <p:nvSpPr>
          <p:cNvPr id="3" name="Footer Placeholder 2"/>
          <p:cNvSpPr>
            <a:spLocks noGrp="1"/>
          </p:cNvSpPr>
          <p:nvPr>
            <p:ph type="ftr" sz="quarter" idx="11"/>
          </p:nvPr>
        </p:nvSpPr>
        <p:spPr/>
        <p:txBody>
          <a:bodyPr/>
          <a:lstStyle/>
          <a:p>
            <a:r>
              <a:rPr lang="en-US" smtClean="0"/>
              <a:t>BEP workshop A: afternoon</a:t>
            </a:r>
            <a:endParaRPr lang="en-US"/>
          </a:p>
        </p:txBody>
      </p:sp>
      <p:sp>
        <p:nvSpPr>
          <p:cNvPr id="4" name="Slide Number Placeholder 3"/>
          <p:cNvSpPr>
            <a:spLocks noGrp="1"/>
          </p:cNvSpPr>
          <p:nvPr>
            <p:ph type="sldNum" sz="quarter" idx="12"/>
          </p:nvPr>
        </p:nvSpPr>
        <p:spPr/>
        <p:txBody>
          <a:bodyPr/>
          <a:lstStyle/>
          <a:p>
            <a:fld id="{7C318794-8258-4D5E-9872-61408080B019}" type="slidenum">
              <a:rPr lang="en-US" smtClean="0"/>
              <a:t>9</a:t>
            </a:fld>
            <a:endParaRPr lang="en-US"/>
          </a:p>
        </p:txBody>
      </p:sp>
      <p:sp>
        <p:nvSpPr>
          <p:cNvPr id="9" name="TextBox 8"/>
          <p:cNvSpPr txBox="1"/>
          <p:nvPr/>
        </p:nvSpPr>
        <p:spPr>
          <a:xfrm>
            <a:off x="7565743" y="1208743"/>
            <a:ext cx="1269332" cy="1685077"/>
          </a:xfrm>
          <a:prstGeom prst="rect">
            <a:avLst/>
          </a:prstGeom>
          <a:noFill/>
        </p:spPr>
        <p:txBody>
          <a:bodyPr wrap="square" rtlCol="0">
            <a:spAutoFit/>
          </a:bodyPr>
          <a:lstStyle/>
          <a:p>
            <a:pPr algn="ctr"/>
            <a:r>
              <a:rPr lang="en-US" dirty="0"/>
              <a:t>Statewide study distills to </a:t>
            </a:r>
            <a:r>
              <a:rPr lang="en-US" b="1" u="sng" dirty="0"/>
              <a:t>Your</a:t>
            </a:r>
            <a:r>
              <a:rPr lang="en-US" dirty="0"/>
              <a:t> </a:t>
            </a:r>
            <a:r>
              <a:rPr lang="en-US" dirty="0" smtClean="0"/>
              <a:t>Community</a:t>
            </a:r>
            <a:endParaRPr lang="en-US" dirty="0"/>
          </a:p>
          <a:p>
            <a:pPr algn="ctr"/>
            <a:endParaRPr lang="en-US" sz="1350" dirty="0"/>
          </a:p>
        </p:txBody>
      </p:sp>
      <p:sp>
        <p:nvSpPr>
          <p:cNvPr id="5" name="TextBox 4"/>
          <p:cNvSpPr txBox="1"/>
          <p:nvPr/>
        </p:nvSpPr>
        <p:spPr>
          <a:xfrm>
            <a:off x="7187979" y="2973670"/>
            <a:ext cx="1836593" cy="3416320"/>
          </a:xfrm>
          <a:prstGeom prst="rect">
            <a:avLst/>
          </a:prstGeom>
          <a:noFill/>
        </p:spPr>
        <p:txBody>
          <a:bodyPr wrap="square" rtlCol="0">
            <a:spAutoFit/>
          </a:bodyPr>
          <a:lstStyle/>
          <a:p>
            <a:pPr marL="257175" indent="-257175">
              <a:buFont typeface="+mj-lt"/>
              <a:buAutoNum type="alphaUcPeriod"/>
            </a:pPr>
            <a:r>
              <a:rPr lang="en-US" dirty="0"/>
              <a:t>Severe </a:t>
            </a:r>
            <a:r>
              <a:rPr lang="en-US" dirty="0" smtClean="0"/>
              <a:t>Disinvestment</a:t>
            </a:r>
          </a:p>
          <a:p>
            <a:pPr marL="257175" indent="-257175">
              <a:buFont typeface="+mj-lt"/>
              <a:buAutoNum type="alphaUcPeriod"/>
            </a:pPr>
            <a:endParaRPr lang="en-US" dirty="0"/>
          </a:p>
          <a:p>
            <a:pPr marL="257175" indent="-257175">
              <a:buFont typeface="+mj-lt"/>
              <a:buAutoNum type="alphaUcPeriod"/>
            </a:pPr>
            <a:r>
              <a:rPr lang="en-US" dirty="0"/>
              <a:t>Significant Disinvestment</a:t>
            </a:r>
          </a:p>
          <a:p>
            <a:pPr marL="257175" indent="-257175">
              <a:buFont typeface="+mj-lt"/>
              <a:buAutoNum type="alphaUcPeriod"/>
            </a:pPr>
            <a:endParaRPr lang="en-US" dirty="0" smtClean="0"/>
          </a:p>
          <a:p>
            <a:pPr marL="257175" indent="-257175">
              <a:buFont typeface="+mj-lt"/>
              <a:buAutoNum type="alphaUcPeriod"/>
            </a:pPr>
            <a:r>
              <a:rPr lang="en-US" dirty="0" smtClean="0"/>
              <a:t>Stagnation</a:t>
            </a:r>
            <a:endParaRPr lang="en-US" dirty="0"/>
          </a:p>
          <a:p>
            <a:pPr marL="257175" indent="-257175">
              <a:buFont typeface="+mj-lt"/>
              <a:buAutoNum type="alphaUcPeriod"/>
            </a:pPr>
            <a:endParaRPr lang="en-US" dirty="0" smtClean="0"/>
          </a:p>
          <a:p>
            <a:pPr marL="257175" indent="-257175">
              <a:buFont typeface="+mj-lt"/>
              <a:buAutoNum type="alphaUcPeriod"/>
            </a:pPr>
            <a:r>
              <a:rPr lang="en-US" dirty="0" smtClean="0"/>
              <a:t>Stable/Modest </a:t>
            </a:r>
            <a:r>
              <a:rPr lang="en-US" dirty="0"/>
              <a:t>Investment</a:t>
            </a:r>
          </a:p>
          <a:p>
            <a:pPr marL="257175" indent="-257175">
              <a:buFont typeface="+mj-lt"/>
              <a:buAutoNum type="alphaUcPeriod"/>
            </a:pPr>
            <a:endParaRPr lang="en-US" dirty="0" smtClean="0"/>
          </a:p>
          <a:p>
            <a:pPr marL="257175" indent="-257175">
              <a:buFont typeface="+mj-lt"/>
              <a:buAutoNum type="alphaUcPeriod"/>
            </a:pPr>
            <a:r>
              <a:rPr lang="en-US" dirty="0" smtClean="0"/>
              <a:t>Investment</a:t>
            </a:r>
            <a:endParaRPr lang="en-US" dirty="0"/>
          </a:p>
        </p:txBody>
      </p:sp>
    </p:spTree>
    <p:extLst>
      <p:ext uri="{BB962C8B-B14F-4D97-AF65-F5344CB8AC3E}">
        <p14:creationId xmlns:p14="http://schemas.microsoft.com/office/powerpoint/2010/main" val="39682565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23716</TotalTime>
  <Words>2543</Words>
  <Application>Microsoft Macintosh PowerPoint</Application>
  <PresentationFormat>On-screen Show (4:3)</PresentationFormat>
  <Paragraphs>443</Paragraphs>
  <Slides>26</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29" baseType="lpstr">
      <vt:lpstr>Office Theme</vt:lpstr>
      <vt:lpstr>Photo Editor Photo</vt:lpstr>
      <vt:lpstr>Image</vt:lpstr>
      <vt:lpstr>“Blight Elimination Program” Initiative  of  IHCDA’s Hardest Hit Funds:  Repurposing Demolished Sites Reinvesting in Neighboring Properties  Presentations 4/8 – 4/22/2014  </vt:lpstr>
      <vt:lpstr>Order</vt:lpstr>
      <vt:lpstr>1. Inventory Essential Cities &amp; Towns</vt:lpstr>
      <vt:lpstr>Distressed/ Stressed/ Special Assets</vt:lpstr>
      <vt:lpstr>Stressed</vt:lpstr>
      <vt:lpstr>Special Assets: Colleges/ Casinos</vt:lpstr>
      <vt:lpstr>Special Assets: Historic Districts/ Redevelopment Authorities </vt:lpstr>
      <vt:lpstr>Inexorably Shrinking Cities?</vt:lpstr>
      <vt:lpstr>Neighborhoods of Investment &amp; Disinvestment- Muncie</vt:lpstr>
      <vt:lpstr>4. Residential</vt:lpstr>
      <vt:lpstr>ROI</vt:lpstr>
      <vt:lpstr>Incremental Examples Emily Kimbrough Historic District, Muncie</vt:lpstr>
      <vt:lpstr>4. Underutilized Resources/ Proven Strategies</vt:lpstr>
      <vt:lpstr>4a. Mortgage Guarantees</vt:lpstr>
      <vt:lpstr>4b. HoTIF</vt:lpstr>
      <vt:lpstr>Qualifications &amp; Uses of HoTIF  [amendments 2006] IC Title 36, Chapter 7, Section 14-et. seq. </vt:lpstr>
      <vt:lpstr>Uses of HoTIF</vt:lpstr>
      <vt:lpstr>Concept 1: HoTIF as Investment Multifamily Housing</vt:lpstr>
      <vt:lpstr>HoTIF as Investment Nonresidential Property</vt:lpstr>
      <vt:lpstr>HoTIF as Investment Homestead Housing</vt:lpstr>
      <vt:lpstr>Affordable Housing Resources</vt:lpstr>
      <vt:lpstr>Affordable Housing</vt:lpstr>
      <vt:lpstr>HoTIF + IHCDA as Affordable Housing Subsidy - Homestead</vt:lpstr>
      <vt:lpstr>Same, but for a Mixed-Use Project – “Luxury” Condo</vt:lpstr>
      <vt:lpstr>Urban Homesteading</vt:lpstr>
      <vt:lpstr>4c. Tax Credit Financing – on investment properties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“Blight Elimination Program” Initiative  of  IHCDA’s Hardest Hit Funds:  Site Selection/ Control &amp; Repurposing Demolished Lots  Presentations 4/1 – 4/15/2014</dc:title>
  <dc:creator>Frankel, Bruce</dc:creator>
  <cp:lastModifiedBy>Aimee Morgan</cp:lastModifiedBy>
  <cp:revision>171</cp:revision>
  <cp:lastPrinted>2014-03-31T13:18:15Z</cp:lastPrinted>
  <dcterms:created xsi:type="dcterms:W3CDTF">2014-03-26T19:43:49Z</dcterms:created>
  <dcterms:modified xsi:type="dcterms:W3CDTF">2014-04-24T18:54:37Z</dcterms:modified>
</cp:coreProperties>
</file>