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2" r:id="rId1"/>
  </p:sldMasterIdLst>
  <p:notesMasterIdLst>
    <p:notesMasterId r:id="rId28"/>
  </p:notesMasterIdLst>
  <p:sldIdLst>
    <p:sldId id="257" r:id="rId2"/>
    <p:sldId id="323" r:id="rId3"/>
    <p:sldId id="324" r:id="rId4"/>
    <p:sldId id="352" r:id="rId5"/>
    <p:sldId id="359" r:id="rId6"/>
    <p:sldId id="353" r:id="rId7"/>
    <p:sldId id="360" r:id="rId8"/>
    <p:sldId id="361" r:id="rId9"/>
    <p:sldId id="363" r:id="rId10"/>
    <p:sldId id="385" r:id="rId11"/>
    <p:sldId id="386" r:id="rId12"/>
    <p:sldId id="387" r:id="rId13"/>
    <p:sldId id="388" r:id="rId14"/>
    <p:sldId id="389" r:id="rId15"/>
    <p:sldId id="362" r:id="rId16"/>
    <p:sldId id="358" r:id="rId17"/>
    <p:sldId id="354" r:id="rId18"/>
    <p:sldId id="364" r:id="rId19"/>
    <p:sldId id="369" r:id="rId20"/>
    <p:sldId id="408" r:id="rId21"/>
    <p:sldId id="409" r:id="rId22"/>
    <p:sldId id="410" r:id="rId23"/>
    <p:sldId id="411" r:id="rId24"/>
    <p:sldId id="412" r:id="rId25"/>
    <p:sldId id="413" r:id="rId26"/>
    <p:sldId id="41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9176F-05DF-435F-B316-FFC04C7F9A36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DE42D-A8F9-4B7D-8C90-75FD65CB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DE42D-A8F9-4B7D-8C90-75FD65CBA0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206-5448-4C58-BCB4-2A2333A1CBC1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3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DF5-7085-46EF-B8AD-C280C64C20D0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3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7A9-D780-49C1-92E2-E906164B2952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3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95DF-1D56-4298-BAEF-5AD0A1A58416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9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BA31-241E-4451-A2D4-BBB8FE22E65A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3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6A8F-1E93-4639-93DE-BDF981474AA5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DA-DF3D-498A-8684-5795F1442D1E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CC37-B55D-4946-84A7-2E5AE5D29EF3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7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BA1-918A-4AA4-9E69-B39C97FACDDE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E57C-345B-4482-87F8-C8967CF5D093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9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F5B-5C87-4573-BBA8-FFBF12344683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6060B1D0-CA13-46F4-994C-997CF9C34EFD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03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3.gi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8" Type="http://schemas.openxmlformats.org/officeDocument/2006/relationships/image" Target="../media/image4.png"/><Relationship Id="rId9" Type="http://schemas.openxmlformats.org/officeDocument/2006/relationships/image" Target="../media/image5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8953500" cy="42433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“Blight Elimination Program” Initiative </a:t>
            </a:r>
            <a:br>
              <a:rPr lang="en-US" sz="3600" dirty="0" smtClean="0"/>
            </a:br>
            <a:r>
              <a:rPr lang="en-US" sz="3600" dirty="0" smtClean="0"/>
              <a:t>of </a:t>
            </a:r>
            <a:br>
              <a:rPr lang="en-US" sz="3600" dirty="0" smtClean="0"/>
            </a:br>
            <a:r>
              <a:rPr lang="en-US" sz="3600" dirty="0" smtClean="0"/>
              <a:t>IHCDA’s </a:t>
            </a:r>
            <a:r>
              <a:rPr lang="en-US" sz="3600" dirty="0"/>
              <a:t>Hardest Hit Funds:</a:t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i="1" dirty="0">
                <a:solidFill>
                  <a:srgbClr val="FFFF00"/>
                </a:solidFill>
              </a:rPr>
              <a:t>Repurposing Demolished </a:t>
            </a:r>
            <a:r>
              <a:rPr lang="en-US" sz="3200" b="1" i="1" dirty="0" smtClean="0">
                <a:solidFill>
                  <a:srgbClr val="FFFF00"/>
                </a:solidFill>
              </a:rPr>
              <a:t>Sites</a:t>
            </a:r>
            <a:br>
              <a:rPr lang="en-US" sz="3200" b="1" i="1" dirty="0" smtClean="0">
                <a:solidFill>
                  <a:srgbClr val="FFFF00"/>
                </a:solidFill>
              </a:rPr>
            </a:br>
            <a:r>
              <a:rPr lang="en-US" sz="3200" b="1" i="1" dirty="0" smtClean="0">
                <a:solidFill>
                  <a:srgbClr val="FFFF00"/>
                </a:solidFill>
              </a:rPr>
              <a:t>Reinvesting </a:t>
            </a:r>
            <a:r>
              <a:rPr lang="en-US" sz="3200" b="1" i="1" dirty="0">
                <a:solidFill>
                  <a:srgbClr val="FFFF00"/>
                </a:solidFill>
              </a:rPr>
              <a:t>in Neighboring </a:t>
            </a:r>
            <a:r>
              <a:rPr lang="en-US" sz="3200" b="1" i="1" dirty="0" smtClean="0">
                <a:solidFill>
                  <a:srgbClr val="FFFF00"/>
                </a:solidFill>
              </a:rPr>
              <a:t>Properties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600" dirty="0" smtClean="0"/>
              <a:t>Presentations 4/8 – 4/22/2014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i="1" dirty="0" smtClean="0"/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5562602" y="5083354"/>
            <a:ext cx="23699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Bruce Frankel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Professor of          Urban Planning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Director, Real Estate Development Programs</a:t>
            </a: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7924800" y="5105400"/>
          <a:ext cx="1219200" cy="170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Photo Editor Photo" r:id="rId3" imgW="2381582" imgH="3333333" progId="">
                  <p:embed/>
                </p:oleObj>
              </mc:Choice>
              <mc:Fallback>
                <p:oleObj name="Photo Editor Photo" r:id="rId3" imgW="2381582" imgH="3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105400"/>
                        <a:ext cx="1219200" cy="170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Ball State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0" y="4010213"/>
            <a:ext cx="2362200" cy="89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66048"/>
              </p:ext>
            </p:extLst>
          </p:nvPr>
        </p:nvGraphicFramePr>
        <p:xfrm>
          <a:off x="0" y="5331023"/>
          <a:ext cx="1905000" cy="152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Image" r:id="rId6" imgW="4355556" imgH="3492063" progId="Photoshop.Image.10">
                  <p:embed/>
                </p:oleObj>
              </mc:Choice>
              <mc:Fallback>
                <p:oleObj name="Image" r:id="rId6" imgW="4355556" imgH="349206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1023"/>
                        <a:ext cx="1905000" cy="1526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3028013" y="3642610"/>
            <a:ext cx="2615784" cy="12652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PART A</a:t>
            </a:r>
          </a:p>
          <a:p>
            <a:pPr algn="ctr"/>
            <a:r>
              <a:rPr lang="en-US" sz="2400" b="1" dirty="0" smtClean="0"/>
              <a:t>10:00-noon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18" y="5329546"/>
            <a:ext cx="2789889" cy="15284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783" y="1637970"/>
            <a:ext cx="1706217" cy="1431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Site selection, control, reuse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60" y="5329546"/>
            <a:ext cx="482857" cy="4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4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Earthworks - Detroit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2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4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Earthworks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89443"/>
              </p:ext>
            </p:extLst>
          </p:nvPr>
        </p:nvGraphicFramePr>
        <p:xfrm>
          <a:off x="5754275" y="3789045"/>
          <a:ext cx="1433704" cy="736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70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Shane Bernardo: Outreach Coordinator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37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Earthworks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2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Market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74436" y="135171"/>
            <a:ext cx="4882102" cy="1224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D. Community Garden $5,577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2" y="378719"/>
            <a:ext cx="3523500" cy="5734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99" y="1522799"/>
            <a:ext cx="5176501" cy="53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0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047" y="0"/>
            <a:ext cx="8079581" cy="1658198"/>
          </a:xfrm>
        </p:spPr>
        <p:txBody>
          <a:bodyPr/>
          <a:lstStyle/>
          <a:p>
            <a:r>
              <a:rPr lang="en-US" dirty="0" smtClean="0"/>
              <a:t>Kent State Urban Design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039" y="1564996"/>
            <a:ext cx="6643188" cy="50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8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4347" y="0"/>
            <a:ext cx="8079581" cy="820384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Public/ NGO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5586" y="1993392"/>
            <a:ext cx="4700612" cy="37673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Public Open Space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Land </a:t>
            </a:r>
            <a:r>
              <a:rPr lang="en-US" dirty="0">
                <a:solidFill>
                  <a:schemeClr val="tx1"/>
                </a:solidFill>
              </a:rPr>
              <a:t>Bank Street Edge Improvements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Neighborhood </a:t>
            </a:r>
            <a:r>
              <a:rPr lang="en-US" dirty="0" smtClean="0">
                <a:solidFill>
                  <a:schemeClr val="tx1"/>
                </a:solidFill>
              </a:rPr>
              <a:t>Pathway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Neighborhood Pocket Park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Rain Garden [Neighborhood Hydrology]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Public Art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4203382" cy="3767328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Public Facility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Community School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Community Center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Economic Development Incubator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5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54880" y="103367"/>
            <a:ext cx="4389120" cy="14868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Land Bank Street Edge Improvements</a:t>
            </a:r>
            <a:br>
              <a:rPr lang="en-US" dirty="0" smtClean="0"/>
            </a:br>
            <a:r>
              <a:rPr lang="en-US" dirty="0" smtClean="0"/>
              <a:t>$546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3074" cy="6858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499" y="1668600"/>
            <a:ext cx="5437501" cy="3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7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60" y="69769"/>
            <a:ext cx="8079581" cy="467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would add a 3’ fence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91" y="707554"/>
            <a:ext cx="3873518" cy="58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4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1928073"/>
          </a:xfrm>
        </p:spPr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14350" y="3037398"/>
            <a:ext cx="6919722" cy="27923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Guidelines to Conduct Workshop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Myths &amp; Premises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Getting Started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Repurposing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for Lunch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Afternoon 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49154" y="55659"/>
            <a:ext cx="5594846" cy="12722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B. Neighborhood Pathway</a:t>
            </a:r>
            <a:br>
              <a:rPr lang="en-US" dirty="0" smtClean="0"/>
            </a:br>
            <a:r>
              <a:rPr lang="en-US" dirty="0" smtClean="0"/>
              <a:t>$8,446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4" y="1178186"/>
            <a:ext cx="3393000" cy="4546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667" y="1448186"/>
            <a:ext cx="5176501" cy="42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0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59" y="0"/>
            <a:ext cx="8079581" cy="1248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Mid-block walkability  </a:t>
            </a:r>
            <a:br>
              <a:rPr lang="en-US" dirty="0" smtClean="0"/>
            </a:br>
            <a:r>
              <a:rPr lang="en-US" dirty="0" smtClean="0"/>
              <a:t>I would add fencing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57" y="1415645"/>
            <a:ext cx="5938423" cy="45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2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82957" y="111318"/>
            <a:ext cx="6361043" cy="1073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C. Neighborhood Pocket Park					$6,094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7" y="1073426"/>
            <a:ext cx="3393000" cy="490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948" y="1894227"/>
            <a:ext cx="5089501" cy="40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9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55556"/>
          </a:xfrm>
        </p:spPr>
        <p:txBody>
          <a:bodyPr/>
          <a:lstStyle/>
          <a:p>
            <a:r>
              <a:rPr lang="en-US" dirty="0" smtClean="0"/>
              <a:t>Pocket Park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" y="1744200"/>
            <a:ext cx="8961001" cy="33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Park - Detroit</a:t>
            </a:r>
            <a:br>
              <a:rPr lang="en-US" dirty="0" smtClean="0"/>
            </a:br>
            <a:r>
              <a:rPr lang="en-US" dirty="0" smtClean="0"/>
              <a:t>Barrett’s Law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"/>
            <a:ext cx="8079581" cy="904958"/>
          </a:xfrm>
        </p:spPr>
        <p:txBody>
          <a:bodyPr>
            <a:normAutofit/>
          </a:bodyPr>
          <a:lstStyle/>
          <a:p>
            <a:r>
              <a:rPr lang="en-US" dirty="0" smtClean="0"/>
              <a:t>Campus </a:t>
            </a:r>
            <a:r>
              <a:rPr lang="en-US" dirty="0" err="1" smtClean="0"/>
              <a:t>Martius</a:t>
            </a:r>
            <a:r>
              <a:rPr lang="en-US" dirty="0" smtClean="0"/>
              <a:t> - Detroit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5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9027" y="-1"/>
            <a:ext cx="8865704" cy="15186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D. Neighborhood Rain Garden [Hydrology]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	      $1,128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" y="1201023"/>
            <a:ext cx="3523500" cy="4946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93" y="1937708"/>
            <a:ext cx="3654000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2190466"/>
          </a:xfrm>
        </p:spPr>
        <p:txBody>
          <a:bodyPr/>
          <a:lstStyle/>
          <a:p>
            <a:r>
              <a:rPr lang="en-US" u="sng" dirty="0" smtClean="0"/>
              <a:t>PART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Repurposing</a:t>
            </a:r>
            <a:endParaRPr lang="en-US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0634" y="3148717"/>
            <a:ext cx="6919722" cy="268447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Extended Lot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Urban Agriculture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Public/ NGO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Residential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Nonresidential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Mixed Use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0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162" y="133773"/>
            <a:ext cx="8079581" cy="828335"/>
          </a:xfrm>
        </p:spPr>
        <p:txBody>
          <a:bodyPr/>
          <a:lstStyle/>
          <a:p>
            <a:r>
              <a:rPr lang="en-US" dirty="0" smtClean="0"/>
              <a:t>1. Extended Lot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6063" y="1256306"/>
            <a:ext cx="6488264" cy="1009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5207" y="1264257"/>
            <a:ext cx="103367" cy="9780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2410" y="1264257"/>
            <a:ext cx="103367" cy="9780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17846" y="1256306"/>
            <a:ext cx="5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0778" y="1256306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806" y="1256306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6657" y="2838616"/>
            <a:ext cx="711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net merits of subdividing V?</a:t>
            </a:r>
          </a:p>
          <a:p>
            <a:endParaRPr lang="en-US" dirty="0"/>
          </a:p>
          <a:p>
            <a:r>
              <a:rPr lang="en-US" dirty="0" smtClean="0"/>
              <a:t>…of relying on the Property Maintenance Code or a Deed reversion clause?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115" y="499532"/>
            <a:ext cx="2767054" cy="53302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 side yard $4,668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 side yards</a:t>
            </a:r>
            <a:br>
              <a:rPr lang="en-US" dirty="0" smtClean="0"/>
            </a:br>
            <a:r>
              <a:rPr lang="en-US" dirty="0" smtClean="0"/>
              <a:t>$5,767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65"/>
            <a:ext cx="5939624" cy="67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4350" y="0"/>
            <a:ext cx="8079581" cy="105752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Urban Agriculture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Soil Conditions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Pollutants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Debris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Compacted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Water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Permits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Zoning Code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Building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19708" y="1993392"/>
            <a:ext cx="4524292" cy="37673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Equipment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Fencing/ Security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Native Plant Selection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Budgets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Vineyard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Orchard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Market Garden</a:t>
            </a:r>
          </a:p>
          <a:p>
            <a:pPr marL="64008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Community Garden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6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07535" y="0"/>
            <a:ext cx="2536466" cy="1637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Vineyard</a:t>
            </a:r>
            <a:br>
              <a:rPr lang="en-US" dirty="0" smtClean="0"/>
            </a:br>
            <a:r>
              <a:rPr lang="en-US" dirty="0" smtClean="0"/>
              <a:t>$4,923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726"/>
            <a:ext cx="4257958" cy="5891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442" y="2037161"/>
            <a:ext cx="5263501" cy="29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2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41193" y="0"/>
            <a:ext cx="2431955" cy="1558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B. Orchard</a:t>
            </a:r>
            <a:br>
              <a:rPr lang="en-US" dirty="0" smtClean="0"/>
            </a:br>
            <a:r>
              <a:rPr lang="en-US" dirty="0" smtClean="0"/>
              <a:t>$3,718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8087" cy="6856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47" y="1837830"/>
            <a:ext cx="5176501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63764" y="135172"/>
            <a:ext cx="3816626" cy="930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C. Market Garden</a:t>
            </a:r>
            <a:br>
              <a:rPr lang="en-US" dirty="0" smtClean="0"/>
            </a:br>
            <a:r>
              <a:rPr lang="en-US" dirty="0" smtClean="0"/>
              <a:t>$3,659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2" y="829768"/>
            <a:ext cx="3393000" cy="4816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799" y="1510169"/>
            <a:ext cx="5046001" cy="41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5118000A-40C1-40FE-8820-365222333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19134</TotalTime>
  <Words>385</Words>
  <Application>Microsoft Macintosh PowerPoint</Application>
  <PresentationFormat>On-screen Show (4:3)</PresentationFormat>
  <Paragraphs>131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Metropolitan</vt:lpstr>
      <vt:lpstr>Photo Editor Photo</vt:lpstr>
      <vt:lpstr>Image</vt:lpstr>
      <vt:lpstr>“Blight Elimination Program” Initiative  of  IHCDA’s Hardest Hit Funds:  Repurposing Demolished Sites Reinvesting in Neighboring Properties  Presentations 4/8 – 4/22/2014  </vt:lpstr>
      <vt:lpstr>PARTS</vt:lpstr>
      <vt:lpstr>PART 4 Repurposing</vt:lpstr>
      <vt:lpstr>1. Extended Lot</vt:lpstr>
      <vt:lpstr>Cost  1 side yard $4,668  2 side yards $5,767  </vt:lpstr>
      <vt:lpstr>2. Urban Agriculture</vt:lpstr>
      <vt:lpstr>A. Vineyard $4,923</vt:lpstr>
      <vt:lpstr>B. Orchard $3,718</vt:lpstr>
      <vt:lpstr>C. Market Garden $3,659</vt:lpstr>
      <vt:lpstr>Earthworks - Detroit</vt:lpstr>
      <vt:lpstr>Earthworks</vt:lpstr>
      <vt:lpstr>Earthworks</vt:lpstr>
      <vt:lpstr>Earthworks</vt:lpstr>
      <vt:lpstr>To Market</vt:lpstr>
      <vt:lpstr>D. Community Garden $5,577</vt:lpstr>
      <vt:lpstr>Kent State Urban Design</vt:lpstr>
      <vt:lpstr>3. Public/ NGO</vt:lpstr>
      <vt:lpstr>A. Land Bank Street Edge Improvements $546</vt:lpstr>
      <vt:lpstr>I would add a 3’ fence</vt:lpstr>
      <vt:lpstr>B. Neighborhood Pathway $8,446</vt:lpstr>
      <vt:lpstr>Mid-block walkability   I would add fencing</vt:lpstr>
      <vt:lpstr>C. Neighborhood Pocket Park     $6,094</vt:lpstr>
      <vt:lpstr>Pocket Park</vt:lpstr>
      <vt:lpstr>Public Park - Detroit Barrett’s Law</vt:lpstr>
      <vt:lpstr>Campus Martius - Detroit</vt:lpstr>
      <vt:lpstr>D. Neighborhood Rain Garden [Hydrology]              $1,128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“Blight Elimination Program” Initiative  of  IHCDA’s Hardest Hit Funds: A Sustainable Redevelopment Template for Indiana’s Disinvestment Neighborhoods  Presentation 12-26-2013</dc:title>
  <dc:creator>Frankel, Bruce</dc:creator>
  <cp:lastModifiedBy>Aimee Morgan</cp:lastModifiedBy>
  <cp:revision>192</cp:revision>
  <dcterms:created xsi:type="dcterms:W3CDTF">2014-02-25T22:41:56Z</dcterms:created>
  <dcterms:modified xsi:type="dcterms:W3CDTF">2014-04-24T18:41:26Z</dcterms:modified>
</cp:coreProperties>
</file>