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embeddings/oleObject3.bin" ContentType="application/vnd.openxmlformats-officedocument.oleObject"/>
  <Override PartName="/ppt/charts/chart5.xml" ContentType="application/vnd.openxmlformats-officedocument.drawingml.chart+xml"/>
  <Override PartName="/ppt/embeddings/oleObject4.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0.xml" ContentType="application/vnd.openxmlformats-officedocument.drawingml.diagramData+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54"/>
  </p:notesMasterIdLst>
  <p:sldIdLst>
    <p:sldId id="257" r:id="rId2"/>
    <p:sldId id="323" r:id="rId3"/>
    <p:sldId id="266" r:id="rId4"/>
    <p:sldId id="328" r:id="rId5"/>
    <p:sldId id="393" r:id="rId6"/>
    <p:sldId id="265" r:id="rId7"/>
    <p:sldId id="268" r:id="rId8"/>
    <p:sldId id="267" r:id="rId9"/>
    <p:sldId id="322" r:id="rId10"/>
    <p:sldId id="406" r:id="rId11"/>
    <p:sldId id="269" r:id="rId12"/>
    <p:sldId id="293" r:id="rId13"/>
    <p:sldId id="398" r:id="rId14"/>
    <p:sldId id="399" r:id="rId15"/>
    <p:sldId id="394" r:id="rId16"/>
    <p:sldId id="397" r:id="rId17"/>
    <p:sldId id="395" r:id="rId18"/>
    <p:sldId id="396" r:id="rId19"/>
    <p:sldId id="294" r:id="rId20"/>
    <p:sldId id="311" r:id="rId21"/>
    <p:sldId id="295" r:id="rId22"/>
    <p:sldId id="318" r:id="rId23"/>
    <p:sldId id="319" r:id="rId24"/>
    <p:sldId id="321" r:id="rId25"/>
    <p:sldId id="303" r:id="rId26"/>
    <p:sldId id="302" r:id="rId27"/>
    <p:sldId id="304" r:id="rId28"/>
    <p:sldId id="305" r:id="rId29"/>
    <p:sldId id="306" r:id="rId30"/>
    <p:sldId id="307" r:id="rId31"/>
    <p:sldId id="308" r:id="rId32"/>
    <p:sldId id="309" r:id="rId33"/>
    <p:sldId id="310" r:id="rId34"/>
    <p:sldId id="312" r:id="rId35"/>
    <p:sldId id="313" r:id="rId36"/>
    <p:sldId id="314" r:id="rId37"/>
    <p:sldId id="296" r:id="rId38"/>
    <p:sldId id="297" r:id="rId39"/>
    <p:sldId id="317" r:id="rId40"/>
    <p:sldId id="298" r:id="rId41"/>
    <p:sldId id="299" r:id="rId42"/>
    <p:sldId id="408" r:id="rId43"/>
    <p:sldId id="409" r:id="rId44"/>
    <p:sldId id="410" r:id="rId45"/>
    <p:sldId id="411" r:id="rId46"/>
    <p:sldId id="412" r:id="rId47"/>
    <p:sldId id="413" r:id="rId48"/>
    <p:sldId id="414" r:id="rId49"/>
    <p:sldId id="258" r:id="rId50"/>
    <p:sldId id="404" r:id="rId51"/>
    <p:sldId id="407" r:id="rId52"/>
    <p:sldId id="40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0" autoAdjust="0"/>
    <p:restoredTop sz="94660"/>
  </p:normalViewPr>
  <p:slideViewPr>
    <p:cSldViewPr snapToGrid="0">
      <p:cViewPr varScale="1">
        <p:scale>
          <a:sx n="85" d="100"/>
          <a:sy n="85" d="100"/>
        </p:scale>
        <p:origin x="-152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frankel.BSU\Documents\Indiana%20City%20Corp\IHCDA%20Hardest%20Hit%20Fund%20Workshops\Resources%20for%20Workshops%20&amp;%20Primer\Demolished%20Property%20with%20charts.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Aggregate Residential Property Values McKinley Neighborhood</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accent4">
                  <a:lumMod val="50000"/>
                </a:schemeClr>
              </a:solidFill>
              <a:ln>
                <a:noFill/>
              </a:ln>
              <a:effectLst/>
              <a:sp3d/>
            </c:spPr>
          </c:dPt>
          <c:dPt>
            <c:idx val="1"/>
            <c:invertIfNegative val="0"/>
            <c:bubble3D val="0"/>
            <c:spPr>
              <a:solidFill>
                <a:srgbClr val="00B0F0"/>
              </a:solidFill>
              <a:ln>
                <a:noFill/>
              </a:ln>
              <a:effectLst/>
              <a:sp3d/>
            </c:spPr>
          </c:dPt>
          <c:dPt>
            <c:idx val="2"/>
            <c:invertIfNegative val="0"/>
            <c:bubble3D val="0"/>
            <c:spPr>
              <a:solidFill>
                <a:srgbClr val="C0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'without demo or vacant'!$J$222:$L$222</c:f>
              <c:strCache>
                <c:ptCount val="3"/>
                <c:pt idx="0">
                  <c:v>Value 2009</c:v>
                </c:pt>
                <c:pt idx="1">
                  <c:v>Value 2013</c:v>
                </c:pt>
                <c:pt idx="2">
                  <c:v>Loss</c:v>
                </c:pt>
              </c:strCache>
            </c:strRef>
          </c:cat>
          <c:val>
            <c:numRef>
              <c:f>'without demo or vacant'!$J$223:$L$223</c:f>
              <c:numCache>
                <c:formatCode>"$"#,##0</c:formatCode>
                <c:ptCount val="3"/>
                <c:pt idx="0">
                  <c:v>6.352949E6</c:v>
                </c:pt>
                <c:pt idx="1">
                  <c:v>4.9775E6</c:v>
                </c:pt>
                <c:pt idx="2">
                  <c:v>1.375449E6</c:v>
                </c:pt>
              </c:numCache>
            </c:numRef>
          </c:val>
        </c:ser>
        <c:dLbls>
          <c:showLegendKey val="0"/>
          <c:showVal val="0"/>
          <c:showCatName val="0"/>
          <c:showSerName val="0"/>
          <c:showPercent val="0"/>
          <c:showBubbleSize val="0"/>
        </c:dLbls>
        <c:gapWidth val="150"/>
        <c:shape val="box"/>
        <c:axId val="-2063912056"/>
        <c:axId val="-2063849768"/>
        <c:axId val="0"/>
      </c:bar3DChart>
      <c:catAx>
        <c:axId val="-2063912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63849768"/>
        <c:crosses val="autoZero"/>
        <c:auto val="1"/>
        <c:lblAlgn val="ctr"/>
        <c:lblOffset val="100"/>
        <c:noMultiLvlLbl val="0"/>
      </c:catAx>
      <c:valAx>
        <c:axId val="-20638497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912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'without demo or vacant'!$J$236</c:f>
              <c:strCache>
                <c:ptCount val="1"/>
                <c:pt idx="0">
                  <c:v>Aggregate Value</c:v>
                </c:pt>
              </c:strCache>
            </c:strRef>
          </c:tx>
          <c:spPr>
            <a:solidFill>
              <a:schemeClr val="accent4">
                <a:lumMod val="50000"/>
              </a:schemeClr>
            </a:solidFill>
            <a:ln>
              <a:noFill/>
            </a:ln>
            <a:effectLst/>
            <a:sp3d/>
          </c:spPr>
          <c:invertIfNegative val="0"/>
          <c:dPt>
            <c:idx val="1"/>
            <c:invertIfNegative val="0"/>
            <c:bubble3D val="0"/>
            <c:spPr>
              <a:solidFill>
                <a:srgbClr val="0070C0"/>
              </a:solidFill>
              <a:ln>
                <a:noFill/>
              </a:ln>
              <a:effectLst/>
              <a:sp3d/>
            </c:spPr>
          </c:dPt>
          <c:dPt>
            <c:idx val="2"/>
            <c:invertIfNegative val="0"/>
            <c:bubble3D val="0"/>
            <c:spPr>
              <a:solidFill>
                <a:srgbClr val="C00000"/>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'without demo or vacant'!$K$235:$M$235</c:f>
              <c:strCache>
                <c:ptCount val="3"/>
                <c:pt idx="0">
                  <c:v>2009</c:v>
                </c:pt>
                <c:pt idx="1">
                  <c:v>2013</c:v>
                </c:pt>
                <c:pt idx="2">
                  <c:v>Lost Value</c:v>
                </c:pt>
              </c:strCache>
            </c:strRef>
          </c:cat>
          <c:val>
            <c:numRef>
              <c:f>'without demo or vacant'!$K$236:$M$236</c:f>
              <c:numCache>
                <c:formatCode>"$"#,##0</c:formatCode>
                <c:ptCount val="3"/>
                <c:pt idx="0">
                  <c:v>8.803149E6</c:v>
                </c:pt>
                <c:pt idx="1">
                  <c:v>7.1531E6</c:v>
                </c:pt>
                <c:pt idx="2">
                  <c:v>1.650049E6</c:v>
                </c:pt>
              </c:numCache>
            </c:numRef>
          </c:val>
        </c:ser>
        <c:dLbls>
          <c:showLegendKey val="0"/>
          <c:showVal val="0"/>
          <c:showCatName val="0"/>
          <c:showSerName val="0"/>
          <c:showPercent val="0"/>
          <c:showBubbleSize val="0"/>
        </c:dLbls>
        <c:gapWidth val="150"/>
        <c:shape val="box"/>
        <c:axId val="-2063762024"/>
        <c:axId val="-2067578344"/>
        <c:axId val="0"/>
      </c:bar3DChart>
      <c:catAx>
        <c:axId val="-2063762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67578344"/>
        <c:crosses val="autoZero"/>
        <c:auto val="1"/>
        <c:lblAlgn val="ctr"/>
        <c:lblOffset val="100"/>
        <c:noMultiLvlLbl val="0"/>
      </c:catAx>
      <c:valAx>
        <c:axId val="-2067578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7620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Without Vacant </a:t>
            </a:r>
            <a:r>
              <a:rPr lang="en-US" dirty="0" smtClean="0"/>
              <a:t>Land or </a:t>
            </a:r>
            <a:r>
              <a:rPr lang="en-US" dirty="0"/>
              <a:t>Demolished Properties</a:t>
            </a:r>
            <a:endParaRPr lang="en-US" baseline="0" dirty="0"/>
          </a:p>
        </c:rich>
      </c:tx>
      <c:layout/>
      <c:overlay val="0"/>
      <c:spPr>
        <a:noFill/>
        <a:ln>
          <a:noFill/>
        </a:ln>
        <a:effectLst/>
      </c:spPr>
    </c:title>
    <c:autoTitleDeleted val="0"/>
    <c:plotArea>
      <c:layout/>
      <c:barChart>
        <c:barDir val="col"/>
        <c:grouping val="clustered"/>
        <c:varyColors val="0"/>
        <c:ser>
          <c:idx val="0"/>
          <c:order val="0"/>
          <c:tx>
            <c:strRef>
              <c:f>'without demo or vacant'!$D$241</c:f>
              <c:strCache>
                <c:ptCount val="1"/>
                <c:pt idx="0">
                  <c:v>2009</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'without demo or vacant'!$C$242</c:f>
              <c:strCache>
                <c:ptCount val="1"/>
                <c:pt idx="0">
                  <c:v>Mean</c:v>
                </c:pt>
              </c:strCache>
            </c:strRef>
          </c:cat>
          <c:val>
            <c:numRef>
              <c:f>'without demo or vacant'!$D$242</c:f>
              <c:numCache>
                <c:formatCode>"$"#,##0</c:formatCode>
                <c:ptCount val="1"/>
                <c:pt idx="0">
                  <c:v>37144.08860759494</c:v>
                </c:pt>
              </c:numCache>
            </c:numRef>
          </c:val>
        </c:ser>
        <c:ser>
          <c:idx val="1"/>
          <c:order val="1"/>
          <c:tx>
            <c:strRef>
              <c:f>'without demo or vacant'!$E$241</c:f>
              <c:strCache>
                <c:ptCount val="1"/>
                <c:pt idx="0">
                  <c:v>2010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'without demo or vacant'!$C$242</c:f>
              <c:strCache>
                <c:ptCount val="1"/>
                <c:pt idx="0">
                  <c:v>Mean</c:v>
                </c:pt>
              </c:strCache>
            </c:strRef>
          </c:cat>
          <c:val>
            <c:numRef>
              <c:f>'without demo or vacant'!$E$242</c:f>
              <c:numCache>
                <c:formatCode>"$"#,##0</c:formatCode>
                <c:ptCount val="1"/>
                <c:pt idx="0">
                  <c:v>32788.18565400844</c:v>
                </c:pt>
              </c:numCache>
            </c:numRef>
          </c:val>
        </c:ser>
        <c:ser>
          <c:idx val="2"/>
          <c:order val="2"/>
          <c:tx>
            <c:strRef>
              <c:f>'without demo or vacant'!$F$241</c:f>
              <c:strCache>
                <c:ptCount val="1"/>
                <c:pt idx="0">
                  <c:v>2011</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'without demo or vacant'!$C$242</c:f>
              <c:strCache>
                <c:ptCount val="1"/>
                <c:pt idx="0">
                  <c:v>Mean</c:v>
                </c:pt>
              </c:strCache>
            </c:strRef>
          </c:cat>
          <c:val>
            <c:numRef>
              <c:f>'without demo or vacant'!$F$242</c:f>
              <c:numCache>
                <c:formatCode>"$"#,##0</c:formatCode>
                <c:ptCount val="1"/>
                <c:pt idx="0">
                  <c:v>32370.88607594936</c:v>
                </c:pt>
              </c:numCache>
            </c:numRef>
          </c:val>
        </c:ser>
        <c:ser>
          <c:idx val="3"/>
          <c:order val="3"/>
          <c:tx>
            <c:strRef>
              <c:f>'without demo or vacant'!$G$241</c:f>
              <c:strCache>
                <c:ptCount val="1"/>
                <c:pt idx="0">
                  <c:v>2012</c:v>
                </c:pt>
              </c:strCache>
            </c:strRef>
          </c:tx>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'without demo or vacant'!$C$242</c:f>
              <c:strCache>
                <c:ptCount val="1"/>
                <c:pt idx="0">
                  <c:v>Mean</c:v>
                </c:pt>
              </c:strCache>
            </c:strRef>
          </c:cat>
          <c:val>
            <c:numRef>
              <c:f>'without demo or vacant'!$G$242</c:f>
              <c:numCache>
                <c:formatCode>"$"#,##0</c:formatCode>
                <c:ptCount val="1"/>
                <c:pt idx="0">
                  <c:v>30292.82700421941</c:v>
                </c:pt>
              </c:numCache>
            </c:numRef>
          </c:val>
        </c:ser>
        <c:ser>
          <c:idx val="4"/>
          <c:order val="4"/>
          <c:tx>
            <c:strRef>
              <c:f>'without demo or vacant'!$H$241</c:f>
              <c:strCache>
                <c:ptCount val="1"/>
                <c:pt idx="0">
                  <c:v>2013</c:v>
                </c:pt>
              </c:strCache>
            </c:strRef>
          </c:tx>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'without demo or vacant'!$C$242</c:f>
              <c:strCache>
                <c:ptCount val="1"/>
                <c:pt idx="0">
                  <c:v>Mean</c:v>
                </c:pt>
              </c:strCache>
            </c:strRef>
          </c:cat>
          <c:val>
            <c:numRef>
              <c:f>'without demo or vacant'!$H$242</c:f>
              <c:numCache>
                <c:formatCode>"$"#,##0</c:formatCode>
                <c:ptCount val="1"/>
                <c:pt idx="0">
                  <c:v>30181.85654008438</c:v>
                </c:pt>
              </c:numCache>
            </c:numRef>
          </c:val>
        </c:ser>
        <c:dLbls>
          <c:dLblPos val="inEnd"/>
          <c:showLegendKey val="0"/>
          <c:showVal val="1"/>
          <c:showCatName val="0"/>
          <c:showSerName val="0"/>
          <c:showPercent val="0"/>
          <c:showBubbleSize val="0"/>
        </c:dLbls>
        <c:gapWidth val="65"/>
        <c:axId val="-2052804664"/>
        <c:axId val="-2052856392"/>
      </c:barChart>
      <c:catAx>
        <c:axId val="-20528046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052856392"/>
        <c:crosses val="autoZero"/>
        <c:auto val="1"/>
        <c:lblAlgn val="ctr"/>
        <c:lblOffset val="100"/>
        <c:noMultiLvlLbl val="0"/>
      </c:catAx>
      <c:valAx>
        <c:axId val="-20528563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1"/>
        <c:majorTickMark val="none"/>
        <c:minorTickMark val="none"/>
        <c:tickLblPos val="nextTo"/>
        <c:crossAx val="-2052804664"/>
        <c:crosses val="autoZero"/>
        <c:crossBetween val="between"/>
      </c:valAx>
      <c:spPr>
        <a:noFill/>
        <a:ln>
          <a:noFill/>
        </a:ln>
        <a:effectLst/>
      </c:spPr>
    </c:plotArea>
    <c:legend>
      <c:legendPos val="l"/>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800"/>
            </a:pPr>
            <a:r>
              <a:rPr lang="en-US" sz="1800" dirty="0"/>
              <a:t>U.S. Private Land Improvements in $ billions for 2004</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Nonresidential</c:v>
                </c:pt>
                <c:pt idx="1">
                  <c:v>Commercial + Health Care</c:v>
                </c:pt>
                <c:pt idx="2">
                  <c:v>Manufacturing</c:v>
                </c:pt>
                <c:pt idx="3">
                  <c:v>Power + Communication</c:v>
                </c:pt>
                <c:pt idx="4">
                  <c:v>Mining</c:v>
                </c:pt>
                <c:pt idx="5">
                  <c:v>Farm + Other</c:v>
                </c:pt>
                <c:pt idx="6">
                  <c:v>Residential</c:v>
                </c:pt>
                <c:pt idx="7">
                  <c:v>Single Family</c:v>
                </c:pt>
                <c:pt idx="8">
                  <c:v>Multifamily</c:v>
                </c:pt>
                <c:pt idx="9">
                  <c:v>Manufactured Homes</c:v>
                </c:pt>
                <c:pt idx="10">
                  <c:v>Site Improvements + Other</c:v>
                </c:pt>
              </c:strCache>
            </c:strRef>
          </c:cat>
          <c:val>
            <c:numRef>
              <c:f>Sheet1!$B$2:$B$12</c:f>
              <c:numCache>
                <c:formatCode>_("$"* #,##0.0_);_("$"* \(#,##0.0\);_("$"* "-"??_);_(@_)</c:formatCode>
                <c:ptCount val="11"/>
                <c:pt idx="1">
                  <c:v>126.8</c:v>
                </c:pt>
                <c:pt idx="2">
                  <c:v>16.5</c:v>
                </c:pt>
                <c:pt idx="3">
                  <c:v>39.1</c:v>
                </c:pt>
                <c:pt idx="4">
                  <c:v>47.4</c:v>
                </c:pt>
                <c:pt idx="5">
                  <c:v>65.0</c:v>
                </c:pt>
                <c:pt idx="7">
                  <c:v>474.8</c:v>
                </c:pt>
                <c:pt idx="8">
                  <c:v>34.4</c:v>
                </c:pt>
                <c:pt idx="9">
                  <c:v>7.5</c:v>
                </c:pt>
                <c:pt idx="10">
                  <c:v>148.7</c:v>
                </c:pt>
              </c:numCache>
            </c:numRef>
          </c:val>
        </c:ser>
        <c:dLbls>
          <c:showLegendKey val="0"/>
          <c:showVal val="1"/>
          <c:showCatName val="0"/>
          <c:showSerName val="0"/>
          <c:showPercent val="0"/>
          <c:showBubbleSize val="0"/>
        </c:dLbls>
        <c:gapWidth val="150"/>
        <c:shape val="box"/>
        <c:axId val="-2048584312"/>
        <c:axId val="-2048644248"/>
        <c:axId val="0"/>
      </c:bar3DChart>
      <c:catAx>
        <c:axId val="-2048584312"/>
        <c:scaling>
          <c:orientation val="minMax"/>
        </c:scaling>
        <c:delete val="0"/>
        <c:axPos val="b"/>
        <c:numFmt formatCode="General" sourceLinked="0"/>
        <c:majorTickMark val="none"/>
        <c:minorTickMark val="none"/>
        <c:tickLblPos val="nextTo"/>
        <c:txPr>
          <a:bodyPr/>
          <a:lstStyle/>
          <a:p>
            <a:pPr>
              <a:defRPr sz="1600"/>
            </a:pPr>
            <a:endParaRPr lang="en-US"/>
          </a:p>
        </c:txPr>
        <c:crossAx val="-2048644248"/>
        <c:crosses val="autoZero"/>
        <c:auto val="1"/>
        <c:lblAlgn val="ctr"/>
        <c:lblOffset val="100"/>
        <c:noMultiLvlLbl val="0"/>
      </c:catAx>
      <c:valAx>
        <c:axId val="-2048644248"/>
        <c:scaling>
          <c:orientation val="minMax"/>
        </c:scaling>
        <c:delete val="1"/>
        <c:axPos val="l"/>
        <c:numFmt formatCode="_(&quot;$&quot;* #,##0.0_);_(&quot;$&quot;* \(#,##0.0\);_(&quot;$&quot;* &quot;-&quot;??_);_(@_)" sourceLinked="1"/>
        <c:majorTickMark val="out"/>
        <c:minorTickMark val="none"/>
        <c:tickLblPos val="none"/>
        <c:crossAx val="-2048584312"/>
        <c:crosses val="autoZero"/>
        <c:crossBetween val="between"/>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Allocation of U.S. Private Land Improvements for 2004</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4"/>
          <c:dLbls>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Nonresidential</c:v>
                </c:pt>
                <c:pt idx="1">
                  <c:v>Commercial + Health Care</c:v>
                </c:pt>
                <c:pt idx="2">
                  <c:v>Manufacturing</c:v>
                </c:pt>
                <c:pt idx="3">
                  <c:v>Power + Communication</c:v>
                </c:pt>
                <c:pt idx="4">
                  <c:v>Mining</c:v>
                </c:pt>
                <c:pt idx="5">
                  <c:v>Farm + Other</c:v>
                </c:pt>
                <c:pt idx="6">
                  <c:v>Residential</c:v>
                </c:pt>
                <c:pt idx="7">
                  <c:v>Single Family</c:v>
                </c:pt>
                <c:pt idx="8">
                  <c:v>Multifamily</c:v>
                </c:pt>
                <c:pt idx="9">
                  <c:v>Manufactured Homes</c:v>
                </c:pt>
                <c:pt idx="10">
                  <c:v>Site Improvements + Other</c:v>
                </c:pt>
              </c:strCache>
            </c:strRef>
          </c:cat>
          <c:val>
            <c:numRef>
              <c:f>Sheet1!$B$2:$B$12</c:f>
              <c:numCache>
                <c:formatCode>_("$"* #,##0.0_);_("$"* \(#,##0.0\);_("$"* "-"??_);_(@_)</c:formatCode>
                <c:ptCount val="11"/>
                <c:pt idx="1">
                  <c:v>126.8</c:v>
                </c:pt>
                <c:pt idx="2">
                  <c:v>16.5</c:v>
                </c:pt>
                <c:pt idx="3">
                  <c:v>39.1</c:v>
                </c:pt>
                <c:pt idx="4">
                  <c:v>47.4</c:v>
                </c:pt>
                <c:pt idx="5">
                  <c:v>65.0</c:v>
                </c:pt>
                <c:pt idx="7">
                  <c:v>474.8</c:v>
                </c:pt>
                <c:pt idx="8">
                  <c:v>34.4</c:v>
                </c:pt>
                <c:pt idx="9">
                  <c:v>7.5</c:v>
                </c:pt>
                <c:pt idx="10">
                  <c:v>148.7</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30.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0A2BC-E7D1-49CB-8AE3-82F7EF707C28}"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E0F472F4-52F4-4C3F-906C-FF33B0961206}">
      <dgm:prSet phldrT="[Text]" custT="1"/>
      <dgm:spPr/>
      <dgm:t>
        <a:bodyPr/>
        <a:lstStyle/>
        <a:p>
          <a:r>
            <a:rPr lang="en-US" sz="1800" b="1" dirty="0" smtClean="0">
              <a:solidFill>
                <a:schemeClr val="bg1"/>
              </a:solidFill>
            </a:rPr>
            <a:t>1. Causes &amp; Remedies of Blight</a:t>
          </a:r>
          <a:endParaRPr lang="en-US" sz="1800" b="1" dirty="0">
            <a:solidFill>
              <a:schemeClr val="bg1"/>
            </a:solidFill>
          </a:endParaRPr>
        </a:p>
      </dgm:t>
    </dgm:pt>
    <dgm:pt modelId="{CAEE6183-6592-4A37-96A7-9278276074E4}" type="parTrans" cxnId="{0C544EFF-EB42-4DAB-A07B-8EF364A9C2BB}">
      <dgm:prSet/>
      <dgm:spPr/>
      <dgm:t>
        <a:bodyPr/>
        <a:lstStyle/>
        <a:p>
          <a:endParaRPr lang="en-US"/>
        </a:p>
      </dgm:t>
    </dgm:pt>
    <dgm:pt modelId="{B6AB0BC9-2BB1-4CC8-9979-69AD29602FC3}" type="sibTrans" cxnId="{0C544EFF-EB42-4DAB-A07B-8EF364A9C2BB}">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A28A342F-2171-47BA-B3DC-73E2EE7CE829}">
      <dgm:prSet phldrT="[Text]" custT="1"/>
      <dgm:spPr/>
      <dgm:t>
        <a:bodyPr/>
        <a:lstStyle/>
        <a:p>
          <a:r>
            <a:rPr lang="en-US" sz="1800" b="1" dirty="0" smtClean="0">
              <a:solidFill>
                <a:schemeClr val="bg1"/>
              </a:solidFill>
            </a:rPr>
            <a:t>2. I.D. &amp; Procure Resources</a:t>
          </a:r>
          <a:endParaRPr lang="en-US" sz="1800" b="1" dirty="0">
            <a:solidFill>
              <a:schemeClr val="bg1"/>
            </a:solidFill>
          </a:endParaRPr>
        </a:p>
      </dgm:t>
    </dgm:pt>
    <dgm:pt modelId="{01932010-8896-434C-957E-123854D80863}" type="parTrans" cxnId="{B2A3E911-8CDD-4C0C-915F-AB1F554DF830}">
      <dgm:prSet/>
      <dgm:spPr/>
      <dgm:t>
        <a:bodyPr/>
        <a:lstStyle/>
        <a:p>
          <a:endParaRPr lang="en-US"/>
        </a:p>
      </dgm:t>
    </dgm:pt>
    <dgm:pt modelId="{FA60A271-5E96-4CDA-9A03-2720EFC0A29D}" type="sibTrans" cxnId="{B2A3E911-8CDD-4C0C-915F-AB1F554DF830}">
      <dgm:prSet>
        <dgm:style>
          <a:lnRef idx="3">
            <a:schemeClr val="dk1"/>
          </a:lnRef>
          <a:fillRef idx="0">
            <a:schemeClr val="dk1"/>
          </a:fillRef>
          <a:effectRef idx="2">
            <a:schemeClr val="dk1"/>
          </a:effectRef>
          <a:fontRef idx="minor">
            <a:schemeClr val="tx1"/>
          </a:fontRef>
        </dgm:style>
      </dgm:prSet>
      <dgm:spPr/>
      <dgm:t>
        <a:bodyPr/>
        <a:lstStyle/>
        <a:p>
          <a:endParaRPr lang="en-US"/>
        </a:p>
      </dgm:t>
    </dgm:pt>
    <dgm:pt modelId="{F9B5A387-BE66-48DB-BB23-4F14BD5D5FF0}">
      <dgm:prSet phldrT="[Text]" custT="1"/>
      <dgm:spPr/>
      <dgm:t>
        <a:bodyPr/>
        <a:lstStyle/>
        <a:p>
          <a:r>
            <a:rPr lang="en-US" sz="1800" b="1" dirty="0" smtClean="0">
              <a:solidFill>
                <a:schemeClr val="bg1"/>
              </a:solidFill>
            </a:rPr>
            <a:t>3. Incremental Repurposing Strategies</a:t>
          </a:r>
          <a:endParaRPr lang="en-US" sz="1800" b="1" dirty="0">
            <a:solidFill>
              <a:schemeClr val="bg1"/>
            </a:solidFill>
          </a:endParaRPr>
        </a:p>
      </dgm:t>
    </dgm:pt>
    <dgm:pt modelId="{0670B2BD-A136-4EFD-BF9B-CE27AE8CC1D6}" type="parTrans" cxnId="{E8651C2B-F156-4E43-A4B5-0EB0F4A8725A}">
      <dgm:prSet/>
      <dgm:spPr/>
      <dgm:t>
        <a:bodyPr/>
        <a:lstStyle/>
        <a:p>
          <a:endParaRPr lang="en-US"/>
        </a:p>
      </dgm:t>
    </dgm:pt>
    <dgm:pt modelId="{15F17FA5-6C11-4D79-A383-37E29E4EF347}" type="sibTrans" cxnId="{E8651C2B-F156-4E43-A4B5-0EB0F4A8725A}">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64FE5C37-C2AC-494B-9865-27D3FAEF1556}">
      <dgm:prSet phldrT="[Text]" custT="1"/>
      <dgm:spPr/>
      <dgm:t>
        <a:bodyPr/>
        <a:lstStyle/>
        <a:p>
          <a:r>
            <a:rPr lang="en-US" sz="1800" b="1" smtClean="0">
              <a:solidFill>
                <a:schemeClr val="bg1"/>
              </a:solidFill>
            </a:rPr>
            <a:t>4</a:t>
          </a:r>
          <a:r>
            <a:rPr lang="en-US" sz="1800" b="1" dirty="0" smtClean="0">
              <a:solidFill>
                <a:schemeClr val="bg1"/>
              </a:solidFill>
            </a:rPr>
            <a:t>. Best Practices</a:t>
          </a:r>
          <a:endParaRPr lang="en-US" sz="1800" b="1" dirty="0">
            <a:solidFill>
              <a:schemeClr val="bg1"/>
            </a:solidFill>
          </a:endParaRPr>
        </a:p>
      </dgm:t>
    </dgm:pt>
    <dgm:pt modelId="{FA16D97C-141F-4018-B563-6D11BA3AAB1E}" type="parTrans" cxnId="{8842803F-62D3-458E-8A25-277FA316A41F}">
      <dgm:prSet/>
      <dgm:spPr/>
      <dgm:t>
        <a:bodyPr/>
        <a:lstStyle/>
        <a:p>
          <a:endParaRPr lang="en-US"/>
        </a:p>
      </dgm:t>
    </dgm:pt>
    <dgm:pt modelId="{E2A4C8B9-5D4E-4F21-B152-53D42128A614}" type="sibTrans" cxnId="{8842803F-62D3-458E-8A25-277FA316A41F}">
      <dgm:prSet>
        <dgm:style>
          <a:lnRef idx="3">
            <a:schemeClr val="dk1"/>
          </a:lnRef>
          <a:fillRef idx="0">
            <a:schemeClr val="dk1"/>
          </a:fillRef>
          <a:effectRef idx="2">
            <a:schemeClr val="dk1"/>
          </a:effectRef>
          <a:fontRef idx="minor">
            <a:schemeClr val="tx1"/>
          </a:fontRef>
        </dgm:style>
      </dgm:prSet>
      <dgm:spPr/>
      <dgm:t>
        <a:bodyPr/>
        <a:lstStyle/>
        <a:p>
          <a:endParaRPr lang="en-US">
            <a:solidFill>
              <a:schemeClr val="bg1"/>
            </a:solidFill>
          </a:endParaRPr>
        </a:p>
      </dgm:t>
    </dgm:pt>
    <dgm:pt modelId="{5D4A0017-93CB-4CB6-8272-32F70CC1D2B5}" type="pres">
      <dgm:prSet presAssocID="{5E70A2BC-E7D1-49CB-8AE3-82F7EF707C28}" presName="cycle" presStyleCnt="0">
        <dgm:presLayoutVars>
          <dgm:dir/>
          <dgm:resizeHandles val="exact"/>
        </dgm:presLayoutVars>
      </dgm:prSet>
      <dgm:spPr/>
      <dgm:t>
        <a:bodyPr/>
        <a:lstStyle/>
        <a:p>
          <a:endParaRPr lang="en-US"/>
        </a:p>
      </dgm:t>
    </dgm:pt>
    <dgm:pt modelId="{0104A662-18CE-48E1-9C6A-A8FE143AE8D1}" type="pres">
      <dgm:prSet presAssocID="{E0F472F4-52F4-4C3F-906C-FF33B0961206}" presName="node" presStyleLbl="node1" presStyleIdx="0" presStyleCnt="4" custScaleX="137348" custScaleY="129204">
        <dgm:presLayoutVars>
          <dgm:bulletEnabled val="1"/>
        </dgm:presLayoutVars>
      </dgm:prSet>
      <dgm:spPr/>
      <dgm:t>
        <a:bodyPr/>
        <a:lstStyle/>
        <a:p>
          <a:endParaRPr lang="en-US"/>
        </a:p>
      </dgm:t>
    </dgm:pt>
    <dgm:pt modelId="{D3B74529-9299-4F6C-B5F3-FD0AD5278DBE}" type="pres">
      <dgm:prSet presAssocID="{E0F472F4-52F4-4C3F-906C-FF33B0961206}" presName="spNode" presStyleCnt="0"/>
      <dgm:spPr/>
    </dgm:pt>
    <dgm:pt modelId="{A742D784-6F1A-4B34-9E9B-12A35AD4DDC7}" type="pres">
      <dgm:prSet presAssocID="{B6AB0BC9-2BB1-4CC8-9979-69AD29602FC3}" presName="sibTrans" presStyleLbl="sibTrans1D1" presStyleIdx="0" presStyleCnt="4"/>
      <dgm:spPr/>
      <dgm:t>
        <a:bodyPr/>
        <a:lstStyle/>
        <a:p>
          <a:endParaRPr lang="en-US"/>
        </a:p>
      </dgm:t>
    </dgm:pt>
    <dgm:pt modelId="{3F455313-218E-42D6-97E8-A7623D65577C}" type="pres">
      <dgm:prSet presAssocID="{A28A342F-2171-47BA-B3DC-73E2EE7CE829}" presName="node" presStyleLbl="node1" presStyleIdx="1" presStyleCnt="4" custScaleX="137348" custScaleY="91757">
        <dgm:presLayoutVars>
          <dgm:bulletEnabled val="1"/>
        </dgm:presLayoutVars>
      </dgm:prSet>
      <dgm:spPr/>
      <dgm:t>
        <a:bodyPr/>
        <a:lstStyle/>
        <a:p>
          <a:endParaRPr lang="en-US"/>
        </a:p>
      </dgm:t>
    </dgm:pt>
    <dgm:pt modelId="{2FA15BEF-84E4-4D98-8B58-48E0E2543E1D}" type="pres">
      <dgm:prSet presAssocID="{A28A342F-2171-47BA-B3DC-73E2EE7CE829}" presName="spNode" presStyleCnt="0"/>
      <dgm:spPr/>
    </dgm:pt>
    <dgm:pt modelId="{F6E29DE2-8E0D-4D94-8963-F1F1D431B857}" type="pres">
      <dgm:prSet presAssocID="{FA60A271-5E96-4CDA-9A03-2720EFC0A29D}" presName="sibTrans" presStyleLbl="sibTrans1D1" presStyleIdx="1" presStyleCnt="4"/>
      <dgm:spPr/>
      <dgm:t>
        <a:bodyPr/>
        <a:lstStyle/>
        <a:p>
          <a:endParaRPr lang="en-US"/>
        </a:p>
      </dgm:t>
    </dgm:pt>
    <dgm:pt modelId="{0DE31D5C-0A66-4247-BA2D-7A2C29B6C2EB}" type="pres">
      <dgm:prSet presAssocID="{F9B5A387-BE66-48DB-BB23-4F14BD5D5FF0}" presName="node" presStyleLbl="node1" presStyleIdx="2" presStyleCnt="4" custScaleX="137348" custScaleY="129204">
        <dgm:presLayoutVars>
          <dgm:bulletEnabled val="1"/>
        </dgm:presLayoutVars>
      </dgm:prSet>
      <dgm:spPr/>
      <dgm:t>
        <a:bodyPr/>
        <a:lstStyle/>
        <a:p>
          <a:endParaRPr lang="en-US"/>
        </a:p>
      </dgm:t>
    </dgm:pt>
    <dgm:pt modelId="{81B13968-8802-4FF8-8500-3A9DB2193D9A}" type="pres">
      <dgm:prSet presAssocID="{F9B5A387-BE66-48DB-BB23-4F14BD5D5FF0}" presName="spNode" presStyleCnt="0"/>
      <dgm:spPr/>
    </dgm:pt>
    <dgm:pt modelId="{3554BC91-2D87-4861-8BAC-6DF1F3E85D38}" type="pres">
      <dgm:prSet presAssocID="{15F17FA5-6C11-4D79-A383-37E29E4EF347}" presName="sibTrans" presStyleLbl="sibTrans1D1" presStyleIdx="2" presStyleCnt="4"/>
      <dgm:spPr/>
      <dgm:t>
        <a:bodyPr/>
        <a:lstStyle/>
        <a:p>
          <a:endParaRPr lang="en-US"/>
        </a:p>
      </dgm:t>
    </dgm:pt>
    <dgm:pt modelId="{22C3F1E7-EEBC-4CB2-9906-7ADEBEC9B423}" type="pres">
      <dgm:prSet presAssocID="{64FE5C37-C2AC-494B-9865-27D3FAEF1556}" presName="node" presStyleLbl="node1" presStyleIdx="3" presStyleCnt="4">
        <dgm:presLayoutVars>
          <dgm:bulletEnabled val="1"/>
        </dgm:presLayoutVars>
      </dgm:prSet>
      <dgm:spPr/>
      <dgm:t>
        <a:bodyPr/>
        <a:lstStyle/>
        <a:p>
          <a:endParaRPr lang="en-US"/>
        </a:p>
      </dgm:t>
    </dgm:pt>
    <dgm:pt modelId="{796078CA-579B-4018-8CB1-75C3D2E3EDB5}" type="pres">
      <dgm:prSet presAssocID="{64FE5C37-C2AC-494B-9865-27D3FAEF1556}" presName="spNode" presStyleCnt="0"/>
      <dgm:spPr/>
    </dgm:pt>
    <dgm:pt modelId="{5C5624A2-5DFA-4F41-9C9B-B6E233C0DE51}" type="pres">
      <dgm:prSet presAssocID="{E2A4C8B9-5D4E-4F21-B152-53D42128A614}" presName="sibTrans" presStyleLbl="sibTrans1D1" presStyleIdx="3" presStyleCnt="4"/>
      <dgm:spPr/>
      <dgm:t>
        <a:bodyPr/>
        <a:lstStyle/>
        <a:p>
          <a:endParaRPr lang="en-US"/>
        </a:p>
      </dgm:t>
    </dgm:pt>
  </dgm:ptLst>
  <dgm:cxnLst>
    <dgm:cxn modelId="{E29AF054-6AE1-4E6E-B44F-719F0C0B5DB6}" type="presOf" srcId="{15F17FA5-6C11-4D79-A383-37E29E4EF347}" destId="{3554BC91-2D87-4861-8BAC-6DF1F3E85D38}" srcOrd="0" destOrd="0" presId="urn:microsoft.com/office/officeart/2005/8/layout/cycle5"/>
    <dgm:cxn modelId="{2DFC0F1F-854B-4F0A-AD36-20AC95056CA0}" type="presOf" srcId="{A28A342F-2171-47BA-B3DC-73E2EE7CE829}" destId="{3F455313-218E-42D6-97E8-A7623D65577C}" srcOrd="0" destOrd="0" presId="urn:microsoft.com/office/officeart/2005/8/layout/cycle5"/>
    <dgm:cxn modelId="{4F9FD655-886C-4E11-BBD7-4B1C04BDB49B}" type="presOf" srcId="{F9B5A387-BE66-48DB-BB23-4F14BD5D5FF0}" destId="{0DE31D5C-0A66-4247-BA2D-7A2C29B6C2EB}" srcOrd="0" destOrd="0" presId="urn:microsoft.com/office/officeart/2005/8/layout/cycle5"/>
    <dgm:cxn modelId="{DA5EBE7F-65AF-48F0-AB1E-55C568B0381A}" type="presOf" srcId="{E2A4C8B9-5D4E-4F21-B152-53D42128A614}" destId="{5C5624A2-5DFA-4F41-9C9B-B6E233C0DE51}" srcOrd="0" destOrd="0" presId="urn:microsoft.com/office/officeart/2005/8/layout/cycle5"/>
    <dgm:cxn modelId="{727D8559-040A-4723-B321-41B43E527965}" type="presOf" srcId="{5E70A2BC-E7D1-49CB-8AE3-82F7EF707C28}" destId="{5D4A0017-93CB-4CB6-8272-32F70CC1D2B5}" srcOrd="0" destOrd="0" presId="urn:microsoft.com/office/officeart/2005/8/layout/cycle5"/>
    <dgm:cxn modelId="{8842803F-62D3-458E-8A25-277FA316A41F}" srcId="{5E70A2BC-E7D1-49CB-8AE3-82F7EF707C28}" destId="{64FE5C37-C2AC-494B-9865-27D3FAEF1556}" srcOrd="3" destOrd="0" parTransId="{FA16D97C-141F-4018-B563-6D11BA3AAB1E}" sibTransId="{E2A4C8B9-5D4E-4F21-B152-53D42128A614}"/>
    <dgm:cxn modelId="{31B84AA8-6506-47CB-8835-3A00A3704EE0}" type="presOf" srcId="{E0F472F4-52F4-4C3F-906C-FF33B0961206}" destId="{0104A662-18CE-48E1-9C6A-A8FE143AE8D1}" srcOrd="0" destOrd="0" presId="urn:microsoft.com/office/officeart/2005/8/layout/cycle5"/>
    <dgm:cxn modelId="{F9E91737-A021-4B58-86A3-408FAC0D8264}" type="presOf" srcId="{FA60A271-5E96-4CDA-9A03-2720EFC0A29D}" destId="{F6E29DE2-8E0D-4D94-8963-F1F1D431B857}" srcOrd="0" destOrd="0" presId="urn:microsoft.com/office/officeart/2005/8/layout/cycle5"/>
    <dgm:cxn modelId="{3912A201-6953-4AEB-A9B6-41FDA9F9595F}" type="presOf" srcId="{B6AB0BC9-2BB1-4CC8-9979-69AD29602FC3}" destId="{A742D784-6F1A-4B34-9E9B-12A35AD4DDC7}" srcOrd="0" destOrd="0" presId="urn:microsoft.com/office/officeart/2005/8/layout/cycle5"/>
    <dgm:cxn modelId="{B2A3E911-8CDD-4C0C-915F-AB1F554DF830}" srcId="{5E70A2BC-E7D1-49CB-8AE3-82F7EF707C28}" destId="{A28A342F-2171-47BA-B3DC-73E2EE7CE829}" srcOrd="1" destOrd="0" parTransId="{01932010-8896-434C-957E-123854D80863}" sibTransId="{FA60A271-5E96-4CDA-9A03-2720EFC0A29D}"/>
    <dgm:cxn modelId="{5664AFC2-B72C-4076-9A3A-82AAD2603A86}" type="presOf" srcId="{64FE5C37-C2AC-494B-9865-27D3FAEF1556}" destId="{22C3F1E7-EEBC-4CB2-9906-7ADEBEC9B423}" srcOrd="0" destOrd="0" presId="urn:microsoft.com/office/officeart/2005/8/layout/cycle5"/>
    <dgm:cxn modelId="{0C544EFF-EB42-4DAB-A07B-8EF364A9C2BB}" srcId="{5E70A2BC-E7D1-49CB-8AE3-82F7EF707C28}" destId="{E0F472F4-52F4-4C3F-906C-FF33B0961206}" srcOrd="0" destOrd="0" parTransId="{CAEE6183-6592-4A37-96A7-9278276074E4}" sibTransId="{B6AB0BC9-2BB1-4CC8-9979-69AD29602FC3}"/>
    <dgm:cxn modelId="{E8651C2B-F156-4E43-A4B5-0EB0F4A8725A}" srcId="{5E70A2BC-E7D1-49CB-8AE3-82F7EF707C28}" destId="{F9B5A387-BE66-48DB-BB23-4F14BD5D5FF0}" srcOrd="2" destOrd="0" parTransId="{0670B2BD-A136-4EFD-BF9B-CE27AE8CC1D6}" sibTransId="{15F17FA5-6C11-4D79-A383-37E29E4EF347}"/>
    <dgm:cxn modelId="{E89D374D-0943-42C7-B9CE-0A19B32266E1}" type="presParOf" srcId="{5D4A0017-93CB-4CB6-8272-32F70CC1D2B5}" destId="{0104A662-18CE-48E1-9C6A-A8FE143AE8D1}" srcOrd="0" destOrd="0" presId="urn:microsoft.com/office/officeart/2005/8/layout/cycle5"/>
    <dgm:cxn modelId="{DF4E8E64-2344-48F5-B766-739ED5FF0FAE}" type="presParOf" srcId="{5D4A0017-93CB-4CB6-8272-32F70CC1D2B5}" destId="{D3B74529-9299-4F6C-B5F3-FD0AD5278DBE}" srcOrd="1" destOrd="0" presId="urn:microsoft.com/office/officeart/2005/8/layout/cycle5"/>
    <dgm:cxn modelId="{CB8D6F42-D473-4D3A-98CB-985383D60F4B}" type="presParOf" srcId="{5D4A0017-93CB-4CB6-8272-32F70CC1D2B5}" destId="{A742D784-6F1A-4B34-9E9B-12A35AD4DDC7}" srcOrd="2" destOrd="0" presId="urn:microsoft.com/office/officeart/2005/8/layout/cycle5"/>
    <dgm:cxn modelId="{B2B3F3A8-4B17-48AA-A861-776AAFDE5CC8}" type="presParOf" srcId="{5D4A0017-93CB-4CB6-8272-32F70CC1D2B5}" destId="{3F455313-218E-42D6-97E8-A7623D65577C}" srcOrd="3" destOrd="0" presId="urn:microsoft.com/office/officeart/2005/8/layout/cycle5"/>
    <dgm:cxn modelId="{39E28500-24C2-41BF-BFC5-3EBDED31FEA1}" type="presParOf" srcId="{5D4A0017-93CB-4CB6-8272-32F70CC1D2B5}" destId="{2FA15BEF-84E4-4D98-8B58-48E0E2543E1D}" srcOrd="4" destOrd="0" presId="urn:microsoft.com/office/officeart/2005/8/layout/cycle5"/>
    <dgm:cxn modelId="{C585E1DC-95C4-4C50-A26E-6277F7138083}" type="presParOf" srcId="{5D4A0017-93CB-4CB6-8272-32F70CC1D2B5}" destId="{F6E29DE2-8E0D-4D94-8963-F1F1D431B857}" srcOrd="5" destOrd="0" presId="urn:microsoft.com/office/officeart/2005/8/layout/cycle5"/>
    <dgm:cxn modelId="{EDC03920-4CAB-46E4-9B3A-1481152C36E7}" type="presParOf" srcId="{5D4A0017-93CB-4CB6-8272-32F70CC1D2B5}" destId="{0DE31D5C-0A66-4247-BA2D-7A2C29B6C2EB}" srcOrd="6" destOrd="0" presId="urn:microsoft.com/office/officeart/2005/8/layout/cycle5"/>
    <dgm:cxn modelId="{BF683C26-BED0-433C-B692-E90057C2401A}" type="presParOf" srcId="{5D4A0017-93CB-4CB6-8272-32F70CC1D2B5}" destId="{81B13968-8802-4FF8-8500-3A9DB2193D9A}" srcOrd="7" destOrd="0" presId="urn:microsoft.com/office/officeart/2005/8/layout/cycle5"/>
    <dgm:cxn modelId="{2F77BB3D-FF9A-4B1E-989D-E631F1BE8109}" type="presParOf" srcId="{5D4A0017-93CB-4CB6-8272-32F70CC1D2B5}" destId="{3554BC91-2D87-4861-8BAC-6DF1F3E85D38}" srcOrd="8" destOrd="0" presId="urn:microsoft.com/office/officeart/2005/8/layout/cycle5"/>
    <dgm:cxn modelId="{D2A8F658-9EA5-46B1-B365-BE8F8F9CF2C3}" type="presParOf" srcId="{5D4A0017-93CB-4CB6-8272-32F70CC1D2B5}" destId="{22C3F1E7-EEBC-4CB2-9906-7ADEBEC9B423}" srcOrd="9" destOrd="0" presId="urn:microsoft.com/office/officeart/2005/8/layout/cycle5"/>
    <dgm:cxn modelId="{AA86360F-8959-4001-8040-09722496B329}" type="presParOf" srcId="{5D4A0017-93CB-4CB6-8272-32F70CC1D2B5}" destId="{796078CA-579B-4018-8CB1-75C3D2E3EDB5}" srcOrd="10" destOrd="0" presId="urn:microsoft.com/office/officeart/2005/8/layout/cycle5"/>
    <dgm:cxn modelId="{F931497B-3E03-4B24-B595-AAC61B3814A4}" type="presParOf" srcId="{5D4A0017-93CB-4CB6-8272-32F70CC1D2B5}" destId="{5C5624A2-5DFA-4F41-9C9B-B6E233C0DE51}"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0A2BC-E7D1-49CB-8AE3-82F7EF707C2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E0F472F4-52F4-4C3F-906C-FF33B0961206}">
      <dgm:prSet phldrT="[Text]" custT="1"/>
      <dgm:spPr/>
      <dgm:t>
        <a:bodyPr/>
        <a:lstStyle/>
        <a:p>
          <a:r>
            <a:rPr lang="en-US" sz="1800" b="1" dirty="0" smtClean="0">
              <a:solidFill>
                <a:schemeClr val="bg1"/>
              </a:solidFill>
            </a:rPr>
            <a:t>1. Business Plan/ Problem-solving</a:t>
          </a:r>
          <a:endParaRPr lang="en-US" sz="1800" b="1" dirty="0">
            <a:solidFill>
              <a:schemeClr val="bg1"/>
            </a:solidFill>
          </a:endParaRPr>
        </a:p>
      </dgm:t>
    </dgm:pt>
    <dgm:pt modelId="{CAEE6183-6592-4A37-96A7-9278276074E4}" type="parTrans" cxnId="{0C544EFF-EB42-4DAB-A07B-8EF364A9C2BB}">
      <dgm:prSet/>
      <dgm:spPr/>
      <dgm:t>
        <a:bodyPr/>
        <a:lstStyle/>
        <a:p>
          <a:endParaRPr lang="en-US"/>
        </a:p>
      </dgm:t>
    </dgm:pt>
    <dgm:pt modelId="{B6AB0BC9-2BB1-4CC8-9979-69AD29602FC3}" type="sibTrans" cxnId="{0C544EFF-EB42-4DAB-A07B-8EF364A9C2BB}">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F96F6AB7-E65F-4074-B3C9-B40F9A63CAD2}">
      <dgm:prSet phldrT="[Text]" custT="1"/>
      <dgm:spPr/>
      <dgm:t>
        <a:bodyPr/>
        <a:lstStyle/>
        <a:p>
          <a:r>
            <a:rPr lang="en-US" sz="1800" b="1" dirty="0" smtClean="0">
              <a:solidFill>
                <a:schemeClr val="bg1"/>
              </a:solidFill>
            </a:rPr>
            <a:t>2. PPP – Roles</a:t>
          </a:r>
          <a:endParaRPr lang="en-US" sz="1800" b="1" dirty="0">
            <a:solidFill>
              <a:schemeClr val="bg1"/>
            </a:solidFill>
          </a:endParaRPr>
        </a:p>
      </dgm:t>
    </dgm:pt>
    <dgm:pt modelId="{A3F3B0A3-3BA8-4FED-A893-C37B58EF2304}" type="parTrans" cxnId="{E81284A9-EE35-4C52-BFC6-7C1AAAA8BEFC}">
      <dgm:prSet/>
      <dgm:spPr/>
      <dgm:t>
        <a:bodyPr/>
        <a:lstStyle/>
        <a:p>
          <a:endParaRPr lang="en-US"/>
        </a:p>
      </dgm:t>
    </dgm:pt>
    <dgm:pt modelId="{009530EE-60CB-4B57-B109-3826A2B4BD35}" type="sibTrans" cxnId="{E81284A9-EE35-4C52-BFC6-7C1AAAA8BEFC}">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F9B5A387-BE66-48DB-BB23-4F14BD5D5FF0}">
      <dgm:prSet phldrT="[Text]" custT="1"/>
      <dgm:spPr/>
      <dgm:t>
        <a:bodyPr/>
        <a:lstStyle/>
        <a:p>
          <a:r>
            <a:rPr lang="en-US" sz="1800" b="1" dirty="0" smtClean="0">
              <a:solidFill>
                <a:schemeClr val="bg1"/>
              </a:solidFill>
            </a:rPr>
            <a:t>4. Catalytic Reinvestment Strategies</a:t>
          </a:r>
          <a:endParaRPr lang="en-US" sz="1800" b="1" dirty="0">
            <a:solidFill>
              <a:schemeClr val="bg1"/>
            </a:solidFill>
          </a:endParaRPr>
        </a:p>
      </dgm:t>
    </dgm:pt>
    <dgm:pt modelId="{0670B2BD-A136-4EFD-BF9B-CE27AE8CC1D6}" type="parTrans" cxnId="{E8651C2B-F156-4E43-A4B5-0EB0F4A8725A}">
      <dgm:prSet/>
      <dgm:spPr/>
      <dgm:t>
        <a:bodyPr/>
        <a:lstStyle/>
        <a:p>
          <a:endParaRPr lang="en-US"/>
        </a:p>
      </dgm:t>
    </dgm:pt>
    <dgm:pt modelId="{15F17FA5-6C11-4D79-A383-37E29E4EF347}" type="sibTrans" cxnId="{E8651C2B-F156-4E43-A4B5-0EB0F4A8725A}">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44FB2AD4-12FD-4152-B25C-CCA32E86C106}">
      <dgm:prSet phldrT="[Text]" custT="1"/>
      <dgm:spPr/>
      <dgm:t>
        <a:bodyPr/>
        <a:lstStyle/>
        <a:p>
          <a:r>
            <a:rPr lang="en-US" sz="1800" b="1" dirty="0" smtClean="0">
              <a:solidFill>
                <a:schemeClr val="bg1"/>
              </a:solidFill>
            </a:rPr>
            <a:t>3. Strategies outside BEP Rules</a:t>
          </a:r>
          <a:endParaRPr lang="en-US" sz="1800" b="1" dirty="0">
            <a:solidFill>
              <a:schemeClr val="bg1"/>
            </a:solidFill>
          </a:endParaRPr>
        </a:p>
      </dgm:t>
    </dgm:pt>
    <dgm:pt modelId="{90A367C8-B2FC-42A1-8B94-B38CC0BAAADD}" type="parTrans" cxnId="{F6619382-8062-462B-BC6A-B7C4DAA550FE}">
      <dgm:prSet/>
      <dgm:spPr/>
      <dgm:t>
        <a:bodyPr/>
        <a:lstStyle/>
        <a:p>
          <a:endParaRPr lang="en-US"/>
        </a:p>
      </dgm:t>
    </dgm:pt>
    <dgm:pt modelId="{4FB6611F-984A-44DF-864B-3E86FDB278B8}" type="sibTrans" cxnId="{F6619382-8062-462B-BC6A-B7C4DAA550FE}">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5D4A0017-93CB-4CB6-8272-32F70CC1D2B5}" type="pres">
      <dgm:prSet presAssocID="{5E70A2BC-E7D1-49CB-8AE3-82F7EF707C28}" presName="cycle" presStyleCnt="0">
        <dgm:presLayoutVars>
          <dgm:dir/>
          <dgm:resizeHandles val="exact"/>
        </dgm:presLayoutVars>
      </dgm:prSet>
      <dgm:spPr/>
      <dgm:t>
        <a:bodyPr/>
        <a:lstStyle/>
        <a:p>
          <a:endParaRPr lang="en-US"/>
        </a:p>
      </dgm:t>
    </dgm:pt>
    <dgm:pt modelId="{0104A662-18CE-48E1-9C6A-A8FE143AE8D1}" type="pres">
      <dgm:prSet presAssocID="{E0F472F4-52F4-4C3F-906C-FF33B0961206}" presName="node" presStyleLbl="node1" presStyleIdx="0" presStyleCnt="4" custScaleX="124352">
        <dgm:presLayoutVars>
          <dgm:bulletEnabled val="1"/>
        </dgm:presLayoutVars>
      </dgm:prSet>
      <dgm:spPr/>
      <dgm:t>
        <a:bodyPr/>
        <a:lstStyle/>
        <a:p>
          <a:endParaRPr lang="en-US"/>
        </a:p>
      </dgm:t>
    </dgm:pt>
    <dgm:pt modelId="{D3B74529-9299-4F6C-B5F3-FD0AD5278DBE}" type="pres">
      <dgm:prSet presAssocID="{E0F472F4-52F4-4C3F-906C-FF33B0961206}" presName="spNode" presStyleCnt="0"/>
      <dgm:spPr/>
    </dgm:pt>
    <dgm:pt modelId="{A742D784-6F1A-4B34-9E9B-12A35AD4DDC7}" type="pres">
      <dgm:prSet presAssocID="{B6AB0BC9-2BB1-4CC8-9979-69AD29602FC3}" presName="sibTrans" presStyleLbl="sibTrans1D1" presStyleIdx="0" presStyleCnt="4"/>
      <dgm:spPr/>
      <dgm:t>
        <a:bodyPr/>
        <a:lstStyle/>
        <a:p>
          <a:endParaRPr lang="en-US"/>
        </a:p>
      </dgm:t>
    </dgm:pt>
    <dgm:pt modelId="{6A3B2A9C-A0A1-4E58-A6CD-12EADF359481}" type="pres">
      <dgm:prSet presAssocID="{F96F6AB7-E65F-4074-B3C9-B40F9A63CAD2}" presName="node" presStyleLbl="node1" presStyleIdx="1" presStyleCnt="4">
        <dgm:presLayoutVars>
          <dgm:bulletEnabled val="1"/>
        </dgm:presLayoutVars>
      </dgm:prSet>
      <dgm:spPr/>
      <dgm:t>
        <a:bodyPr/>
        <a:lstStyle/>
        <a:p>
          <a:endParaRPr lang="en-US"/>
        </a:p>
      </dgm:t>
    </dgm:pt>
    <dgm:pt modelId="{B57AFB27-EA1B-4A5A-A25A-696D8157F0CE}" type="pres">
      <dgm:prSet presAssocID="{F96F6AB7-E65F-4074-B3C9-B40F9A63CAD2}" presName="spNode" presStyleCnt="0"/>
      <dgm:spPr/>
    </dgm:pt>
    <dgm:pt modelId="{8C2012B7-01E9-43B9-889E-00FC0AE7EF5E}" type="pres">
      <dgm:prSet presAssocID="{009530EE-60CB-4B57-B109-3826A2B4BD35}" presName="sibTrans" presStyleLbl="sibTrans1D1" presStyleIdx="1" presStyleCnt="4"/>
      <dgm:spPr/>
      <dgm:t>
        <a:bodyPr/>
        <a:lstStyle/>
        <a:p>
          <a:endParaRPr lang="en-US"/>
        </a:p>
      </dgm:t>
    </dgm:pt>
    <dgm:pt modelId="{EED9FFAE-01CC-4EA4-962F-A4E0DE8A629C}" type="pres">
      <dgm:prSet presAssocID="{44FB2AD4-12FD-4152-B25C-CCA32E86C106}" presName="node" presStyleLbl="node1" presStyleIdx="2" presStyleCnt="4" custScaleY="127730">
        <dgm:presLayoutVars>
          <dgm:bulletEnabled val="1"/>
        </dgm:presLayoutVars>
      </dgm:prSet>
      <dgm:spPr/>
      <dgm:t>
        <a:bodyPr/>
        <a:lstStyle/>
        <a:p>
          <a:endParaRPr lang="en-US"/>
        </a:p>
      </dgm:t>
    </dgm:pt>
    <dgm:pt modelId="{C0BC4951-9E58-4C75-9BE9-4AA758DA5627}" type="pres">
      <dgm:prSet presAssocID="{44FB2AD4-12FD-4152-B25C-CCA32E86C106}" presName="spNode" presStyleCnt="0"/>
      <dgm:spPr/>
    </dgm:pt>
    <dgm:pt modelId="{1011C799-4119-4ADC-BC54-1479A33C267B}" type="pres">
      <dgm:prSet presAssocID="{4FB6611F-984A-44DF-864B-3E86FDB278B8}" presName="sibTrans" presStyleLbl="sibTrans1D1" presStyleIdx="2" presStyleCnt="4"/>
      <dgm:spPr/>
      <dgm:t>
        <a:bodyPr/>
        <a:lstStyle/>
        <a:p>
          <a:endParaRPr lang="en-US"/>
        </a:p>
      </dgm:t>
    </dgm:pt>
    <dgm:pt modelId="{0DE31D5C-0A66-4247-BA2D-7A2C29B6C2EB}" type="pres">
      <dgm:prSet presAssocID="{F9B5A387-BE66-48DB-BB23-4F14BD5D5FF0}" presName="node" presStyleLbl="node1" presStyleIdx="3" presStyleCnt="4" custScaleX="125633">
        <dgm:presLayoutVars>
          <dgm:bulletEnabled val="1"/>
        </dgm:presLayoutVars>
      </dgm:prSet>
      <dgm:spPr/>
      <dgm:t>
        <a:bodyPr/>
        <a:lstStyle/>
        <a:p>
          <a:endParaRPr lang="en-US"/>
        </a:p>
      </dgm:t>
    </dgm:pt>
    <dgm:pt modelId="{81B13968-8802-4FF8-8500-3A9DB2193D9A}" type="pres">
      <dgm:prSet presAssocID="{F9B5A387-BE66-48DB-BB23-4F14BD5D5FF0}" presName="spNode" presStyleCnt="0"/>
      <dgm:spPr/>
    </dgm:pt>
    <dgm:pt modelId="{3554BC91-2D87-4861-8BAC-6DF1F3E85D38}" type="pres">
      <dgm:prSet presAssocID="{15F17FA5-6C11-4D79-A383-37E29E4EF347}" presName="sibTrans" presStyleLbl="sibTrans1D1" presStyleIdx="3" presStyleCnt="4"/>
      <dgm:spPr/>
      <dgm:t>
        <a:bodyPr/>
        <a:lstStyle/>
        <a:p>
          <a:endParaRPr lang="en-US"/>
        </a:p>
      </dgm:t>
    </dgm:pt>
  </dgm:ptLst>
  <dgm:cxnLst>
    <dgm:cxn modelId="{13946ACF-B74F-433E-BC12-D8C98091C049}" type="presOf" srcId="{4FB6611F-984A-44DF-864B-3E86FDB278B8}" destId="{1011C799-4119-4ADC-BC54-1479A33C267B}" srcOrd="0" destOrd="0" presId="urn:microsoft.com/office/officeart/2005/8/layout/cycle5"/>
    <dgm:cxn modelId="{FB67E9DA-B767-40F6-98D6-532B5E3929FD}" type="presOf" srcId="{5E70A2BC-E7D1-49CB-8AE3-82F7EF707C28}" destId="{5D4A0017-93CB-4CB6-8272-32F70CC1D2B5}" srcOrd="0" destOrd="0" presId="urn:microsoft.com/office/officeart/2005/8/layout/cycle5"/>
    <dgm:cxn modelId="{9E87BCCE-7017-4283-B4C4-63C1BE52F0B5}" type="presOf" srcId="{E0F472F4-52F4-4C3F-906C-FF33B0961206}" destId="{0104A662-18CE-48E1-9C6A-A8FE143AE8D1}" srcOrd="0" destOrd="0" presId="urn:microsoft.com/office/officeart/2005/8/layout/cycle5"/>
    <dgm:cxn modelId="{E1E86C16-F46B-4BE9-9E6C-BAD7CBBB5E79}" type="presOf" srcId="{B6AB0BC9-2BB1-4CC8-9979-69AD29602FC3}" destId="{A742D784-6F1A-4B34-9E9B-12A35AD4DDC7}" srcOrd="0" destOrd="0" presId="urn:microsoft.com/office/officeart/2005/8/layout/cycle5"/>
    <dgm:cxn modelId="{E81284A9-EE35-4C52-BFC6-7C1AAAA8BEFC}" srcId="{5E70A2BC-E7D1-49CB-8AE3-82F7EF707C28}" destId="{F96F6AB7-E65F-4074-B3C9-B40F9A63CAD2}" srcOrd="1" destOrd="0" parTransId="{A3F3B0A3-3BA8-4FED-A893-C37B58EF2304}" sibTransId="{009530EE-60CB-4B57-B109-3826A2B4BD35}"/>
    <dgm:cxn modelId="{D2A6F00A-516D-461A-9C6E-C119C537C705}" type="presOf" srcId="{15F17FA5-6C11-4D79-A383-37E29E4EF347}" destId="{3554BC91-2D87-4861-8BAC-6DF1F3E85D38}" srcOrd="0" destOrd="0" presId="urn:microsoft.com/office/officeart/2005/8/layout/cycle5"/>
    <dgm:cxn modelId="{F6619382-8062-462B-BC6A-B7C4DAA550FE}" srcId="{5E70A2BC-E7D1-49CB-8AE3-82F7EF707C28}" destId="{44FB2AD4-12FD-4152-B25C-CCA32E86C106}" srcOrd="2" destOrd="0" parTransId="{90A367C8-B2FC-42A1-8B94-B38CC0BAAADD}" sibTransId="{4FB6611F-984A-44DF-864B-3E86FDB278B8}"/>
    <dgm:cxn modelId="{8AF09A01-BCE2-4454-9C0A-919CD15A906C}" type="presOf" srcId="{44FB2AD4-12FD-4152-B25C-CCA32E86C106}" destId="{EED9FFAE-01CC-4EA4-962F-A4E0DE8A629C}" srcOrd="0" destOrd="0" presId="urn:microsoft.com/office/officeart/2005/8/layout/cycle5"/>
    <dgm:cxn modelId="{20BBC89C-2C31-4362-AEC0-B4D96D82D49E}" type="presOf" srcId="{F9B5A387-BE66-48DB-BB23-4F14BD5D5FF0}" destId="{0DE31D5C-0A66-4247-BA2D-7A2C29B6C2EB}" srcOrd="0" destOrd="0" presId="urn:microsoft.com/office/officeart/2005/8/layout/cycle5"/>
    <dgm:cxn modelId="{16BAE869-8098-40C6-835A-043C52D02208}" type="presOf" srcId="{009530EE-60CB-4B57-B109-3826A2B4BD35}" destId="{8C2012B7-01E9-43B9-889E-00FC0AE7EF5E}" srcOrd="0" destOrd="0" presId="urn:microsoft.com/office/officeart/2005/8/layout/cycle5"/>
    <dgm:cxn modelId="{0C544EFF-EB42-4DAB-A07B-8EF364A9C2BB}" srcId="{5E70A2BC-E7D1-49CB-8AE3-82F7EF707C28}" destId="{E0F472F4-52F4-4C3F-906C-FF33B0961206}" srcOrd="0" destOrd="0" parTransId="{CAEE6183-6592-4A37-96A7-9278276074E4}" sibTransId="{B6AB0BC9-2BB1-4CC8-9979-69AD29602FC3}"/>
    <dgm:cxn modelId="{E8651C2B-F156-4E43-A4B5-0EB0F4A8725A}" srcId="{5E70A2BC-E7D1-49CB-8AE3-82F7EF707C28}" destId="{F9B5A387-BE66-48DB-BB23-4F14BD5D5FF0}" srcOrd="3" destOrd="0" parTransId="{0670B2BD-A136-4EFD-BF9B-CE27AE8CC1D6}" sibTransId="{15F17FA5-6C11-4D79-A383-37E29E4EF347}"/>
    <dgm:cxn modelId="{789B4B10-ECCE-401C-A6C4-A1F4DFF46F76}" type="presOf" srcId="{F96F6AB7-E65F-4074-B3C9-B40F9A63CAD2}" destId="{6A3B2A9C-A0A1-4E58-A6CD-12EADF359481}" srcOrd="0" destOrd="0" presId="urn:microsoft.com/office/officeart/2005/8/layout/cycle5"/>
    <dgm:cxn modelId="{4FA6708B-E113-4DD2-8E2D-4CC3FCDFEB30}" type="presParOf" srcId="{5D4A0017-93CB-4CB6-8272-32F70CC1D2B5}" destId="{0104A662-18CE-48E1-9C6A-A8FE143AE8D1}" srcOrd="0" destOrd="0" presId="urn:microsoft.com/office/officeart/2005/8/layout/cycle5"/>
    <dgm:cxn modelId="{409CFD9B-0240-4125-8BA9-E119BB2F5BA3}" type="presParOf" srcId="{5D4A0017-93CB-4CB6-8272-32F70CC1D2B5}" destId="{D3B74529-9299-4F6C-B5F3-FD0AD5278DBE}" srcOrd="1" destOrd="0" presId="urn:microsoft.com/office/officeart/2005/8/layout/cycle5"/>
    <dgm:cxn modelId="{8736CA45-4BF5-4545-8B2D-A18063B4A820}" type="presParOf" srcId="{5D4A0017-93CB-4CB6-8272-32F70CC1D2B5}" destId="{A742D784-6F1A-4B34-9E9B-12A35AD4DDC7}" srcOrd="2" destOrd="0" presId="urn:microsoft.com/office/officeart/2005/8/layout/cycle5"/>
    <dgm:cxn modelId="{C40AF81F-F1B6-4FC0-9B11-83B6C461527D}" type="presParOf" srcId="{5D4A0017-93CB-4CB6-8272-32F70CC1D2B5}" destId="{6A3B2A9C-A0A1-4E58-A6CD-12EADF359481}" srcOrd="3" destOrd="0" presId="urn:microsoft.com/office/officeart/2005/8/layout/cycle5"/>
    <dgm:cxn modelId="{6259436F-5C7F-4CD1-AC42-D3541897B3E0}" type="presParOf" srcId="{5D4A0017-93CB-4CB6-8272-32F70CC1D2B5}" destId="{B57AFB27-EA1B-4A5A-A25A-696D8157F0CE}" srcOrd="4" destOrd="0" presId="urn:microsoft.com/office/officeart/2005/8/layout/cycle5"/>
    <dgm:cxn modelId="{5499EE15-0FA8-43F9-B6DF-48180A7A4242}" type="presParOf" srcId="{5D4A0017-93CB-4CB6-8272-32F70CC1D2B5}" destId="{8C2012B7-01E9-43B9-889E-00FC0AE7EF5E}" srcOrd="5" destOrd="0" presId="urn:microsoft.com/office/officeart/2005/8/layout/cycle5"/>
    <dgm:cxn modelId="{E446AA22-CAF9-4846-B35A-729B45DA58D2}" type="presParOf" srcId="{5D4A0017-93CB-4CB6-8272-32F70CC1D2B5}" destId="{EED9FFAE-01CC-4EA4-962F-A4E0DE8A629C}" srcOrd="6" destOrd="0" presId="urn:microsoft.com/office/officeart/2005/8/layout/cycle5"/>
    <dgm:cxn modelId="{18CFB6B9-8A5D-44C8-AFF9-2899E1DFD535}" type="presParOf" srcId="{5D4A0017-93CB-4CB6-8272-32F70CC1D2B5}" destId="{C0BC4951-9E58-4C75-9BE9-4AA758DA5627}" srcOrd="7" destOrd="0" presId="urn:microsoft.com/office/officeart/2005/8/layout/cycle5"/>
    <dgm:cxn modelId="{3F3FF29C-7A47-44A1-882E-6718A1AD32DB}" type="presParOf" srcId="{5D4A0017-93CB-4CB6-8272-32F70CC1D2B5}" destId="{1011C799-4119-4ADC-BC54-1479A33C267B}" srcOrd="8" destOrd="0" presId="urn:microsoft.com/office/officeart/2005/8/layout/cycle5"/>
    <dgm:cxn modelId="{63A56775-FA31-4FF4-B040-D614668CAE7B}" type="presParOf" srcId="{5D4A0017-93CB-4CB6-8272-32F70CC1D2B5}" destId="{0DE31D5C-0A66-4247-BA2D-7A2C29B6C2EB}" srcOrd="9" destOrd="0" presId="urn:microsoft.com/office/officeart/2005/8/layout/cycle5"/>
    <dgm:cxn modelId="{375456C0-0DD5-4201-B4DE-8B58998F7BA5}" type="presParOf" srcId="{5D4A0017-93CB-4CB6-8272-32F70CC1D2B5}" destId="{81B13968-8802-4FF8-8500-3A9DB2193D9A}" srcOrd="10" destOrd="0" presId="urn:microsoft.com/office/officeart/2005/8/layout/cycle5"/>
    <dgm:cxn modelId="{6BB3CAE6-15FC-409D-892C-D38DA2529F5B}" type="presParOf" srcId="{5D4A0017-93CB-4CB6-8272-32F70CC1D2B5}" destId="{3554BC91-2D87-4861-8BAC-6DF1F3E85D38}"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86B9ED-E0D9-4C11-B7FD-5C6708965807}"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n-US"/>
        </a:p>
      </dgm:t>
    </dgm:pt>
    <dgm:pt modelId="{5D4B2EF9-655C-47F4-9B84-CFF575DE2889}">
      <dgm:prSet phldrT="[Text]"/>
      <dgm:spPr/>
      <dgm:t>
        <a:bodyPr/>
        <a:lstStyle/>
        <a:p>
          <a:r>
            <a:rPr lang="en-US" dirty="0" smtClean="0"/>
            <a:t>Defer Blight</a:t>
          </a:r>
          <a:endParaRPr lang="en-US" dirty="0"/>
        </a:p>
      </dgm:t>
    </dgm:pt>
    <dgm:pt modelId="{1834A12C-D335-473A-9D55-AC5C9B19C967}" type="parTrans" cxnId="{1A440F4C-B774-43B1-A8B9-9713994E1886}">
      <dgm:prSet/>
      <dgm:spPr/>
      <dgm:t>
        <a:bodyPr/>
        <a:lstStyle/>
        <a:p>
          <a:endParaRPr lang="en-US"/>
        </a:p>
      </dgm:t>
    </dgm:pt>
    <dgm:pt modelId="{79B2BDCC-DBFF-40A7-8E62-463ED0692893}" type="sibTrans" cxnId="{1A440F4C-B774-43B1-A8B9-9713994E1886}">
      <dgm:prSet/>
      <dgm:spPr/>
      <dgm:t>
        <a:bodyPr/>
        <a:lstStyle/>
        <a:p>
          <a:endParaRPr lang="en-US"/>
        </a:p>
      </dgm:t>
    </dgm:pt>
    <dgm:pt modelId="{703FFC05-D56E-437E-BECB-CA343C9CBEE9}">
      <dgm:prSet phldrT="[Text]" custT="1"/>
      <dgm:spPr/>
      <dgm:t>
        <a:bodyPr/>
        <a:lstStyle/>
        <a:p>
          <a:r>
            <a:rPr lang="en-US" sz="1800" b="1" dirty="0" smtClean="0"/>
            <a:t>$0 direct costs [or demolition @ $1.2M]</a:t>
          </a:r>
          <a:endParaRPr lang="en-US" sz="1800" b="1" dirty="0"/>
        </a:p>
      </dgm:t>
    </dgm:pt>
    <dgm:pt modelId="{584B33F8-ECB2-4D37-806D-C343A42D59EC}" type="parTrans" cxnId="{20DB6CAD-7E4D-4347-A28A-048B52045D37}">
      <dgm:prSet/>
      <dgm:spPr/>
      <dgm:t>
        <a:bodyPr/>
        <a:lstStyle/>
        <a:p>
          <a:endParaRPr lang="en-US"/>
        </a:p>
      </dgm:t>
    </dgm:pt>
    <dgm:pt modelId="{0A48BA9E-0AC1-4366-B4E3-CD0E804BDFFE}" type="sibTrans" cxnId="{20DB6CAD-7E4D-4347-A28A-048B52045D37}">
      <dgm:prSet/>
      <dgm:spPr/>
      <dgm:t>
        <a:bodyPr/>
        <a:lstStyle/>
        <a:p>
          <a:endParaRPr lang="en-US"/>
        </a:p>
      </dgm:t>
    </dgm:pt>
    <dgm:pt modelId="{86D49F1B-1D9C-4D76-A503-315914EB1D62}">
      <dgm:prSet phldrT="[Text]" custT="1"/>
      <dgm:spPr/>
      <dgm:t>
        <a:bodyPr/>
        <a:lstStyle/>
        <a:p>
          <a:r>
            <a:rPr lang="en-US" sz="1800" b="1" dirty="0" smtClean="0"/>
            <a:t>Loss of subject ratables [e.g., 10% per annum x 135 properties of $50K = $5K x 135 = </a:t>
          </a:r>
          <a:r>
            <a:rPr lang="en-US" sz="1800" b="1" u="sng" dirty="0" smtClean="0"/>
            <a:t>$675K/ yr</a:t>
          </a:r>
          <a:r>
            <a:rPr lang="en-US" sz="1800" b="1" dirty="0" smtClean="0"/>
            <a:t>.]</a:t>
          </a:r>
          <a:endParaRPr lang="en-US" sz="1800" b="1" dirty="0"/>
        </a:p>
      </dgm:t>
    </dgm:pt>
    <dgm:pt modelId="{919CD26E-7FB3-427B-87E1-DB25E9179CFB}" type="parTrans" cxnId="{474DE31B-FE94-48CA-A694-E6D4E376C305}">
      <dgm:prSet/>
      <dgm:spPr/>
      <dgm:t>
        <a:bodyPr/>
        <a:lstStyle/>
        <a:p>
          <a:endParaRPr lang="en-US"/>
        </a:p>
      </dgm:t>
    </dgm:pt>
    <dgm:pt modelId="{61F0E45A-B237-4345-9956-F990C82D3D46}" type="sibTrans" cxnId="{474DE31B-FE94-48CA-A694-E6D4E376C305}">
      <dgm:prSet/>
      <dgm:spPr/>
      <dgm:t>
        <a:bodyPr/>
        <a:lstStyle/>
        <a:p>
          <a:endParaRPr lang="en-US"/>
        </a:p>
      </dgm:t>
    </dgm:pt>
    <dgm:pt modelId="{08D2F046-96A6-4876-B545-523F3D4AC64F}">
      <dgm:prSet phldrT="[Text]"/>
      <dgm:spPr/>
      <dgm:t>
        <a:bodyPr/>
        <a:lstStyle/>
        <a:p>
          <a:r>
            <a:rPr lang="en-US" dirty="0" smtClean="0"/>
            <a:t>Reinvestment Strategy</a:t>
          </a:r>
          <a:endParaRPr lang="en-US" dirty="0"/>
        </a:p>
      </dgm:t>
    </dgm:pt>
    <dgm:pt modelId="{C3B2968A-6FEC-464B-AF2F-2E7AD208DFA0}" type="parTrans" cxnId="{02B3BB11-4405-4A9B-9017-E54F356FD0BC}">
      <dgm:prSet/>
      <dgm:spPr/>
      <dgm:t>
        <a:bodyPr/>
        <a:lstStyle/>
        <a:p>
          <a:endParaRPr lang="en-US"/>
        </a:p>
      </dgm:t>
    </dgm:pt>
    <dgm:pt modelId="{54812599-556B-466D-A8FC-CD0D1905006C}" type="sibTrans" cxnId="{02B3BB11-4405-4A9B-9017-E54F356FD0BC}">
      <dgm:prSet/>
      <dgm:spPr/>
      <dgm:t>
        <a:bodyPr/>
        <a:lstStyle/>
        <a:p>
          <a:endParaRPr lang="en-US"/>
        </a:p>
      </dgm:t>
    </dgm:pt>
    <dgm:pt modelId="{AEA944BC-3AE7-4433-B437-CAE9D5C09913}">
      <dgm:prSet phldrT="[Text]"/>
      <dgm:spPr/>
      <dgm:t>
        <a:bodyPr/>
        <a:lstStyle/>
        <a:p>
          <a:r>
            <a:rPr lang="en-US" b="1" dirty="0" smtClean="0"/>
            <a:t>$100K rehab @ 20% public investment x 135 properties = $20K x 135 = $2.7M as one time investment [$13.5M counting both sectors]</a:t>
          </a:r>
          <a:endParaRPr lang="en-US" b="1" dirty="0"/>
        </a:p>
      </dgm:t>
    </dgm:pt>
    <dgm:pt modelId="{BED8263F-778B-49A4-A504-06B0D15F06EE}" type="parTrans" cxnId="{6179EB47-F5C0-4825-92B8-220E4A5AF8CB}">
      <dgm:prSet/>
      <dgm:spPr/>
      <dgm:t>
        <a:bodyPr/>
        <a:lstStyle/>
        <a:p>
          <a:endParaRPr lang="en-US"/>
        </a:p>
      </dgm:t>
    </dgm:pt>
    <dgm:pt modelId="{57AE04B5-AABB-4955-AD30-9EE0E8A8053A}" type="sibTrans" cxnId="{6179EB47-F5C0-4825-92B8-220E4A5AF8CB}">
      <dgm:prSet/>
      <dgm:spPr/>
      <dgm:t>
        <a:bodyPr/>
        <a:lstStyle/>
        <a:p>
          <a:endParaRPr lang="en-US"/>
        </a:p>
      </dgm:t>
    </dgm:pt>
    <dgm:pt modelId="{0D222553-BBA6-45A2-9167-8381F3D17608}">
      <dgm:prSet phldrT="[Text]"/>
      <dgm:spPr/>
      <dgm:t>
        <a:bodyPr/>
        <a:lstStyle/>
        <a:p>
          <a:r>
            <a:rPr lang="en-US" b="1" dirty="0" smtClean="0"/>
            <a:t>Over 10 years: $13.5M</a:t>
          </a:r>
          <a:endParaRPr lang="en-US" b="1" dirty="0"/>
        </a:p>
      </dgm:t>
    </dgm:pt>
    <dgm:pt modelId="{FFF0EBF6-358A-4529-B471-7DCA1B7C7FC8}" type="parTrans" cxnId="{F26074DE-6590-4DD4-8479-78AEA757479A}">
      <dgm:prSet/>
      <dgm:spPr/>
      <dgm:t>
        <a:bodyPr/>
        <a:lstStyle/>
        <a:p>
          <a:endParaRPr lang="en-US"/>
        </a:p>
      </dgm:t>
    </dgm:pt>
    <dgm:pt modelId="{9CDAF423-4F35-4F71-92CC-C68636783C33}" type="sibTrans" cxnId="{F26074DE-6590-4DD4-8479-78AEA757479A}">
      <dgm:prSet/>
      <dgm:spPr/>
      <dgm:t>
        <a:bodyPr/>
        <a:lstStyle/>
        <a:p>
          <a:endParaRPr lang="en-US"/>
        </a:p>
      </dgm:t>
    </dgm:pt>
    <dgm:pt modelId="{FD338499-6CD3-4AE6-93A9-691BC878C147}">
      <dgm:prSet phldrT="[Text]" custT="1"/>
      <dgm:spPr/>
      <dgm:t>
        <a:bodyPr/>
        <a:lstStyle/>
        <a:p>
          <a:r>
            <a:rPr lang="en-US" sz="1800" b="1" dirty="0" smtClean="0"/>
            <a:t>Loss of neighborhood ratables [e.g., 5% x 400 properties of $150K = $7.5K x 400 = </a:t>
          </a:r>
          <a:r>
            <a:rPr lang="en-US" sz="1800" b="1" u="sng" dirty="0" smtClean="0"/>
            <a:t>$3.0M/ yr</a:t>
          </a:r>
          <a:r>
            <a:rPr lang="en-US" sz="1800" b="1" dirty="0" smtClean="0"/>
            <a:t>.]</a:t>
          </a:r>
          <a:endParaRPr lang="en-US" sz="1800" b="1" dirty="0"/>
        </a:p>
      </dgm:t>
    </dgm:pt>
    <dgm:pt modelId="{DA831918-9FE8-4E4F-865B-01BFE10D84C4}" type="parTrans" cxnId="{E8006B55-3F4E-42E9-B482-1C569A6D7166}">
      <dgm:prSet/>
      <dgm:spPr/>
      <dgm:t>
        <a:bodyPr/>
        <a:lstStyle/>
        <a:p>
          <a:endParaRPr lang="en-US"/>
        </a:p>
      </dgm:t>
    </dgm:pt>
    <dgm:pt modelId="{0C348C51-05E0-4C47-94F4-5ADC034DC4F6}" type="sibTrans" cxnId="{E8006B55-3F4E-42E9-B482-1C569A6D7166}">
      <dgm:prSet/>
      <dgm:spPr/>
      <dgm:t>
        <a:bodyPr/>
        <a:lstStyle/>
        <a:p>
          <a:endParaRPr lang="en-US"/>
        </a:p>
      </dgm:t>
    </dgm:pt>
    <dgm:pt modelId="{FF39E8DD-98F5-46D9-A773-BAEC673530F3}">
      <dgm:prSet phldrT="[Text]" custT="1"/>
      <dgm:spPr/>
      <dgm:t>
        <a:bodyPr/>
        <a:lstStyle/>
        <a:p>
          <a:r>
            <a:rPr lang="en-US" sz="1800" b="1" dirty="0" smtClean="0"/>
            <a:t>Loss of economic development  [e.g., 1,000 jobs – 250 jobs = 750 jobs x $35,000 wages = </a:t>
          </a:r>
          <a:r>
            <a:rPr lang="en-US" sz="1800" b="1" u="sng" dirty="0" smtClean="0"/>
            <a:t>$26.25M/ yr</a:t>
          </a:r>
          <a:r>
            <a:rPr lang="en-US" sz="1800" b="1" dirty="0" smtClean="0"/>
            <a:t>.</a:t>
          </a:r>
          <a:endParaRPr lang="en-US" sz="1800" b="1" dirty="0"/>
        </a:p>
      </dgm:t>
    </dgm:pt>
    <dgm:pt modelId="{35D5C1B0-E508-4514-B398-DE24CE8501CF}" type="parTrans" cxnId="{26AD465F-25D2-4011-ABD7-3A5284CE06E7}">
      <dgm:prSet/>
      <dgm:spPr/>
      <dgm:t>
        <a:bodyPr/>
        <a:lstStyle/>
        <a:p>
          <a:endParaRPr lang="en-US"/>
        </a:p>
      </dgm:t>
    </dgm:pt>
    <dgm:pt modelId="{DB45F67F-D7A3-4202-BAFB-2BA36EB7F00C}" type="sibTrans" cxnId="{26AD465F-25D2-4011-ABD7-3A5284CE06E7}">
      <dgm:prSet/>
      <dgm:spPr/>
      <dgm:t>
        <a:bodyPr/>
        <a:lstStyle/>
        <a:p>
          <a:endParaRPr lang="en-US"/>
        </a:p>
      </dgm:t>
    </dgm:pt>
    <dgm:pt modelId="{421125C1-38F2-46C9-A399-4F18F210E796}" type="pres">
      <dgm:prSet presAssocID="{1086B9ED-E0D9-4C11-B7FD-5C6708965807}" presName="Name0" presStyleCnt="0">
        <dgm:presLayoutVars>
          <dgm:dir/>
          <dgm:animLvl val="lvl"/>
          <dgm:resizeHandles/>
        </dgm:presLayoutVars>
      </dgm:prSet>
      <dgm:spPr/>
      <dgm:t>
        <a:bodyPr/>
        <a:lstStyle/>
        <a:p>
          <a:endParaRPr lang="en-US"/>
        </a:p>
      </dgm:t>
    </dgm:pt>
    <dgm:pt modelId="{0EEEC7BB-479A-4AA4-9346-5DD4105F0D0E}" type="pres">
      <dgm:prSet presAssocID="{5D4B2EF9-655C-47F4-9B84-CFF575DE2889}" presName="linNode" presStyleCnt="0"/>
      <dgm:spPr/>
    </dgm:pt>
    <dgm:pt modelId="{A8EE8444-25D0-477B-9D84-2EA308941BBF}" type="pres">
      <dgm:prSet presAssocID="{5D4B2EF9-655C-47F4-9B84-CFF575DE2889}" presName="parentShp" presStyleLbl="node1" presStyleIdx="0" presStyleCnt="2" custScaleX="63449">
        <dgm:presLayoutVars>
          <dgm:bulletEnabled val="1"/>
        </dgm:presLayoutVars>
      </dgm:prSet>
      <dgm:spPr/>
      <dgm:t>
        <a:bodyPr/>
        <a:lstStyle/>
        <a:p>
          <a:endParaRPr lang="en-US"/>
        </a:p>
      </dgm:t>
    </dgm:pt>
    <dgm:pt modelId="{3063286F-40A4-4851-890A-13592976E4FD}" type="pres">
      <dgm:prSet presAssocID="{5D4B2EF9-655C-47F4-9B84-CFF575DE2889}" presName="childShp" presStyleLbl="bgAccFollowNode1" presStyleIdx="0" presStyleCnt="2" custScaleX="133333" custScaleY="144258">
        <dgm:presLayoutVars>
          <dgm:bulletEnabled val="1"/>
        </dgm:presLayoutVars>
      </dgm:prSet>
      <dgm:spPr/>
      <dgm:t>
        <a:bodyPr/>
        <a:lstStyle/>
        <a:p>
          <a:endParaRPr lang="en-US"/>
        </a:p>
      </dgm:t>
    </dgm:pt>
    <dgm:pt modelId="{1A7FEAC4-A195-4643-B5F6-FE2F6E479B25}" type="pres">
      <dgm:prSet presAssocID="{79B2BDCC-DBFF-40A7-8E62-463ED0692893}" presName="spacing" presStyleCnt="0"/>
      <dgm:spPr/>
    </dgm:pt>
    <dgm:pt modelId="{53626672-CCE6-4B30-BCAD-EA5D5C010B8B}" type="pres">
      <dgm:prSet presAssocID="{08D2F046-96A6-4876-B545-523F3D4AC64F}" presName="linNode" presStyleCnt="0"/>
      <dgm:spPr/>
    </dgm:pt>
    <dgm:pt modelId="{7DE65433-150D-4F32-8CC8-B995FF763772}" type="pres">
      <dgm:prSet presAssocID="{08D2F046-96A6-4876-B545-523F3D4AC64F}" presName="parentShp" presStyleLbl="node1" presStyleIdx="1" presStyleCnt="2">
        <dgm:presLayoutVars>
          <dgm:bulletEnabled val="1"/>
        </dgm:presLayoutVars>
      </dgm:prSet>
      <dgm:spPr/>
      <dgm:t>
        <a:bodyPr/>
        <a:lstStyle/>
        <a:p>
          <a:endParaRPr lang="en-US"/>
        </a:p>
      </dgm:t>
    </dgm:pt>
    <dgm:pt modelId="{463C335E-A7C2-4388-82B2-485D57C23781}" type="pres">
      <dgm:prSet presAssocID="{08D2F046-96A6-4876-B545-523F3D4AC64F}" presName="childShp" presStyleLbl="bgAccFollowNode1" presStyleIdx="1" presStyleCnt="2">
        <dgm:presLayoutVars>
          <dgm:bulletEnabled val="1"/>
        </dgm:presLayoutVars>
      </dgm:prSet>
      <dgm:spPr/>
      <dgm:t>
        <a:bodyPr/>
        <a:lstStyle/>
        <a:p>
          <a:endParaRPr lang="en-US"/>
        </a:p>
      </dgm:t>
    </dgm:pt>
  </dgm:ptLst>
  <dgm:cxnLst>
    <dgm:cxn modelId="{96405A5A-2DE5-4C7A-92D4-BE64DC05DD67}" type="presOf" srcId="{5D4B2EF9-655C-47F4-9B84-CFF575DE2889}" destId="{A8EE8444-25D0-477B-9D84-2EA308941BBF}" srcOrd="0" destOrd="0" presId="urn:microsoft.com/office/officeart/2005/8/layout/vList6"/>
    <dgm:cxn modelId="{474DE31B-FE94-48CA-A694-E6D4E376C305}" srcId="{5D4B2EF9-655C-47F4-9B84-CFF575DE2889}" destId="{86D49F1B-1D9C-4D76-A503-315914EB1D62}" srcOrd="1" destOrd="0" parTransId="{919CD26E-7FB3-427B-87E1-DB25E9179CFB}" sibTransId="{61F0E45A-B237-4345-9956-F990C82D3D46}"/>
    <dgm:cxn modelId="{BB8A8CDB-7181-43A2-95C5-8179A7D19C41}" type="presOf" srcId="{08D2F046-96A6-4876-B545-523F3D4AC64F}" destId="{7DE65433-150D-4F32-8CC8-B995FF763772}" srcOrd="0" destOrd="0" presId="urn:microsoft.com/office/officeart/2005/8/layout/vList6"/>
    <dgm:cxn modelId="{6179EB47-F5C0-4825-92B8-220E4A5AF8CB}" srcId="{08D2F046-96A6-4876-B545-523F3D4AC64F}" destId="{AEA944BC-3AE7-4433-B437-CAE9D5C09913}" srcOrd="0" destOrd="0" parTransId="{BED8263F-778B-49A4-A504-06B0D15F06EE}" sibTransId="{57AE04B5-AABB-4955-AD30-9EE0E8A8053A}"/>
    <dgm:cxn modelId="{31726FC7-DBD9-49D9-9DC4-C1505750E3A7}" type="presOf" srcId="{AEA944BC-3AE7-4433-B437-CAE9D5C09913}" destId="{463C335E-A7C2-4388-82B2-485D57C23781}" srcOrd="0" destOrd="0" presId="urn:microsoft.com/office/officeart/2005/8/layout/vList6"/>
    <dgm:cxn modelId="{1A440F4C-B774-43B1-A8B9-9713994E1886}" srcId="{1086B9ED-E0D9-4C11-B7FD-5C6708965807}" destId="{5D4B2EF9-655C-47F4-9B84-CFF575DE2889}" srcOrd="0" destOrd="0" parTransId="{1834A12C-D335-473A-9D55-AC5C9B19C967}" sibTransId="{79B2BDCC-DBFF-40A7-8E62-463ED0692893}"/>
    <dgm:cxn modelId="{E8006B55-3F4E-42E9-B482-1C569A6D7166}" srcId="{5D4B2EF9-655C-47F4-9B84-CFF575DE2889}" destId="{FD338499-6CD3-4AE6-93A9-691BC878C147}" srcOrd="2" destOrd="0" parTransId="{DA831918-9FE8-4E4F-865B-01BFE10D84C4}" sibTransId="{0C348C51-05E0-4C47-94F4-5ADC034DC4F6}"/>
    <dgm:cxn modelId="{E3F12DA2-1DA7-4290-A87F-04B3531EEFA5}" type="presOf" srcId="{FF39E8DD-98F5-46D9-A773-BAEC673530F3}" destId="{3063286F-40A4-4851-890A-13592976E4FD}" srcOrd="0" destOrd="3" presId="urn:microsoft.com/office/officeart/2005/8/layout/vList6"/>
    <dgm:cxn modelId="{20DB6CAD-7E4D-4347-A28A-048B52045D37}" srcId="{5D4B2EF9-655C-47F4-9B84-CFF575DE2889}" destId="{703FFC05-D56E-437E-BECB-CA343C9CBEE9}" srcOrd="0" destOrd="0" parTransId="{584B33F8-ECB2-4D37-806D-C343A42D59EC}" sibTransId="{0A48BA9E-0AC1-4366-B4E3-CD0E804BDFFE}"/>
    <dgm:cxn modelId="{7623D5AD-6B79-404E-B163-C460C99F809D}" type="presOf" srcId="{703FFC05-D56E-437E-BECB-CA343C9CBEE9}" destId="{3063286F-40A4-4851-890A-13592976E4FD}" srcOrd="0" destOrd="0" presId="urn:microsoft.com/office/officeart/2005/8/layout/vList6"/>
    <dgm:cxn modelId="{F26074DE-6590-4DD4-8479-78AEA757479A}" srcId="{08D2F046-96A6-4876-B545-523F3D4AC64F}" destId="{0D222553-BBA6-45A2-9167-8381F3D17608}" srcOrd="1" destOrd="0" parTransId="{FFF0EBF6-358A-4529-B471-7DCA1B7C7FC8}" sibTransId="{9CDAF423-4F35-4F71-92CC-C68636783C33}"/>
    <dgm:cxn modelId="{02B3BB11-4405-4A9B-9017-E54F356FD0BC}" srcId="{1086B9ED-E0D9-4C11-B7FD-5C6708965807}" destId="{08D2F046-96A6-4876-B545-523F3D4AC64F}" srcOrd="1" destOrd="0" parTransId="{C3B2968A-6FEC-464B-AF2F-2E7AD208DFA0}" sibTransId="{54812599-556B-466D-A8FC-CD0D1905006C}"/>
    <dgm:cxn modelId="{26AD465F-25D2-4011-ABD7-3A5284CE06E7}" srcId="{5D4B2EF9-655C-47F4-9B84-CFF575DE2889}" destId="{FF39E8DD-98F5-46D9-A773-BAEC673530F3}" srcOrd="3" destOrd="0" parTransId="{35D5C1B0-E508-4514-B398-DE24CE8501CF}" sibTransId="{DB45F67F-D7A3-4202-BAFB-2BA36EB7F00C}"/>
    <dgm:cxn modelId="{1EB471BE-1B06-438C-9363-6A4E7C7B66F5}" type="presOf" srcId="{1086B9ED-E0D9-4C11-B7FD-5C6708965807}" destId="{421125C1-38F2-46C9-A399-4F18F210E796}" srcOrd="0" destOrd="0" presId="urn:microsoft.com/office/officeart/2005/8/layout/vList6"/>
    <dgm:cxn modelId="{C37C9B9D-4EF3-4083-927D-0F1B36984D51}" type="presOf" srcId="{86D49F1B-1D9C-4D76-A503-315914EB1D62}" destId="{3063286F-40A4-4851-890A-13592976E4FD}" srcOrd="0" destOrd="1" presId="urn:microsoft.com/office/officeart/2005/8/layout/vList6"/>
    <dgm:cxn modelId="{E3710C8C-6B8E-4CD1-BEB1-726A1B83A2BB}" type="presOf" srcId="{0D222553-BBA6-45A2-9167-8381F3D17608}" destId="{463C335E-A7C2-4388-82B2-485D57C23781}" srcOrd="0" destOrd="1" presId="urn:microsoft.com/office/officeart/2005/8/layout/vList6"/>
    <dgm:cxn modelId="{AA9532D7-2230-435C-9CDC-AF1911919846}" type="presOf" srcId="{FD338499-6CD3-4AE6-93A9-691BC878C147}" destId="{3063286F-40A4-4851-890A-13592976E4FD}" srcOrd="0" destOrd="2" presId="urn:microsoft.com/office/officeart/2005/8/layout/vList6"/>
    <dgm:cxn modelId="{7AA02608-8339-4B40-AF41-2F83494A3B04}" type="presParOf" srcId="{421125C1-38F2-46C9-A399-4F18F210E796}" destId="{0EEEC7BB-479A-4AA4-9346-5DD4105F0D0E}" srcOrd="0" destOrd="0" presId="urn:microsoft.com/office/officeart/2005/8/layout/vList6"/>
    <dgm:cxn modelId="{FDB31121-5B19-41AC-9E5B-FF515925CA1F}" type="presParOf" srcId="{0EEEC7BB-479A-4AA4-9346-5DD4105F0D0E}" destId="{A8EE8444-25D0-477B-9D84-2EA308941BBF}" srcOrd="0" destOrd="0" presId="urn:microsoft.com/office/officeart/2005/8/layout/vList6"/>
    <dgm:cxn modelId="{53D4C106-4745-4BB4-B500-242E4AF01FAD}" type="presParOf" srcId="{0EEEC7BB-479A-4AA4-9346-5DD4105F0D0E}" destId="{3063286F-40A4-4851-890A-13592976E4FD}" srcOrd="1" destOrd="0" presId="urn:microsoft.com/office/officeart/2005/8/layout/vList6"/>
    <dgm:cxn modelId="{91683325-0BF2-4394-AB9F-3D361A8867D6}" type="presParOf" srcId="{421125C1-38F2-46C9-A399-4F18F210E796}" destId="{1A7FEAC4-A195-4643-B5F6-FE2F6E479B25}" srcOrd="1" destOrd="0" presId="urn:microsoft.com/office/officeart/2005/8/layout/vList6"/>
    <dgm:cxn modelId="{9F7511C8-686D-4408-827D-657EF9E4C1B3}" type="presParOf" srcId="{421125C1-38F2-46C9-A399-4F18F210E796}" destId="{53626672-CCE6-4B30-BCAD-EA5D5C010B8B}" srcOrd="2" destOrd="0" presId="urn:microsoft.com/office/officeart/2005/8/layout/vList6"/>
    <dgm:cxn modelId="{D3E490C1-27BB-450A-9C00-B72569A77BA2}" type="presParOf" srcId="{53626672-CCE6-4B30-BCAD-EA5D5C010B8B}" destId="{7DE65433-150D-4F32-8CC8-B995FF763772}" srcOrd="0" destOrd="0" presId="urn:microsoft.com/office/officeart/2005/8/layout/vList6"/>
    <dgm:cxn modelId="{9F287F24-9E92-4C7D-B1B2-1812F9548B16}" type="presParOf" srcId="{53626672-CCE6-4B30-BCAD-EA5D5C010B8B}" destId="{463C335E-A7C2-4388-82B2-485D57C2378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86FF56B-E17A-4BF8-A991-D222FBBE34E6}"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BD2185FA-8F9E-41BF-B08E-82007C5C846D}">
      <dgm:prSet phldrT="[Text]"/>
      <dgm:spPr/>
      <dgm:t>
        <a:bodyPr/>
        <a:lstStyle/>
        <a:p>
          <a:r>
            <a:rPr lang="en-US" dirty="0" smtClean="0"/>
            <a:t>Loss of Jobs</a:t>
          </a:r>
          <a:endParaRPr lang="en-US" dirty="0"/>
        </a:p>
      </dgm:t>
    </dgm:pt>
    <dgm:pt modelId="{46D6276D-F023-430B-A475-8EA690A3925C}" type="parTrans" cxnId="{57CDA099-1863-4CA9-B2F5-F6DB1DDCD686}">
      <dgm:prSet/>
      <dgm:spPr/>
      <dgm:t>
        <a:bodyPr/>
        <a:lstStyle/>
        <a:p>
          <a:endParaRPr lang="en-US"/>
        </a:p>
      </dgm:t>
    </dgm:pt>
    <dgm:pt modelId="{DC2E6DEF-65EC-4221-BD82-E32954BE1D46}" type="sibTrans" cxnId="{57CDA099-1863-4CA9-B2F5-F6DB1DDCD686}">
      <dgm:prSet/>
      <dgm:spPr/>
      <dgm:t>
        <a:bodyPr/>
        <a:lstStyle/>
        <a:p>
          <a:endParaRPr lang="en-US"/>
        </a:p>
      </dgm:t>
    </dgm:pt>
    <dgm:pt modelId="{7C53E422-E1A8-4E1B-99F3-FC8AC8FA7955}">
      <dgm:prSet phldrT="[Text]" custT="1"/>
      <dgm:spPr/>
      <dgm:t>
        <a:bodyPr/>
        <a:lstStyle/>
        <a:p>
          <a:r>
            <a:rPr lang="en-US" sz="1800" dirty="0" smtClean="0"/>
            <a:t>Reduced Demand</a:t>
          </a:r>
          <a:endParaRPr lang="en-US" sz="1800" dirty="0"/>
        </a:p>
      </dgm:t>
    </dgm:pt>
    <dgm:pt modelId="{F5D1AE56-8F7F-41A6-AC71-E7980A57933A}" type="parTrans" cxnId="{1CAAD726-122C-46F8-BDD7-A8C057C53DEF}">
      <dgm:prSet/>
      <dgm:spPr/>
      <dgm:t>
        <a:bodyPr/>
        <a:lstStyle/>
        <a:p>
          <a:endParaRPr lang="en-US"/>
        </a:p>
      </dgm:t>
    </dgm:pt>
    <dgm:pt modelId="{4656777C-5DBC-4997-BC31-00A2E612E4D7}" type="sibTrans" cxnId="{1CAAD726-122C-46F8-BDD7-A8C057C53DEF}">
      <dgm:prSet/>
      <dgm:spPr/>
      <dgm:t>
        <a:bodyPr/>
        <a:lstStyle/>
        <a:p>
          <a:endParaRPr lang="en-US"/>
        </a:p>
      </dgm:t>
    </dgm:pt>
    <dgm:pt modelId="{A175759C-E65B-4942-9A50-0918E88D2579}">
      <dgm:prSet phldrT="[Text]"/>
      <dgm:spPr/>
      <dgm:t>
        <a:bodyPr/>
        <a:lstStyle/>
        <a:p>
          <a:r>
            <a:rPr lang="en-US" dirty="0" smtClean="0"/>
            <a:t>Property Stock Deteriorates</a:t>
          </a:r>
          <a:endParaRPr lang="en-US" dirty="0"/>
        </a:p>
      </dgm:t>
    </dgm:pt>
    <dgm:pt modelId="{3AD08F49-89A8-4827-946C-3D9F14C540E5}" type="parTrans" cxnId="{24B36B08-458B-4CCD-8B23-BE49C9BE8BF0}">
      <dgm:prSet/>
      <dgm:spPr/>
      <dgm:t>
        <a:bodyPr/>
        <a:lstStyle/>
        <a:p>
          <a:endParaRPr lang="en-US"/>
        </a:p>
      </dgm:t>
    </dgm:pt>
    <dgm:pt modelId="{D98B01D3-8BDD-4FEF-9522-206562F73353}" type="sibTrans" cxnId="{24B36B08-458B-4CCD-8B23-BE49C9BE8BF0}">
      <dgm:prSet/>
      <dgm:spPr/>
      <dgm:t>
        <a:bodyPr/>
        <a:lstStyle/>
        <a:p>
          <a:endParaRPr lang="en-US"/>
        </a:p>
      </dgm:t>
    </dgm:pt>
    <dgm:pt modelId="{CC76A1BD-7AE6-4A88-8973-6E383F84B259}">
      <dgm:prSet phldrT="[Text]" custT="1"/>
      <dgm:spPr>
        <a:blipFill rotWithShape="0">
          <a:blip xmlns:r="http://schemas.openxmlformats.org/officeDocument/2006/relationships" r:embed="rId1"/>
          <a:stretch>
            <a:fillRect l="-3939"/>
          </a:stretch>
        </a:blipFill>
      </dgm:spPr>
      <dgm:t>
        <a:bodyPr/>
        <a:lstStyle/>
        <a:p>
          <a:r>
            <a:rPr lang="en-US">
              <a:noFill/>
            </a:rPr>
            <a:t> </a:t>
          </a:r>
        </a:p>
      </dgm:t>
    </dgm:pt>
    <dgm:pt modelId="{4E393F1C-6186-41A2-9FDF-DAF0F0BB3750}" type="parTrans" cxnId="{73A1FDAE-CAAA-4588-BCEC-C20CE585A144}">
      <dgm:prSet/>
      <dgm:spPr/>
      <dgm:t>
        <a:bodyPr/>
        <a:lstStyle/>
        <a:p>
          <a:endParaRPr lang="en-US"/>
        </a:p>
      </dgm:t>
    </dgm:pt>
    <dgm:pt modelId="{7B453412-005A-4D84-ACC6-4A295B393C19}" type="sibTrans" cxnId="{73A1FDAE-CAAA-4588-BCEC-C20CE585A144}">
      <dgm:prSet/>
      <dgm:spPr/>
      <dgm:t>
        <a:bodyPr/>
        <a:lstStyle/>
        <a:p>
          <a:endParaRPr lang="en-US"/>
        </a:p>
      </dgm:t>
    </dgm:pt>
    <dgm:pt modelId="{7BA95E1A-1309-4854-ADD7-CBB80DAF35EE}">
      <dgm:prSet phldrT="[Text]"/>
      <dgm:spPr>
        <a:blipFill rotWithShape="0">
          <a:blip xmlns:r="http://schemas.openxmlformats.org/officeDocument/2006/relationships" r:embed="rId2"/>
          <a:stretch>
            <a:fillRect/>
          </a:stretch>
        </a:blipFill>
      </dgm:spPr>
      <dgm:t>
        <a:bodyPr/>
        <a:lstStyle/>
        <a:p>
          <a:r>
            <a:rPr lang="en-US">
              <a:noFill/>
            </a:rPr>
            <a:t> </a:t>
          </a:r>
        </a:p>
      </dgm:t>
    </dgm:pt>
    <dgm:pt modelId="{DC166A16-B457-4D83-8E94-2B8BF4CFFB5D}" type="parTrans" cxnId="{2BE7E9BE-6E7E-4132-8CDE-E1AB74895EF2}">
      <dgm:prSet/>
      <dgm:spPr/>
      <dgm:t>
        <a:bodyPr/>
        <a:lstStyle/>
        <a:p>
          <a:endParaRPr lang="en-US"/>
        </a:p>
      </dgm:t>
    </dgm:pt>
    <dgm:pt modelId="{8774BF23-C5FA-44D0-AD31-DA51A1695447}" type="sibTrans" cxnId="{2BE7E9BE-6E7E-4132-8CDE-E1AB74895EF2}">
      <dgm:prSet/>
      <dgm:spPr/>
      <dgm:t>
        <a:bodyPr/>
        <a:lstStyle/>
        <a:p>
          <a:endParaRPr lang="en-US"/>
        </a:p>
      </dgm:t>
    </dgm:pt>
    <dgm:pt modelId="{BB743FF3-E523-43B7-9646-4117D927CD22}">
      <dgm:prSet phldrT="[Text]" custT="1"/>
      <dgm:spPr/>
      <dgm:t>
        <a:bodyPr/>
        <a:lstStyle/>
        <a:p>
          <a:r>
            <a:rPr lang="en-US" sz="1800" dirty="0" smtClean="0"/>
            <a:t>Supply determines Demand</a:t>
          </a:r>
          <a:endParaRPr lang="en-US" sz="1800" dirty="0"/>
        </a:p>
      </dgm:t>
    </dgm:pt>
    <dgm:pt modelId="{8E9F916F-477C-45AC-B99B-62342C3317A6}" type="parTrans" cxnId="{EB73498A-B55D-4085-85AF-5861F3A5ECAF}">
      <dgm:prSet/>
      <dgm:spPr/>
      <dgm:t>
        <a:bodyPr/>
        <a:lstStyle/>
        <a:p>
          <a:endParaRPr lang="en-US"/>
        </a:p>
      </dgm:t>
    </dgm:pt>
    <dgm:pt modelId="{6FDDC4DA-03B7-4186-8CE5-F6A978B78A42}" type="sibTrans" cxnId="{EB73498A-B55D-4085-85AF-5861F3A5ECAF}">
      <dgm:prSet/>
      <dgm:spPr/>
      <dgm:t>
        <a:bodyPr/>
        <a:lstStyle/>
        <a:p>
          <a:endParaRPr lang="en-US"/>
        </a:p>
      </dgm:t>
    </dgm:pt>
    <dgm:pt modelId="{585063F6-9B79-4CB3-9291-73DCA308E698}">
      <dgm:prSet phldrT="[Text]" custT="1"/>
      <dgm:spPr/>
      <dgm:t>
        <a:bodyPr/>
        <a:lstStyle/>
        <a:p>
          <a:r>
            <a:rPr lang="en-US">
              <a:noFill/>
            </a:rPr>
            <a:t> </a:t>
          </a:r>
        </a:p>
      </dgm:t>
    </dgm:pt>
    <dgm:pt modelId="{59872877-94F6-47AE-BBB1-16E5883D9C0F}" type="parTrans" cxnId="{1D9CD6A9-C83C-4143-A348-B5F81022C1A0}">
      <dgm:prSet/>
      <dgm:spPr/>
      <dgm:t>
        <a:bodyPr/>
        <a:lstStyle/>
        <a:p>
          <a:endParaRPr lang="en-US"/>
        </a:p>
      </dgm:t>
    </dgm:pt>
    <dgm:pt modelId="{73C86C1B-6D2D-4F65-BCE0-7D5B7312786D}" type="sibTrans" cxnId="{1D9CD6A9-C83C-4143-A348-B5F81022C1A0}">
      <dgm:prSet/>
      <dgm:spPr/>
      <dgm:t>
        <a:bodyPr/>
        <a:lstStyle/>
        <a:p>
          <a:endParaRPr lang="en-US"/>
        </a:p>
      </dgm:t>
    </dgm:pt>
    <dgm:pt modelId="{E90EB5EE-A16F-453B-B0A9-74B4E6DF5744}">
      <dgm:prSet phldrT="[Text]" custT="1"/>
      <dgm:spPr/>
      <dgm:t>
        <a:bodyPr/>
        <a:lstStyle/>
        <a:p>
          <a:r>
            <a:rPr lang="en-US" sz="1800" dirty="0" smtClean="0"/>
            <a:t>Live in slum = invest in slum</a:t>
          </a:r>
          <a:endParaRPr lang="en-US" sz="1800" dirty="0"/>
        </a:p>
      </dgm:t>
    </dgm:pt>
    <dgm:pt modelId="{CDA07F40-3858-4303-8B08-B79DB6AB0180}" type="parTrans" cxnId="{CB023797-A8F1-49CF-8F46-75CF75F22F6B}">
      <dgm:prSet/>
      <dgm:spPr/>
      <dgm:t>
        <a:bodyPr/>
        <a:lstStyle/>
        <a:p>
          <a:endParaRPr lang="en-US"/>
        </a:p>
      </dgm:t>
    </dgm:pt>
    <dgm:pt modelId="{A4971D3A-29C8-483F-8851-071F3D5F3E31}" type="sibTrans" cxnId="{CB023797-A8F1-49CF-8F46-75CF75F22F6B}">
      <dgm:prSet/>
      <dgm:spPr/>
      <dgm:t>
        <a:bodyPr/>
        <a:lstStyle/>
        <a:p>
          <a:endParaRPr lang="en-US"/>
        </a:p>
      </dgm:t>
    </dgm:pt>
    <dgm:pt modelId="{3BBFA2D9-2F74-4712-A8F5-9827561B6A81}" type="pres">
      <dgm:prSet presAssocID="{F86FF56B-E17A-4BF8-A991-D222FBBE34E6}" presName="rootnode" presStyleCnt="0">
        <dgm:presLayoutVars>
          <dgm:chMax/>
          <dgm:chPref/>
          <dgm:dir/>
          <dgm:animLvl val="lvl"/>
        </dgm:presLayoutVars>
      </dgm:prSet>
      <dgm:spPr/>
      <dgm:t>
        <a:bodyPr/>
        <a:lstStyle/>
        <a:p>
          <a:endParaRPr lang="en-US"/>
        </a:p>
      </dgm:t>
    </dgm:pt>
    <dgm:pt modelId="{836FD8AE-6BA7-40EA-B882-B2FAEE2E6131}" type="pres">
      <dgm:prSet presAssocID="{BD2185FA-8F9E-41BF-B08E-82007C5C846D}" presName="composite" presStyleCnt="0"/>
      <dgm:spPr/>
    </dgm:pt>
    <dgm:pt modelId="{FF14F9B3-28B9-4DAC-A5D0-680EEBB647E7}" type="pres">
      <dgm:prSet presAssocID="{BD2185FA-8F9E-41BF-B08E-82007C5C846D}" presName="bentUpArrow1" presStyleLbl="alignImgPlace1" presStyleIdx="0" presStyleCnt="2"/>
      <dgm:spPr/>
    </dgm:pt>
    <dgm:pt modelId="{05C72A7A-AFFE-44A1-88C6-11E2205463F6}" type="pres">
      <dgm:prSet presAssocID="{BD2185FA-8F9E-41BF-B08E-82007C5C846D}" presName="ParentText" presStyleLbl="node1" presStyleIdx="0" presStyleCnt="3">
        <dgm:presLayoutVars>
          <dgm:chMax val="1"/>
          <dgm:chPref val="1"/>
          <dgm:bulletEnabled val="1"/>
        </dgm:presLayoutVars>
      </dgm:prSet>
      <dgm:spPr/>
      <dgm:t>
        <a:bodyPr/>
        <a:lstStyle/>
        <a:p>
          <a:endParaRPr lang="en-US"/>
        </a:p>
      </dgm:t>
    </dgm:pt>
    <dgm:pt modelId="{7BA36D58-15E8-4E2F-8CBF-209C6D1CBA36}" type="pres">
      <dgm:prSet presAssocID="{BD2185FA-8F9E-41BF-B08E-82007C5C846D}" presName="ChildText" presStyleLbl="revTx" presStyleIdx="0" presStyleCnt="3">
        <dgm:presLayoutVars>
          <dgm:chMax val="0"/>
          <dgm:chPref val="0"/>
          <dgm:bulletEnabled val="1"/>
        </dgm:presLayoutVars>
      </dgm:prSet>
      <dgm:spPr/>
      <dgm:t>
        <a:bodyPr/>
        <a:lstStyle/>
        <a:p>
          <a:endParaRPr lang="en-US"/>
        </a:p>
      </dgm:t>
    </dgm:pt>
    <dgm:pt modelId="{09A4D708-4D66-4E21-B608-11C5649D9A9F}" type="pres">
      <dgm:prSet presAssocID="{DC2E6DEF-65EC-4221-BD82-E32954BE1D46}" presName="sibTrans" presStyleCnt="0"/>
      <dgm:spPr/>
    </dgm:pt>
    <dgm:pt modelId="{F5964DD8-8ECC-440F-A4D2-C515D47A517E}" type="pres">
      <dgm:prSet presAssocID="{A175759C-E65B-4942-9A50-0918E88D2579}" presName="composite" presStyleCnt="0"/>
      <dgm:spPr/>
    </dgm:pt>
    <dgm:pt modelId="{570DCB2D-F909-4932-9E91-88ECB240AB2B}" type="pres">
      <dgm:prSet presAssocID="{A175759C-E65B-4942-9A50-0918E88D2579}" presName="bentUpArrow1" presStyleLbl="alignImgPlace1" presStyleIdx="1" presStyleCnt="2"/>
      <dgm:spPr/>
    </dgm:pt>
    <dgm:pt modelId="{A2831B50-6F4F-4FF4-8683-CCD7F40E2E17}" type="pres">
      <dgm:prSet presAssocID="{A175759C-E65B-4942-9A50-0918E88D2579}" presName="ParentText" presStyleLbl="node1" presStyleIdx="1" presStyleCnt="3">
        <dgm:presLayoutVars>
          <dgm:chMax val="1"/>
          <dgm:chPref val="1"/>
          <dgm:bulletEnabled val="1"/>
        </dgm:presLayoutVars>
      </dgm:prSet>
      <dgm:spPr/>
      <dgm:t>
        <a:bodyPr/>
        <a:lstStyle/>
        <a:p>
          <a:endParaRPr lang="en-US"/>
        </a:p>
      </dgm:t>
    </dgm:pt>
    <dgm:pt modelId="{D3BE920D-1384-46D4-8BE5-90D30045DE11}" type="pres">
      <dgm:prSet presAssocID="{A175759C-E65B-4942-9A50-0918E88D2579}" presName="ChildText" presStyleLbl="revTx" presStyleIdx="1" presStyleCnt="3" custScaleX="126829" custLinFactNeighborX="16294" custLinFactNeighborY="1022">
        <dgm:presLayoutVars>
          <dgm:chMax val="0"/>
          <dgm:chPref val="0"/>
          <dgm:bulletEnabled val="1"/>
        </dgm:presLayoutVars>
      </dgm:prSet>
      <dgm:spPr/>
      <dgm:t>
        <a:bodyPr/>
        <a:lstStyle/>
        <a:p>
          <a:endParaRPr lang="en-US"/>
        </a:p>
      </dgm:t>
    </dgm:pt>
    <dgm:pt modelId="{13A50860-B279-43A3-BBC8-8EFEEAB96548}" type="pres">
      <dgm:prSet presAssocID="{D98B01D3-8BDD-4FEF-9522-206562F73353}" presName="sibTrans" presStyleCnt="0"/>
      <dgm:spPr/>
    </dgm:pt>
    <dgm:pt modelId="{157A64C1-D6C5-4625-91F0-3A8AFE4C06E4}" type="pres">
      <dgm:prSet presAssocID="{7BA95E1A-1309-4854-ADD7-CBB80DAF35EE}" presName="composite" presStyleCnt="0"/>
      <dgm:spPr/>
    </dgm:pt>
    <dgm:pt modelId="{FC5C62A8-68E1-4AE4-BDF8-0FA9BE575886}" type="pres">
      <dgm:prSet presAssocID="{7BA95E1A-1309-4854-ADD7-CBB80DAF35EE}" presName="ParentText" presStyleLbl="node1" presStyleIdx="2" presStyleCnt="3" custLinFactNeighborX="-562" custLinFactNeighborY="220">
        <dgm:presLayoutVars>
          <dgm:chMax val="1"/>
          <dgm:chPref val="1"/>
          <dgm:bulletEnabled val="1"/>
        </dgm:presLayoutVars>
      </dgm:prSet>
      <dgm:spPr/>
      <dgm:t>
        <a:bodyPr/>
        <a:lstStyle/>
        <a:p>
          <a:endParaRPr lang="en-US"/>
        </a:p>
      </dgm:t>
    </dgm:pt>
    <dgm:pt modelId="{B1CDD283-8DFF-4319-8745-A723B4459A04}" type="pres">
      <dgm:prSet presAssocID="{7BA95E1A-1309-4854-ADD7-CBB80DAF35EE}" presName="FinalChildText" presStyleLbl="revTx" presStyleIdx="2" presStyleCnt="3" custScaleX="111181" custLinFactNeighborX="22855" custLinFactNeighborY="-2613">
        <dgm:presLayoutVars>
          <dgm:chMax val="0"/>
          <dgm:chPref val="0"/>
          <dgm:bulletEnabled val="1"/>
        </dgm:presLayoutVars>
      </dgm:prSet>
      <dgm:spPr/>
      <dgm:t>
        <a:bodyPr/>
        <a:lstStyle/>
        <a:p>
          <a:endParaRPr lang="en-US"/>
        </a:p>
      </dgm:t>
    </dgm:pt>
  </dgm:ptLst>
  <dgm:cxnLst>
    <dgm:cxn modelId="{BC83BFA6-AB88-43DC-B48B-1EA768498333}" type="presOf" srcId="{BD2185FA-8F9E-41BF-B08E-82007C5C846D}" destId="{05C72A7A-AFFE-44A1-88C6-11E2205463F6}" srcOrd="0" destOrd="0" presId="urn:microsoft.com/office/officeart/2005/8/layout/StepDownProcess"/>
    <dgm:cxn modelId="{5E964F7D-CA07-43B8-8373-74BFBEA5F71F}" type="presOf" srcId="{F86FF56B-E17A-4BF8-A991-D222FBBE34E6}" destId="{3BBFA2D9-2F74-4712-A8F5-9827561B6A81}" srcOrd="0" destOrd="0" presId="urn:microsoft.com/office/officeart/2005/8/layout/StepDownProcess"/>
    <dgm:cxn modelId="{57CDA099-1863-4CA9-B2F5-F6DB1DDCD686}" srcId="{F86FF56B-E17A-4BF8-A991-D222FBBE34E6}" destId="{BD2185FA-8F9E-41BF-B08E-82007C5C846D}" srcOrd="0" destOrd="0" parTransId="{46D6276D-F023-430B-A475-8EA690A3925C}" sibTransId="{DC2E6DEF-65EC-4221-BD82-E32954BE1D46}"/>
    <dgm:cxn modelId="{CB023797-A8F1-49CF-8F46-75CF75F22F6B}" srcId="{7BA95E1A-1309-4854-ADD7-CBB80DAF35EE}" destId="{E90EB5EE-A16F-453B-B0A9-74B4E6DF5744}" srcOrd="1" destOrd="0" parTransId="{CDA07F40-3858-4303-8B08-B79DB6AB0180}" sibTransId="{A4971D3A-29C8-483F-8851-071F3D5F3E31}"/>
    <dgm:cxn modelId="{1D9CD6A9-C83C-4143-A348-B5F81022C1A0}" srcId="{A175759C-E65B-4942-9A50-0918E88D2579}" destId="{585063F6-9B79-4CB3-9291-73DCA308E698}" srcOrd="1" destOrd="0" parTransId="{59872877-94F6-47AE-BBB1-16E5883D9C0F}" sibTransId="{73C86C1B-6D2D-4F65-BCE0-7D5B7312786D}"/>
    <dgm:cxn modelId="{24B36B08-458B-4CCD-8B23-BE49C9BE8BF0}" srcId="{F86FF56B-E17A-4BF8-A991-D222FBBE34E6}" destId="{A175759C-E65B-4942-9A50-0918E88D2579}" srcOrd="1" destOrd="0" parTransId="{3AD08F49-89A8-4827-946C-3D9F14C540E5}" sibTransId="{D98B01D3-8BDD-4FEF-9522-206562F73353}"/>
    <dgm:cxn modelId="{D66DC87E-7EB7-40D1-8025-A438DDD42E04}" type="presOf" srcId="{7C53E422-E1A8-4E1B-99F3-FC8AC8FA7955}" destId="{7BA36D58-15E8-4E2F-8CBF-209C6D1CBA36}" srcOrd="0" destOrd="0" presId="urn:microsoft.com/office/officeart/2005/8/layout/StepDownProcess"/>
    <dgm:cxn modelId="{BAB49391-80C5-41A3-9234-87EF3391B3CB}" type="presOf" srcId="{A175759C-E65B-4942-9A50-0918E88D2579}" destId="{A2831B50-6F4F-4FF4-8683-CCD7F40E2E17}" srcOrd="0" destOrd="0" presId="urn:microsoft.com/office/officeart/2005/8/layout/StepDownProcess"/>
    <dgm:cxn modelId="{4725AB89-6AF3-40C7-A143-838CF6CA83AD}" type="presOf" srcId="{E90EB5EE-A16F-453B-B0A9-74B4E6DF5744}" destId="{B1CDD283-8DFF-4319-8745-A723B4459A04}" srcOrd="0" destOrd="1" presId="urn:microsoft.com/office/officeart/2005/8/layout/StepDownProcess"/>
    <dgm:cxn modelId="{73A1FDAE-CAAA-4588-BCEC-C20CE585A144}" srcId="{A175759C-E65B-4942-9A50-0918E88D2579}" destId="{CC76A1BD-7AE6-4A88-8973-6E383F84B259}" srcOrd="0" destOrd="0" parTransId="{4E393F1C-6186-41A2-9FDF-DAF0F0BB3750}" sibTransId="{7B453412-005A-4D84-ACC6-4A295B393C19}"/>
    <dgm:cxn modelId="{2BE7E9BE-6E7E-4132-8CDE-E1AB74895EF2}" srcId="{F86FF56B-E17A-4BF8-A991-D222FBBE34E6}" destId="{7BA95E1A-1309-4854-ADD7-CBB80DAF35EE}" srcOrd="2" destOrd="0" parTransId="{DC166A16-B457-4D83-8E94-2B8BF4CFFB5D}" sibTransId="{8774BF23-C5FA-44D0-AD31-DA51A1695447}"/>
    <dgm:cxn modelId="{EB73498A-B55D-4085-85AF-5861F3A5ECAF}" srcId="{7BA95E1A-1309-4854-ADD7-CBB80DAF35EE}" destId="{BB743FF3-E523-43B7-9646-4117D927CD22}" srcOrd="0" destOrd="0" parTransId="{8E9F916F-477C-45AC-B99B-62342C3317A6}" sibTransId="{6FDDC4DA-03B7-4186-8CE5-F6A978B78A42}"/>
    <dgm:cxn modelId="{BD912851-1912-43AA-BE1F-790C49474ACC}" type="presOf" srcId="{7BA95E1A-1309-4854-ADD7-CBB80DAF35EE}" destId="{FC5C62A8-68E1-4AE4-BDF8-0FA9BE575886}" srcOrd="0" destOrd="0" presId="urn:microsoft.com/office/officeart/2005/8/layout/StepDownProcess"/>
    <dgm:cxn modelId="{CEBECFD6-BB7A-444F-9E3B-0A0F65596DB8}" type="presOf" srcId="{BB743FF3-E523-43B7-9646-4117D927CD22}" destId="{B1CDD283-8DFF-4319-8745-A723B4459A04}" srcOrd="0" destOrd="0" presId="urn:microsoft.com/office/officeart/2005/8/layout/StepDownProcess"/>
    <dgm:cxn modelId="{1CAAD726-122C-46F8-BDD7-A8C057C53DEF}" srcId="{BD2185FA-8F9E-41BF-B08E-82007C5C846D}" destId="{7C53E422-E1A8-4E1B-99F3-FC8AC8FA7955}" srcOrd="0" destOrd="0" parTransId="{F5D1AE56-8F7F-41A6-AC71-E7980A57933A}" sibTransId="{4656777C-5DBC-4997-BC31-00A2E612E4D7}"/>
    <dgm:cxn modelId="{876511E9-D9CE-4D9B-8C8F-236F0D9EC44A}" type="presOf" srcId="{CC76A1BD-7AE6-4A88-8973-6E383F84B259}" destId="{D3BE920D-1384-46D4-8BE5-90D30045DE11}" srcOrd="0" destOrd="0" presId="urn:microsoft.com/office/officeart/2005/8/layout/StepDownProcess"/>
    <dgm:cxn modelId="{FACE25DA-6396-4AB0-8B41-5162509394BB}" type="presOf" srcId="{585063F6-9B79-4CB3-9291-73DCA308E698}" destId="{D3BE920D-1384-46D4-8BE5-90D30045DE11}" srcOrd="0" destOrd="1" presId="urn:microsoft.com/office/officeart/2005/8/layout/StepDownProcess"/>
    <dgm:cxn modelId="{6449F37F-247F-4353-8FE5-29AF03655373}" type="presParOf" srcId="{3BBFA2D9-2F74-4712-A8F5-9827561B6A81}" destId="{836FD8AE-6BA7-40EA-B882-B2FAEE2E6131}" srcOrd="0" destOrd="0" presId="urn:microsoft.com/office/officeart/2005/8/layout/StepDownProcess"/>
    <dgm:cxn modelId="{4817BCB9-EA21-4736-A431-C86C6179B10E}" type="presParOf" srcId="{836FD8AE-6BA7-40EA-B882-B2FAEE2E6131}" destId="{FF14F9B3-28B9-4DAC-A5D0-680EEBB647E7}" srcOrd="0" destOrd="0" presId="urn:microsoft.com/office/officeart/2005/8/layout/StepDownProcess"/>
    <dgm:cxn modelId="{04F975B5-0965-482B-994D-EF3A1CE146D7}" type="presParOf" srcId="{836FD8AE-6BA7-40EA-B882-B2FAEE2E6131}" destId="{05C72A7A-AFFE-44A1-88C6-11E2205463F6}" srcOrd="1" destOrd="0" presId="urn:microsoft.com/office/officeart/2005/8/layout/StepDownProcess"/>
    <dgm:cxn modelId="{3C4B82FF-B313-4D07-AB40-1DBC015F863F}" type="presParOf" srcId="{836FD8AE-6BA7-40EA-B882-B2FAEE2E6131}" destId="{7BA36D58-15E8-4E2F-8CBF-209C6D1CBA36}" srcOrd="2" destOrd="0" presId="urn:microsoft.com/office/officeart/2005/8/layout/StepDownProcess"/>
    <dgm:cxn modelId="{D6376D14-1BE8-4263-8B33-D71F12742F7B}" type="presParOf" srcId="{3BBFA2D9-2F74-4712-A8F5-9827561B6A81}" destId="{09A4D708-4D66-4E21-B608-11C5649D9A9F}" srcOrd="1" destOrd="0" presId="urn:microsoft.com/office/officeart/2005/8/layout/StepDownProcess"/>
    <dgm:cxn modelId="{85CA413F-4E32-42CE-B998-789ECFD7DFB2}" type="presParOf" srcId="{3BBFA2D9-2F74-4712-A8F5-9827561B6A81}" destId="{F5964DD8-8ECC-440F-A4D2-C515D47A517E}" srcOrd="2" destOrd="0" presId="urn:microsoft.com/office/officeart/2005/8/layout/StepDownProcess"/>
    <dgm:cxn modelId="{C990DAD2-BFB3-4F33-B8F9-A91F082D2FC5}" type="presParOf" srcId="{F5964DD8-8ECC-440F-A4D2-C515D47A517E}" destId="{570DCB2D-F909-4932-9E91-88ECB240AB2B}" srcOrd="0" destOrd="0" presId="urn:microsoft.com/office/officeart/2005/8/layout/StepDownProcess"/>
    <dgm:cxn modelId="{E951D252-A7BE-4030-BFC0-EE520BA3B423}" type="presParOf" srcId="{F5964DD8-8ECC-440F-A4D2-C515D47A517E}" destId="{A2831B50-6F4F-4FF4-8683-CCD7F40E2E17}" srcOrd="1" destOrd="0" presId="urn:microsoft.com/office/officeart/2005/8/layout/StepDownProcess"/>
    <dgm:cxn modelId="{56B39DB6-3A33-4726-81D2-BF714CCF76F2}" type="presParOf" srcId="{F5964DD8-8ECC-440F-A4D2-C515D47A517E}" destId="{D3BE920D-1384-46D4-8BE5-90D30045DE11}" srcOrd="2" destOrd="0" presId="urn:microsoft.com/office/officeart/2005/8/layout/StepDownProcess"/>
    <dgm:cxn modelId="{5C569F3E-42B2-43E0-B0F8-83F268BA2751}" type="presParOf" srcId="{3BBFA2D9-2F74-4712-A8F5-9827561B6A81}" destId="{13A50860-B279-43A3-BBC8-8EFEEAB96548}" srcOrd="3" destOrd="0" presId="urn:microsoft.com/office/officeart/2005/8/layout/StepDownProcess"/>
    <dgm:cxn modelId="{FFEB9DD1-3F7D-4237-9B05-A387F3F71B66}" type="presParOf" srcId="{3BBFA2D9-2F74-4712-A8F5-9827561B6A81}" destId="{157A64C1-D6C5-4625-91F0-3A8AFE4C06E4}" srcOrd="4" destOrd="0" presId="urn:microsoft.com/office/officeart/2005/8/layout/StepDownProcess"/>
    <dgm:cxn modelId="{A225DD2B-526E-4E3F-ACBF-DB38C27584F8}" type="presParOf" srcId="{157A64C1-D6C5-4625-91F0-3A8AFE4C06E4}" destId="{FC5C62A8-68E1-4AE4-BDF8-0FA9BE575886}" srcOrd="0" destOrd="0" presId="urn:microsoft.com/office/officeart/2005/8/layout/StepDownProcess"/>
    <dgm:cxn modelId="{DE8CA887-DE15-4D89-B6F8-66E89DA39D24}" type="presParOf" srcId="{157A64C1-D6C5-4625-91F0-3A8AFE4C06E4}" destId="{B1CDD283-8DFF-4319-8745-A723B4459A0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FF56B-E17A-4BF8-A991-D222FBBE34E6}"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US"/>
        </a:p>
      </dgm:t>
    </dgm:pt>
    <dgm:pt modelId="{BD2185FA-8F9E-41BF-B08E-82007C5C846D}">
      <dgm:prSet phldrT="[Text]"/>
      <dgm:spPr/>
      <dgm:t>
        <a:bodyPr/>
        <a:lstStyle/>
        <a:p>
          <a:r>
            <a:rPr lang="en-US" dirty="0" smtClean="0"/>
            <a:t>Loss of Jobs</a:t>
          </a:r>
          <a:endParaRPr lang="en-US" dirty="0"/>
        </a:p>
      </dgm:t>
    </dgm:pt>
    <dgm:pt modelId="{46D6276D-F023-430B-A475-8EA690A3925C}" type="parTrans" cxnId="{57CDA099-1863-4CA9-B2F5-F6DB1DDCD686}">
      <dgm:prSet/>
      <dgm:spPr/>
      <dgm:t>
        <a:bodyPr/>
        <a:lstStyle/>
        <a:p>
          <a:endParaRPr lang="en-US"/>
        </a:p>
      </dgm:t>
    </dgm:pt>
    <dgm:pt modelId="{DC2E6DEF-65EC-4221-BD82-E32954BE1D46}" type="sibTrans" cxnId="{57CDA099-1863-4CA9-B2F5-F6DB1DDCD686}">
      <dgm:prSet/>
      <dgm:spPr/>
      <dgm:t>
        <a:bodyPr/>
        <a:lstStyle/>
        <a:p>
          <a:endParaRPr lang="en-US"/>
        </a:p>
      </dgm:t>
    </dgm:pt>
    <dgm:pt modelId="{7C53E422-E1A8-4E1B-99F3-FC8AC8FA7955}">
      <dgm:prSet phldrT="[Text]" custT="1"/>
      <dgm:spPr/>
      <dgm:t>
        <a:bodyPr/>
        <a:lstStyle/>
        <a:p>
          <a:r>
            <a:rPr lang="en-US" sz="1800" dirty="0" smtClean="0"/>
            <a:t>Reduced Demand</a:t>
          </a:r>
          <a:endParaRPr lang="en-US" sz="1800" dirty="0"/>
        </a:p>
      </dgm:t>
    </dgm:pt>
    <dgm:pt modelId="{F5D1AE56-8F7F-41A6-AC71-E7980A57933A}" type="parTrans" cxnId="{1CAAD726-122C-46F8-BDD7-A8C057C53DEF}">
      <dgm:prSet/>
      <dgm:spPr/>
      <dgm:t>
        <a:bodyPr/>
        <a:lstStyle/>
        <a:p>
          <a:endParaRPr lang="en-US"/>
        </a:p>
      </dgm:t>
    </dgm:pt>
    <dgm:pt modelId="{4656777C-5DBC-4997-BC31-00A2E612E4D7}" type="sibTrans" cxnId="{1CAAD726-122C-46F8-BDD7-A8C057C53DEF}">
      <dgm:prSet/>
      <dgm:spPr/>
      <dgm:t>
        <a:bodyPr/>
        <a:lstStyle/>
        <a:p>
          <a:endParaRPr lang="en-US"/>
        </a:p>
      </dgm:t>
    </dgm:pt>
    <dgm:pt modelId="{A175759C-E65B-4942-9A50-0918E88D2579}">
      <dgm:prSet phldrT="[Text]"/>
      <dgm:spPr/>
      <dgm:t>
        <a:bodyPr/>
        <a:lstStyle/>
        <a:p>
          <a:r>
            <a:rPr lang="en-US" dirty="0" smtClean="0"/>
            <a:t>Property Stock Deteriorates</a:t>
          </a:r>
          <a:endParaRPr lang="en-US" dirty="0"/>
        </a:p>
      </dgm:t>
    </dgm:pt>
    <dgm:pt modelId="{3AD08F49-89A8-4827-946C-3D9F14C540E5}" type="parTrans" cxnId="{24B36B08-458B-4CCD-8B23-BE49C9BE8BF0}">
      <dgm:prSet/>
      <dgm:spPr/>
      <dgm:t>
        <a:bodyPr/>
        <a:lstStyle/>
        <a:p>
          <a:endParaRPr lang="en-US"/>
        </a:p>
      </dgm:t>
    </dgm:pt>
    <dgm:pt modelId="{D98B01D3-8BDD-4FEF-9522-206562F73353}" type="sibTrans" cxnId="{24B36B08-458B-4CCD-8B23-BE49C9BE8BF0}">
      <dgm:prSet/>
      <dgm:spPr/>
      <dgm:t>
        <a:bodyPr/>
        <a:lstStyle/>
        <a:p>
          <a:endParaRPr lang="en-US"/>
        </a:p>
      </dgm:t>
    </dgm:pt>
    <dgm:pt modelId="{CC76A1BD-7AE6-4A88-8973-6E383F84B259}">
      <dgm:prSet phldrT="[Text]" custT="1"/>
      <dgm:spPr/>
      <dgm:t>
        <a:bodyPr/>
        <a:lstStyle/>
        <a:p>
          <a:r>
            <a:rPr lang="en-US" sz="1800" dirty="0" smtClean="0"/>
            <a:t>Relaxed Code Enforcement</a:t>
          </a:r>
          <a:endParaRPr lang="en-US" sz="1800" dirty="0"/>
        </a:p>
      </dgm:t>
    </dgm:pt>
    <dgm:pt modelId="{4E393F1C-6186-41A2-9FDF-DAF0F0BB3750}" type="parTrans" cxnId="{73A1FDAE-CAAA-4588-BCEC-C20CE585A144}">
      <dgm:prSet/>
      <dgm:spPr/>
      <dgm:t>
        <a:bodyPr/>
        <a:lstStyle/>
        <a:p>
          <a:endParaRPr lang="en-US"/>
        </a:p>
      </dgm:t>
    </dgm:pt>
    <dgm:pt modelId="{7B453412-005A-4D84-ACC6-4A295B393C19}" type="sibTrans" cxnId="{73A1FDAE-CAAA-4588-BCEC-C20CE585A144}">
      <dgm:prSet/>
      <dgm:spPr/>
      <dgm:t>
        <a:bodyPr/>
        <a:lstStyle/>
        <a:p>
          <a:endParaRPr lang="en-US"/>
        </a:p>
      </dgm:t>
    </dgm:pt>
    <mc:AlternateContent xmlns:mc="http://schemas.openxmlformats.org/markup-compatibility/2006" xmlns:a14="http://schemas.microsoft.com/office/drawing/2010/main">
      <mc:Choice Requires="a14">
        <dgm:pt modelId="{7BA95E1A-1309-4854-ADD7-CBB80DAF35EE}">
          <dgm:prSet phldrT="[Text]"/>
          <dgm:spPr/>
          <dgm:t>
            <a:bodyPr/>
            <a:lstStyle/>
            <a:p>
              <a:r>
                <a:rPr lang="en-US" dirty="0" smtClean="0"/>
                <a:t>Tipping Point:</a:t>
              </a:r>
            </a:p>
            <a:p>
              <a14:m>
                <m:oMathPara xmlns=""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𝑉𝑚</m:t>
                    </m:r>
                    <m:r>
                      <a:rPr lang="en-US" i="1" dirty="0" smtClean="0">
                        <a:latin typeface="Cambria Math" panose="02040503050406030204" pitchFamily="18" charset="0"/>
                      </a:rPr>
                      <m:t> &lt; </m:t>
                    </m:r>
                    <m:r>
                      <a:rPr lang="en-US" i="1" dirty="0" err="1" smtClean="0">
                        <a:latin typeface="Cambria Math" panose="02040503050406030204" pitchFamily="18" charset="0"/>
                      </a:rPr>
                      <m:t>𝑉𝑟</m:t>
                    </m:r>
                  </m:oMath>
                </m:oMathPara>
              </a14:m>
              <a:endParaRPr lang="en-US" dirty="0" smtClean="0"/>
            </a:p>
            <a:p>
              <a14:m>
                <m:oMathPara xmlns=""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𝑅𝑂𝐼</m:t>
                    </m:r>
                    <m:r>
                      <a:rPr lang="en-US" i="1" dirty="0" smtClean="0">
                        <a:latin typeface="Cambria Math" panose="02040503050406030204" pitchFamily="18" charset="0"/>
                      </a:rPr>
                      <m:t> &lt; 0</m:t>
                    </m:r>
                  </m:oMath>
                </m:oMathPara>
              </a14:m>
              <a:endParaRPr lang="en-US" dirty="0"/>
            </a:p>
          </dgm:t>
        </dgm:pt>
      </mc:Choice>
      <mc:Fallback xmlns="">
        <dgm:pt modelId="{7BA95E1A-1309-4854-ADD7-CBB80DAF35EE}">
          <dgm:prSet phldrT="[Text]"/>
          <dgm:spPr/>
          <dgm:t>
            <a:bodyPr/>
            <a:lstStyle/>
            <a:p>
              <a:r>
                <a:rPr lang="en-US" dirty="0" smtClean="0"/>
                <a:t>Tipping Point:</a:t>
              </a:r>
            </a:p>
            <a:p>
              <a:r>
                <a:rPr lang="en-US" i="0" dirty="0" smtClean="0">
                  <a:latin typeface="Cambria Math" panose="02040503050406030204" pitchFamily="18" charset="0"/>
                </a:rPr>
                <a:t>𝑉𝑚</a:t>
              </a:r>
              <a:r>
                <a:rPr lang="en-US" i="0" dirty="0" smtClean="0">
                  <a:latin typeface="Cambria Math" panose="02040503050406030204" pitchFamily="18" charset="0"/>
                </a:rPr>
                <a:t> &lt; </a:t>
              </a:r>
              <a:r>
                <a:rPr lang="en-US" i="0" dirty="0" err="1" smtClean="0">
                  <a:latin typeface="Cambria Math" panose="02040503050406030204" pitchFamily="18" charset="0"/>
                </a:rPr>
                <a:t>𝑉𝑟</a:t>
              </a:r>
              <a:endParaRPr lang="en-US" dirty="0" smtClean="0"/>
            </a:p>
            <a:p>
              <a:r>
                <a:rPr lang="en-US" i="0" dirty="0" smtClean="0">
                  <a:latin typeface="Cambria Math" panose="02040503050406030204" pitchFamily="18" charset="0"/>
                </a:rPr>
                <a:t>𝑅𝑂𝐼 &lt; 0</a:t>
              </a:r>
              <a:endParaRPr lang="en-US" dirty="0"/>
            </a:p>
          </dgm:t>
        </dgm:pt>
      </mc:Fallback>
    </mc:AlternateContent>
    <dgm:pt modelId="{DC166A16-B457-4D83-8E94-2B8BF4CFFB5D}" type="parTrans" cxnId="{2BE7E9BE-6E7E-4132-8CDE-E1AB74895EF2}">
      <dgm:prSet/>
      <dgm:spPr/>
      <dgm:t>
        <a:bodyPr/>
        <a:lstStyle/>
        <a:p>
          <a:endParaRPr lang="en-US"/>
        </a:p>
      </dgm:t>
    </dgm:pt>
    <dgm:pt modelId="{8774BF23-C5FA-44D0-AD31-DA51A1695447}" type="sibTrans" cxnId="{2BE7E9BE-6E7E-4132-8CDE-E1AB74895EF2}">
      <dgm:prSet/>
      <dgm:spPr/>
      <dgm:t>
        <a:bodyPr/>
        <a:lstStyle/>
        <a:p>
          <a:endParaRPr lang="en-US"/>
        </a:p>
      </dgm:t>
    </dgm:pt>
    <dgm:pt modelId="{BB743FF3-E523-43B7-9646-4117D927CD22}">
      <dgm:prSet phldrT="[Text]" custT="1"/>
      <dgm:spPr/>
      <dgm:t>
        <a:bodyPr/>
        <a:lstStyle/>
        <a:p>
          <a:r>
            <a:rPr lang="en-US" sz="1800" dirty="0" smtClean="0"/>
            <a:t>Supply determines Demand</a:t>
          </a:r>
          <a:endParaRPr lang="en-US" sz="1800" dirty="0"/>
        </a:p>
      </dgm:t>
    </dgm:pt>
    <dgm:pt modelId="{8E9F916F-477C-45AC-B99B-62342C3317A6}" type="parTrans" cxnId="{EB73498A-B55D-4085-85AF-5861F3A5ECAF}">
      <dgm:prSet/>
      <dgm:spPr/>
      <dgm:t>
        <a:bodyPr/>
        <a:lstStyle/>
        <a:p>
          <a:endParaRPr lang="en-US"/>
        </a:p>
      </dgm:t>
    </dgm:pt>
    <dgm:pt modelId="{6FDDC4DA-03B7-4186-8CE5-F6A978B78A42}" type="sibTrans" cxnId="{EB73498A-B55D-4085-85AF-5861F3A5ECAF}">
      <dgm:prSet/>
      <dgm:spPr/>
      <dgm:t>
        <a:bodyPr/>
        <a:lstStyle/>
        <a:p>
          <a:endParaRPr lang="en-US"/>
        </a:p>
      </dgm:t>
    </dgm:pt>
    <mc:AlternateContent xmlns:mc="http://schemas.openxmlformats.org/markup-compatibility/2006" xmlns:a14="http://schemas.microsoft.com/office/drawing/2010/main">
      <mc:Choice Requires="a14">
        <dgm:pt modelId="{585063F6-9B79-4CB3-9291-73DCA308E698}">
          <dgm:prSet phldrT="[Text]" custT="1"/>
          <dgm:spPr/>
          <dgm:t>
            <a:bodyPr/>
            <a:lstStyle/>
            <a:p>
              <a:r>
                <a:rPr lang="en-US" sz="1800" dirty="0" smtClean="0"/>
                <a:t>Declining </a:t>
              </a:r>
              <a14:m>
                <m:oMath xmlns="" xmlns:m="http://schemas.openxmlformats.org/officeDocument/2006/math">
                  <m:r>
                    <a:rPr lang="en-US" sz="2400" b="1" i="1" dirty="0" smtClean="0">
                      <a:latin typeface="Cambria Math" panose="02040503050406030204" pitchFamily="18" charset="0"/>
                    </a:rPr>
                    <m:t>𝑽𝒎</m:t>
                  </m:r>
                </m:oMath>
              </a14:m>
              <a:endParaRPr lang="en-US" sz="2400" b="1" dirty="0"/>
            </a:p>
          </dgm:t>
        </dgm:pt>
      </mc:Choice>
      <mc:Fallback xmlns="">
        <dgm:pt modelId="{585063F6-9B79-4CB3-9291-73DCA308E698}">
          <dgm:prSet phldrT="[Text]" custT="1"/>
          <dgm:spPr/>
          <dgm:t>
            <a:bodyPr/>
            <a:lstStyle/>
            <a:p>
              <a:r>
                <a:rPr lang="en-US" sz="1800" dirty="0" smtClean="0"/>
                <a:t>Declining </a:t>
              </a:r>
              <a:r>
                <a:rPr lang="en-US" sz="2400" b="1" i="0" dirty="0" smtClean="0">
                  <a:latin typeface="Cambria Math" panose="02040503050406030204" pitchFamily="18" charset="0"/>
                </a:rPr>
                <a:t>𝑽𝒎</a:t>
              </a:r>
              <a:endParaRPr lang="en-US" sz="2400" b="1" dirty="0"/>
            </a:p>
          </dgm:t>
        </dgm:pt>
      </mc:Fallback>
    </mc:AlternateContent>
    <dgm:pt modelId="{59872877-94F6-47AE-BBB1-16E5883D9C0F}" type="parTrans" cxnId="{1D9CD6A9-C83C-4143-A348-B5F81022C1A0}">
      <dgm:prSet/>
      <dgm:spPr/>
      <dgm:t>
        <a:bodyPr/>
        <a:lstStyle/>
        <a:p>
          <a:endParaRPr lang="en-US"/>
        </a:p>
      </dgm:t>
    </dgm:pt>
    <dgm:pt modelId="{73C86C1B-6D2D-4F65-BCE0-7D5B7312786D}" type="sibTrans" cxnId="{1D9CD6A9-C83C-4143-A348-B5F81022C1A0}">
      <dgm:prSet/>
      <dgm:spPr/>
      <dgm:t>
        <a:bodyPr/>
        <a:lstStyle/>
        <a:p>
          <a:endParaRPr lang="en-US"/>
        </a:p>
      </dgm:t>
    </dgm:pt>
    <dgm:pt modelId="{E90EB5EE-A16F-453B-B0A9-74B4E6DF5744}">
      <dgm:prSet phldrT="[Text]" custT="1"/>
      <dgm:spPr/>
      <dgm:t>
        <a:bodyPr/>
        <a:lstStyle/>
        <a:p>
          <a:r>
            <a:rPr lang="en-US" sz="1800" dirty="0" smtClean="0"/>
            <a:t>Live in slum = invest in slum</a:t>
          </a:r>
          <a:endParaRPr lang="en-US" sz="1800" dirty="0"/>
        </a:p>
      </dgm:t>
    </dgm:pt>
    <dgm:pt modelId="{CDA07F40-3858-4303-8B08-B79DB6AB0180}" type="parTrans" cxnId="{CB023797-A8F1-49CF-8F46-75CF75F22F6B}">
      <dgm:prSet/>
      <dgm:spPr/>
      <dgm:t>
        <a:bodyPr/>
        <a:lstStyle/>
        <a:p>
          <a:endParaRPr lang="en-US"/>
        </a:p>
      </dgm:t>
    </dgm:pt>
    <dgm:pt modelId="{A4971D3A-29C8-483F-8851-071F3D5F3E31}" type="sibTrans" cxnId="{CB023797-A8F1-49CF-8F46-75CF75F22F6B}">
      <dgm:prSet/>
      <dgm:spPr/>
      <dgm:t>
        <a:bodyPr/>
        <a:lstStyle/>
        <a:p>
          <a:endParaRPr lang="en-US"/>
        </a:p>
      </dgm:t>
    </dgm:pt>
    <dgm:pt modelId="{3BBFA2D9-2F74-4712-A8F5-9827561B6A81}" type="pres">
      <dgm:prSet presAssocID="{F86FF56B-E17A-4BF8-A991-D222FBBE34E6}" presName="rootnode" presStyleCnt="0">
        <dgm:presLayoutVars>
          <dgm:chMax/>
          <dgm:chPref/>
          <dgm:dir/>
          <dgm:animLvl val="lvl"/>
        </dgm:presLayoutVars>
      </dgm:prSet>
      <dgm:spPr/>
      <dgm:t>
        <a:bodyPr/>
        <a:lstStyle/>
        <a:p>
          <a:endParaRPr lang="en-US"/>
        </a:p>
      </dgm:t>
    </dgm:pt>
    <dgm:pt modelId="{836FD8AE-6BA7-40EA-B882-B2FAEE2E6131}" type="pres">
      <dgm:prSet presAssocID="{BD2185FA-8F9E-41BF-B08E-82007C5C846D}" presName="composite" presStyleCnt="0"/>
      <dgm:spPr/>
    </dgm:pt>
    <dgm:pt modelId="{FF14F9B3-28B9-4DAC-A5D0-680EEBB647E7}" type="pres">
      <dgm:prSet presAssocID="{BD2185FA-8F9E-41BF-B08E-82007C5C846D}" presName="bentUpArrow1" presStyleLbl="alignImgPlace1" presStyleIdx="0" presStyleCnt="2"/>
      <dgm:spPr/>
    </dgm:pt>
    <dgm:pt modelId="{05C72A7A-AFFE-44A1-88C6-11E2205463F6}" type="pres">
      <dgm:prSet presAssocID="{BD2185FA-8F9E-41BF-B08E-82007C5C846D}" presName="ParentText" presStyleLbl="node1" presStyleIdx="0" presStyleCnt="3">
        <dgm:presLayoutVars>
          <dgm:chMax val="1"/>
          <dgm:chPref val="1"/>
          <dgm:bulletEnabled val="1"/>
        </dgm:presLayoutVars>
      </dgm:prSet>
      <dgm:spPr/>
      <dgm:t>
        <a:bodyPr/>
        <a:lstStyle/>
        <a:p>
          <a:endParaRPr lang="en-US"/>
        </a:p>
      </dgm:t>
    </dgm:pt>
    <dgm:pt modelId="{7BA36D58-15E8-4E2F-8CBF-209C6D1CBA36}" type="pres">
      <dgm:prSet presAssocID="{BD2185FA-8F9E-41BF-B08E-82007C5C846D}" presName="ChildText" presStyleLbl="revTx" presStyleIdx="0" presStyleCnt="3">
        <dgm:presLayoutVars>
          <dgm:chMax val="0"/>
          <dgm:chPref val="0"/>
          <dgm:bulletEnabled val="1"/>
        </dgm:presLayoutVars>
      </dgm:prSet>
      <dgm:spPr/>
      <dgm:t>
        <a:bodyPr/>
        <a:lstStyle/>
        <a:p>
          <a:endParaRPr lang="en-US"/>
        </a:p>
      </dgm:t>
    </dgm:pt>
    <dgm:pt modelId="{09A4D708-4D66-4E21-B608-11C5649D9A9F}" type="pres">
      <dgm:prSet presAssocID="{DC2E6DEF-65EC-4221-BD82-E32954BE1D46}" presName="sibTrans" presStyleCnt="0"/>
      <dgm:spPr/>
    </dgm:pt>
    <dgm:pt modelId="{F5964DD8-8ECC-440F-A4D2-C515D47A517E}" type="pres">
      <dgm:prSet presAssocID="{A175759C-E65B-4942-9A50-0918E88D2579}" presName="composite" presStyleCnt="0"/>
      <dgm:spPr/>
    </dgm:pt>
    <dgm:pt modelId="{570DCB2D-F909-4932-9E91-88ECB240AB2B}" type="pres">
      <dgm:prSet presAssocID="{A175759C-E65B-4942-9A50-0918E88D2579}" presName="bentUpArrow1" presStyleLbl="alignImgPlace1" presStyleIdx="1" presStyleCnt="2"/>
      <dgm:spPr/>
    </dgm:pt>
    <dgm:pt modelId="{A2831B50-6F4F-4FF4-8683-CCD7F40E2E17}" type="pres">
      <dgm:prSet presAssocID="{A175759C-E65B-4942-9A50-0918E88D2579}" presName="ParentText" presStyleLbl="node1" presStyleIdx="1" presStyleCnt="3">
        <dgm:presLayoutVars>
          <dgm:chMax val="1"/>
          <dgm:chPref val="1"/>
          <dgm:bulletEnabled val="1"/>
        </dgm:presLayoutVars>
      </dgm:prSet>
      <dgm:spPr/>
      <dgm:t>
        <a:bodyPr/>
        <a:lstStyle/>
        <a:p>
          <a:endParaRPr lang="en-US"/>
        </a:p>
      </dgm:t>
    </dgm:pt>
    <dgm:pt modelId="{D3BE920D-1384-46D4-8BE5-90D30045DE11}" type="pres">
      <dgm:prSet presAssocID="{A175759C-E65B-4942-9A50-0918E88D2579}" presName="ChildText" presStyleLbl="revTx" presStyleIdx="1" presStyleCnt="3" custScaleX="126829" custLinFactNeighborX="16294" custLinFactNeighborY="1022">
        <dgm:presLayoutVars>
          <dgm:chMax val="0"/>
          <dgm:chPref val="0"/>
          <dgm:bulletEnabled val="1"/>
        </dgm:presLayoutVars>
      </dgm:prSet>
      <dgm:spPr/>
      <dgm:t>
        <a:bodyPr/>
        <a:lstStyle/>
        <a:p>
          <a:endParaRPr lang="en-US"/>
        </a:p>
      </dgm:t>
    </dgm:pt>
    <dgm:pt modelId="{13A50860-B279-43A3-BBC8-8EFEEAB96548}" type="pres">
      <dgm:prSet presAssocID="{D98B01D3-8BDD-4FEF-9522-206562F73353}" presName="sibTrans" presStyleCnt="0"/>
      <dgm:spPr/>
    </dgm:pt>
    <dgm:pt modelId="{157A64C1-D6C5-4625-91F0-3A8AFE4C06E4}" type="pres">
      <dgm:prSet presAssocID="{7BA95E1A-1309-4854-ADD7-CBB80DAF35EE}" presName="composite" presStyleCnt="0"/>
      <dgm:spPr/>
    </dgm:pt>
    <dgm:pt modelId="{FC5C62A8-68E1-4AE4-BDF8-0FA9BE575886}" type="pres">
      <dgm:prSet presAssocID="{7BA95E1A-1309-4854-ADD7-CBB80DAF35EE}" presName="ParentText" presStyleLbl="node1" presStyleIdx="2" presStyleCnt="3" custLinFactNeighborX="-562" custLinFactNeighborY="220">
        <dgm:presLayoutVars>
          <dgm:chMax val="1"/>
          <dgm:chPref val="1"/>
          <dgm:bulletEnabled val="1"/>
        </dgm:presLayoutVars>
      </dgm:prSet>
      <dgm:spPr/>
      <dgm:t>
        <a:bodyPr/>
        <a:lstStyle/>
        <a:p>
          <a:endParaRPr lang="en-US"/>
        </a:p>
      </dgm:t>
    </dgm:pt>
    <dgm:pt modelId="{B1CDD283-8DFF-4319-8745-A723B4459A04}" type="pres">
      <dgm:prSet presAssocID="{7BA95E1A-1309-4854-ADD7-CBB80DAF35EE}" presName="FinalChildText" presStyleLbl="revTx" presStyleIdx="2" presStyleCnt="3" custScaleX="111181" custLinFactNeighborX="22855" custLinFactNeighborY="-2613">
        <dgm:presLayoutVars>
          <dgm:chMax val="0"/>
          <dgm:chPref val="0"/>
          <dgm:bulletEnabled val="1"/>
        </dgm:presLayoutVars>
      </dgm:prSet>
      <dgm:spPr/>
      <dgm:t>
        <a:bodyPr/>
        <a:lstStyle/>
        <a:p>
          <a:endParaRPr lang="en-US"/>
        </a:p>
      </dgm:t>
    </dgm:pt>
  </dgm:ptLst>
  <dgm:cxnLst>
    <dgm:cxn modelId="{BC83BFA6-AB88-43DC-B48B-1EA768498333}" type="presOf" srcId="{BD2185FA-8F9E-41BF-B08E-82007C5C846D}" destId="{05C72A7A-AFFE-44A1-88C6-11E2205463F6}" srcOrd="0" destOrd="0" presId="urn:microsoft.com/office/officeart/2005/8/layout/StepDownProcess"/>
    <dgm:cxn modelId="{5E964F7D-CA07-43B8-8373-74BFBEA5F71F}" type="presOf" srcId="{F86FF56B-E17A-4BF8-A991-D222FBBE34E6}" destId="{3BBFA2D9-2F74-4712-A8F5-9827561B6A81}" srcOrd="0" destOrd="0" presId="urn:microsoft.com/office/officeart/2005/8/layout/StepDownProcess"/>
    <dgm:cxn modelId="{57CDA099-1863-4CA9-B2F5-F6DB1DDCD686}" srcId="{F86FF56B-E17A-4BF8-A991-D222FBBE34E6}" destId="{BD2185FA-8F9E-41BF-B08E-82007C5C846D}" srcOrd="0" destOrd="0" parTransId="{46D6276D-F023-430B-A475-8EA690A3925C}" sibTransId="{DC2E6DEF-65EC-4221-BD82-E32954BE1D46}"/>
    <dgm:cxn modelId="{CB023797-A8F1-49CF-8F46-75CF75F22F6B}" srcId="{7BA95E1A-1309-4854-ADD7-CBB80DAF35EE}" destId="{E90EB5EE-A16F-453B-B0A9-74B4E6DF5744}" srcOrd="1" destOrd="0" parTransId="{CDA07F40-3858-4303-8B08-B79DB6AB0180}" sibTransId="{A4971D3A-29C8-483F-8851-071F3D5F3E31}"/>
    <dgm:cxn modelId="{1D9CD6A9-C83C-4143-A348-B5F81022C1A0}" srcId="{A175759C-E65B-4942-9A50-0918E88D2579}" destId="{585063F6-9B79-4CB3-9291-73DCA308E698}" srcOrd="1" destOrd="0" parTransId="{59872877-94F6-47AE-BBB1-16E5883D9C0F}" sibTransId="{73C86C1B-6D2D-4F65-BCE0-7D5B7312786D}"/>
    <dgm:cxn modelId="{24B36B08-458B-4CCD-8B23-BE49C9BE8BF0}" srcId="{F86FF56B-E17A-4BF8-A991-D222FBBE34E6}" destId="{A175759C-E65B-4942-9A50-0918E88D2579}" srcOrd="1" destOrd="0" parTransId="{3AD08F49-89A8-4827-946C-3D9F14C540E5}" sibTransId="{D98B01D3-8BDD-4FEF-9522-206562F73353}"/>
    <dgm:cxn modelId="{BAB49391-80C5-41A3-9234-87EF3391B3CB}" type="presOf" srcId="{A175759C-E65B-4942-9A50-0918E88D2579}" destId="{A2831B50-6F4F-4FF4-8683-CCD7F40E2E17}" srcOrd="0" destOrd="0" presId="urn:microsoft.com/office/officeart/2005/8/layout/StepDownProcess"/>
    <dgm:cxn modelId="{D66DC87E-7EB7-40D1-8025-A438DDD42E04}" type="presOf" srcId="{7C53E422-E1A8-4E1B-99F3-FC8AC8FA7955}" destId="{7BA36D58-15E8-4E2F-8CBF-209C6D1CBA36}" srcOrd="0" destOrd="0" presId="urn:microsoft.com/office/officeart/2005/8/layout/StepDownProcess"/>
    <dgm:cxn modelId="{4725AB89-6AF3-40C7-A143-838CF6CA83AD}" type="presOf" srcId="{E90EB5EE-A16F-453B-B0A9-74B4E6DF5744}" destId="{B1CDD283-8DFF-4319-8745-A723B4459A04}" srcOrd="0" destOrd="1" presId="urn:microsoft.com/office/officeart/2005/8/layout/StepDownProcess"/>
    <dgm:cxn modelId="{73A1FDAE-CAAA-4588-BCEC-C20CE585A144}" srcId="{A175759C-E65B-4942-9A50-0918E88D2579}" destId="{CC76A1BD-7AE6-4A88-8973-6E383F84B259}" srcOrd="0" destOrd="0" parTransId="{4E393F1C-6186-41A2-9FDF-DAF0F0BB3750}" sibTransId="{7B453412-005A-4D84-ACC6-4A295B393C19}"/>
    <dgm:cxn modelId="{2BE7E9BE-6E7E-4132-8CDE-E1AB74895EF2}" srcId="{F86FF56B-E17A-4BF8-A991-D222FBBE34E6}" destId="{7BA95E1A-1309-4854-ADD7-CBB80DAF35EE}" srcOrd="2" destOrd="0" parTransId="{DC166A16-B457-4D83-8E94-2B8BF4CFFB5D}" sibTransId="{8774BF23-C5FA-44D0-AD31-DA51A1695447}"/>
    <dgm:cxn modelId="{EB73498A-B55D-4085-85AF-5861F3A5ECAF}" srcId="{7BA95E1A-1309-4854-ADD7-CBB80DAF35EE}" destId="{BB743FF3-E523-43B7-9646-4117D927CD22}" srcOrd="0" destOrd="0" parTransId="{8E9F916F-477C-45AC-B99B-62342C3317A6}" sibTransId="{6FDDC4DA-03B7-4186-8CE5-F6A978B78A42}"/>
    <dgm:cxn modelId="{BD912851-1912-43AA-BE1F-790C49474ACC}" type="presOf" srcId="{7BA95E1A-1309-4854-ADD7-CBB80DAF35EE}" destId="{FC5C62A8-68E1-4AE4-BDF8-0FA9BE575886}" srcOrd="0" destOrd="0" presId="urn:microsoft.com/office/officeart/2005/8/layout/StepDownProcess"/>
    <dgm:cxn modelId="{CEBECFD6-BB7A-444F-9E3B-0A0F65596DB8}" type="presOf" srcId="{BB743FF3-E523-43B7-9646-4117D927CD22}" destId="{B1CDD283-8DFF-4319-8745-A723B4459A04}" srcOrd="0" destOrd="0" presId="urn:microsoft.com/office/officeart/2005/8/layout/StepDownProcess"/>
    <dgm:cxn modelId="{1CAAD726-122C-46F8-BDD7-A8C057C53DEF}" srcId="{BD2185FA-8F9E-41BF-B08E-82007C5C846D}" destId="{7C53E422-E1A8-4E1B-99F3-FC8AC8FA7955}" srcOrd="0" destOrd="0" parTransId="{F5D1AE56-8F7F-41A6-AC71-E7980A57933A}" sibTransId="{4656777C-5DBC-4997-BC31-00A2E612E4D7}"/>
    <dgm:cxn modelId="{FACE25DA-6396-4AB0-8B41-5162509394BB}" type="presOf" srcId="{585063F6-9B79-4CB3-9291-73DCA308E698}" destId="{D3BE920D-1384-46D4-8BE5-90D30045DE11}" srcOrd="0" destOrd="1" presId="urn:microsoft.com/office/officeart/2005/8/layout/StepDownProcess"/>
    <dgm:cxn modelId="{876511E9-D9CE-4D9B-8C8F-236F0D9EC44A}" type="presOf" srcId="{CC76A1BD-7AE6-4A88-8973-6E383F84B259}" destId="{D3BE920D-1384-46D4-8BE5-90D30045DE11}" srcOrd="0" destOrd="0" presId="urn:microsoft.com/office/officeart/2005/8/layout/StepDownProcess"/>
    <dgm:cxn modelId="{6449F37F-247F-4353-8FE5-29AF03655373}" type="presParOf" srcId="{3BBFA2D9-2F74-4712-A8F5-9827561B6A81}" destId="{836FD8AE-6BA7-40EA-B882-B2FAEE2E6131}" srcOrd="0" destOrd="0" presId="urn:microsoft.com/office/officeart/2005/8/layout/StepDownProcess"/>
    <dgm:cxn modelId="{4817BCB9-EA21-4736-A431-C86C6179B10E}" type="presParOf" srcId="{836FD8AE-6BA7-40EA-B882-B2FAEE2E6131}" destId="{FF14F9B3-28B9-4DAC-A5D0-680EEBB647E7}" srcOrd="0" destOrd="0" presId="urn:microsoft.com/office/officeart/2005/8/layout/StepDownProcess"/>
    <dgm:cxn modelId="{04F975B5-0965-482B-994D-EF3A1CE146D7}" type="presParOf" srcId="{836FD8AE-6BA7-40EA-B882-B2FAEE2E6131}" destId="{05C72A7A-AFFE-44A1-88C6-11E2205463F6}" srcOrd="1" destOrd="0" presId="urn:microsoft.com/office/officeart/2005/8/layout/StepDownProcess"/>
    <dgm:cxn modelId="{3C4B82FF-B313-4D07-AB40-1DBC015F863F}" type="presParOf" srcId="{836FD8AE-6BA7-40EA-B882-B2FAEE2E6131}" destId="{7BA36D58-15E8-4E2F-8CBF-209C6D1CBA36}" srcOrd="2" destOrd="0" presId="urn:microsoft.com/office/officeart/2005/8/layout/StepDownProcess"/>
    <dgm:cxn modelId="{D6376D14-1BE8-4263-8B33-D71F12742F7B}" type="presParOf" srcId="{3BBFA2D9-2F74-4712-A8F5-9827561B6A81}" destId="{09A4D708-4D66-4E21-B608-11C5649D9A9F}" srcOrd="1" destOrd="0" presId="urn:microsoft.com/office/officeart/2005/8/layout/StepDownProcess"/>
    <dgm:cxn modelId="{85CA413F-4E32-42CE-B998-789ECFD7DFB2}" type="presParOf" srcId="{3BBFA2D9-2F74-4712-A8F5-9827561B6A81}" destId="{F5964DD8-8ECC-440F-A4D2-C515D47A517E}" srcOrd="2" destOrd="0" presId="urn:microsoft.com/office/officeart/2005/8/layout/StepDownProcess"/>
    <dgm:cxn modelId="{C990DAD2-BFB3-4F33-B8F9-A91F082D2FC5}" type="presParOf" srcId="{F5964DD8-8ECC-440F-A4D2-C515D47A517E}" destId="{570DCB2D-F909-4932-9E91-88ECB240AB2B}" srcOrd="0" destOrd="0" presId="urn:microsoft.com/office/officeart/2005/8/layout/StepDownProcess"/>
    <dgm:cxn modelId="{E951D252-A7BE-4030-BFC0-EE520BA3B423}" type="presParOf" srcId="{F5964DD8-8ECC-440F-A4D2-C515D47A517E}" destId="{A2831B50-6F4F-4FF4-8683-CCD7F40E2E17}" srcOrd="1" destOrd="0" presId="urn:microsoft.com/office/officeart/2005/8/layout/StepDownProcess"/>
    <dgm:cxn modelId="{56B39DB6-3A33-4726-81D2-BF714CCF76F2}" type="presParOf" srcId="{F5964DD8-8ECC-440F-A4D2-C515D47A517E}" destId="{D3BE920D-1384-46D4-8BE5-90D30045DE11}" srcOrd="2" destOrd="0" presId="urn:microsoft.com/office/officeart/2005/8/layout/StepDownProcess"/>
    <dgm:cxn modelId="{5C569F3E-42B2-43E0-B0F8-83F268BA2751}" type="presParOf" srcId="{3BBFA2D9-2F74-4712-A8F5-9827561B6A81}" destId="{13A50860-B279-43A3-BBC8-8EFEEAB96548}" srcOrd="3" destOrd="0" presId="urn:microsoft.com/office/officeart/2005/8/layout/StepDownProcess"/>
    <dgm:cxn modelId="{FFEB9DD1-3F7D-4237-9B05-A387F3F71B66}" type="presParOf" srcId="{3BBFA2D9-2F74-4712-A8F5-9827561B6A81}" destId="{157A64C1-D6C5-4625-91F0-3A8AFE4C06E4}" srcOrd="4" destOrd="0" presId="urn:microsoft.com/office/officeart/2005/8/layout/StepDownProcess"/>
    <dgm:cxn modelId="{A225DD2B-526E-4E3F-ACBF-DB38C27584F8}" type="presParOf" srcId="{157A64C1-D6C5-4625-91F0-3A8AFE4C06E4}" destId="{FC5C62A8-68E1-4AE4-BDF8-0FA9BE575886}" srcOrd="0" destOrd="0" presId="urn:microsoft.com/office/officeart/2005/8/layout/StepDownProcess"/>
    <dgm:cxn modelId="{DE8CA887-DE15-4D89-B6F8-66E89DA39D24}" type="presParOf" srcId="{157A64C1-D6C5-4625-91F0-3A8AFE4C06E4}" destId="{B1CDD283-8DFF-4319-8745-A723B4459A0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64875D-3205-4208-BF3F-8A8CEA9F31D4}"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2CF05419-21D8-4363-AEA2-F75FA797A0A7}">
      <dgm:prSet phldrT="[Text]"/>
      <dgm:spPr/>
      <dgm:t>
        <a:bodyPr/>
        <a:lstStyle/>
        <a:p>
          <a:r>
            <a:rPr lang="en-US" dirty="0" smtClean="0"/>
            <a:t>PowerPoints Frankel</a:t>
          </a:r>
          <a:endParaRPr lang="en-US" dirty="0"/>
        </a:p>
      </dgm:t>
    </dgm:pt>
    <dgm:pt modelId="{B1303423-2EBB-4B91-914A-7DE393DA9B1D}" type="parTrans" cxnId="{74EA959F-629B-4FBC-AEB5-DEAB9175459F}">
      <dgm:prSet/>
      <dgm:spPr/>
      <dgm:t>
        <a:bodyPr/>
        <a:lstStyle/>
        <a:p>
          <a:endParaRPr lang="en-US"/>
        </a:p>
      </dgm:t>
    </dgm:pt>
    <dgm:pt modelId="{3C8F4460-D164-48B8-A464-A1BDFF6D81DF}" type="sibTrans" cxnId="{74EA959F-629B-4FBC-AEB5-DEAB9175459F}">
      <dgm:prSet/>
      <dgm:spPr/>
      <dgm:t>
        <a:bodyPr/>
        <a:lstStyle/>
        <a:p>
          <a:endParaRPr lang="en-US"/>
        </a:p>
      </dgm:t>
    </dgm:pt>
    <dgm:pt modelId="{E0492F01-97B7-4258-A54C-7833F33B9008}">
      <dgm:prSet phldrT="[Text]"/>
      <dgm:spPr/>
      <dgm:t>
        <a:bodyPr/>
        <a:lstStyle/>
        <a:p>
          <a:r>
            <a:rPr lang="en-US" dirty="0" smtClean="0"/>
            <a:t>PowerPoint IHCDA</a:t>
          </a:r>
          <a:endParaRPr lang="en-US" dirty="0"/>
        </a:p>
      </dgm:t>
    </dgm:pt>
    <dgm:pt modelId="{B9DEA0F6-22A1-4D67-99E8-59173482FFEA}" type="parTrans" cxnId="{6D7514A9-6E47-46B4-B9E0-5C4E49FF6227}">
      <dgm:prSet/>
      <dgm:spPr/>
      <dgm:t>
        <a:bodyPr/>
        <a:lstStyle/>
        <a:p>
          <a:endParaRPr lang="en-US"/>
        </a:p>
      </dgm:t>
    </dgm:pt>
    <dgm:pt modelId="{804D7414-B03E-4FF0-A4D0-B306411D0019}" type="sibTrans" cxnId="{6D7514A9-6E47-46B4-B9E0-5C4E49FF6227}">
      <dgm:prSet/>
      <dgm:spPr/>
      <dgm:t>
        <a:bodyPr/>
        <a:lstStyle/>
        <a:p>
          <a:endParaRPr lang="en-US"/>
        </a:p>
      </dgm:t>
    </dgm:pt>
    <dgm:pt modelId="{774D0510-7F8A-4B1F-995D-3287A073289D}">
      <dgm:prSet phldrT="[Text]"/>
      <dgm:spPr/>
      <dgm:t>
        <a:bodyPr/>
        <a:lstStyle/>
        <a:p>
          <a:r>
            <a:rPr lang="en-US" dirty="0" smtClean="0"/>
            <a:t>Repurposing Strategies</a:t>
          </a:r>
          <a:endParaRPr lang="en-US" dirty="0"/>
        </a:p>
      </dgm:t>
    </dgm:pt>
    <dgm:pt modelId="{41F2E333-DD89-4954-A801-065F2D549907}" type="parTrans" cxnId="{AB452943-7385-43AD-A0DB-E35075131EE8}">
      <dgm:prSet/>
      <dgm:spPr/>
      <dgm:t>
        <a:bodyPr/>
        <a:lstStyle/>
        <a:p>
          <a:endParaRPr lang="en-US"/>
        </a:p>
      </dgm:t>
    </dgm:pt>
    <dgm:pt modelId="{0ABD98FA-6744-4DEA-9219-6C186923EEDE}" type="sibTrans" cxnId="{AB452943-7385-43AD-A0DB-E35075131EE8}">
      <dgm:prSet/>
      <dgm:spPr/>
      <dgm:t>
        <a:bodyPr/>
        <a:lstStyle/>
        <a:p>
          <a:endParaRPr lang="en-US"/>
        </a:p>
      </dgm:t>
    </dgm:pt>
    <dgm:pt modelId="{8DFEC3F3-F796-48DF-8659-ABF5FE8D96A1}">
      <dgm:prSet phldrT="[Text]" custT="1"/>
      <dgm:spPr/>
      <dgm:t>
        <a:bodyPr/>
        <a:lstStyle/>
        <a:p>
          <a:pPr marL="171450" indent="0" defTabSz="800100">
            <a:lnSpc>
              <a:spcPct val="90000"/>
            </a:lnSpc>
            <a:spcBef>
              <a:spcPct val="0"/>
            </a:spcBef>
            <a:spcAft>
              <a:spcPct val="15000"/>
            </a:spcAft>
            <a:buNone/>
          </a:pPr>
          <a:r>
            <a:rPr lang="en-US" sz="1800" dirty="0" smtClean="0"/>
            <a:t>Incremental Repurposing</a:t>
          </a:r>
          <a:endParaRPr lang="en-US" sz="1800" dirty="0"/>
        </a:p>
      </dgm:t>
    </dgm:pt>
    <dgm:pt modelId="{D55264D7-BA7B-46F9-9B18-88FBBF82A5AA}" type="parTrans" cxnId="{1362DF0D-BEDC-48F8-A5CC-57A364D3BF8B}">
      <dgm:prSet/>
      <dgm:spPr/>
      <dgm:t>
        <a:bodyPr/>
        <a:lstStyle/>
        <a:p>
          <a:endParaRPr lang="en-US"/>
        </a:p>
      </dgm:t>
    </dgm:pt>
    <dgm:pt modelId="{04AC6609-4BB3-4016-BA9D-965A661356E9}" type="sibTrans" cxnId="{1362DF0D-BEDC-48F8-A5CC-57A364D3BF8B}">
      <dgm:prSet/>
      <dgm:spPr/>
      <dgm:t>
        <a:bodyPr/>
        <a:lstStyle/>
        <a:p>
          <a:endParaRPr lang="en-US"/>
        </a:p>
      </dgm:t>
    </dgm:pt>
    <dgm:pt modelId="{47382617-9E97-4CAF-A313-0AC482F7F8CC}">
      <dgm:prSet phldrT="[Text]" custT="1"/>
      <dgm:spPr/>
      <dgm:t>
        <a:bodyPr/>
        <a:lstStyle/>
        <a:p>
          <a:pPr marL="171450" indent="0" defTabSz="800100">
            <a:lnSpc>
              <a:spcPct val="90000"/>
            </a:lnSpc>
            <a:spcBef>
              <a:spcPct val="0"/>
            </a:spcBef>
            <a:spcAft>
              <a:spcPct val="15000"/>
            </a:spcAft>
            <a:buNone/>
          </a:pPr>
          <a:r>
            <a:rPr lang="en-US" sz="1800" dirty="0" smtClean="0"/>
            <a:t>Ordinances</a:t>
          </a:r>
          <a:endParaRPr lang="en-US" sz="1800" dirty="0"/>
        </a:p>
      </dgm:t>
    </dgm:pt>
    <dgm:pt modelId="{63E692C2-9942-4AC3-8BF2-5F01FBE7B964}" type="parTrans" cxnId="{9FA7B409-CA29-4BEF-99B2-934DA2DBA28B}">
      <dgm:prSet/>
      <dgm:spPr/>
      <dgm:t>
        <a:bodyPr/>
        <a:lstStyle/>
        <a:p>
          <a:endParaRPr lang="en-US"/>
        </a:p>
      </dgm:t>
    </dgm:pt>
    <dgm:pt modelId="{FDB127BD-7B42-4B99-A561-A191B30C847B}" type="sibTrans" cxnId="{9FA7B409-CA29-4BEF-99B2-934DA2DBA28B}">
      <dgm:prSet/>
      <dgm:spPr/>
      <dgm:t>
        <a:bodyPr/>
        <a:lstStyle/>
        <a:p>
          <a:endParaRPr lang="en-US"/>
        </a:p>
      </dgm:t>
    </dgm:pt>
    <dgm:pt modelId="{A3D1E3EA-E392-4EEE-9617-34DBA4FBED1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    Corporate Partner </a:t>
          </a:r>
          <a:endParaRPr lang="en-US" sz="1800" dirty="0"/>
        </a:p>
      </dgm:t>
    </dgm:pt>
    <dgm:pt modelId="{0B267705-5E6A-4E30-9398-76BD2ED38025}" type="parTrans" cxnId="{D3D0955D-2080-49B5-909E-78E6D16D27FF}">
      <dgm:prSet/>
      <dgm:spPr/>
      <dgm:t>
        <a:bodyPr/>
        <a:lstStyle/>
        <a:p>
          <a:endParaRPr lang="en-US"/>
        </a:p>
      </dgm:t>
    </dgm:pt>
    <dgm:pt modelId="{0EAF5A1D-18DF-4E08-BD0C-8275FD94D857}" type="sibTrans" cxnId="{D3D0955D-2080-49B5-909E-78E6D16D27FF}">
      <dgm:prSet/>
      <dgm:spPr/>
      <dgm:t>
        <a:bodyPr/>
        <a:lstStyle/>
        <a:p>
          <a:endParaRPr lang="en-US"/>
        </a:p>
      </dgm:t>
    </dgm:pt>
    <dgm:pt modelId="{6834F59C-66A5-42F2-A6DA-D356FBCFC01D}">
      <dgm:prSet phldrT="[Text]"/>
      <dgm:spPr/>
      <dgm:t>
        <a:bodyPr/>
        <a:lstStyle/>
        <a:p>
          <a:pPr marL="171450" indent="0" defTabSz="800100">
            <a:lnSpc>
              <a:spcPct val="90000"/>
            </a:lnSpc>
            <a:spcBef>
              <a:spcPct val="0"/>
            </a:spcBef>
            <a:spcAft>
              <a:spcPct val="15000"/>
            </a:spcAft>
            <a:buNone/>
          </a:pPr>
          <a:r>
            <a:rPr lang="en-US" dirty="0" smtClean="0"/>
            <a:t>Catalytic Redevelopment</a:t>
          </a:r>
          <a:endParaRPr lang="en-US" dirty="0"/>
        </a:p>
      </dgm:t>
    </dgm:pt>
    <dgm:pt modelId="{41B5DA43-C17C-45A6-B098-DFACC7BEBBA5}" type="parTrans" cxnId="{C77F0CE7-F103-4574-A0CE-B4D09FA8AD54}">
      <dgm:prSet/>
      <dgm:spPr/>
      <dgm:t>
        <a:bodyPr/>
        <a:lstStyle/>
        <a:p>
          <a:endParaRPr lang="en-US"/>
        </a:p>
      </dgm:t>
    </dgm:pt>
    <dgm:pt modelId="{DEC9279F-9210-460A-8B57-F3133C0248F5}" type="sibTrans" cxnId="{C77F0CE7-F103-4574-A0CE-B4D09FA8AD54}">
      <dgm:prSet/>
      <dgm:spPr/>
      <dgm:t>
        <a:bodyPr/>
        <a:lstStyle/>
        <a:p>
          <a:endParaRPr lang="en-US"/>
        </a:p>
      </dgm:t>
    </dgm:pt>
    <dgm:pt modelId="{11BAAD3C-4FE6-412E-8C5A-2E9CC4CC5532}">
      <dgm:prSet phldrT="[Text]"/>
      <dgm:spPr/>
      <dgm:t>
        <a:bodyPr/>
        <a:lstStyle/>
        <a:p>
          <a:pPr marL="171450" indent="0" defTabSz="800100">
            <a:lnSpc>
              <a:spcPct val="90000"/>
            </a:lnSpc>
            <a:spcBef>
              <a:spcPct val="0"/>
            </a:spcBef>
            <a:spcAft>
              <a:spcPct val="15000"/>
            </a:spcAft>
            <a:buNone/>
          </a:pPr>
          <a:r>
            <a:rPr lang="en-US" dirty="0" smtClean="0"/>
            <a:t>Finance</a:t>
          </a:r>
          <a:endParaRPr lang="en-US" dirty="0"/>
        </a:p>
      </dgm:t>
    </dgm:pt>
    <dgm:pt modelId="{AF6899F9-2C4F-4C4C-A0F2-F9E480040B27}" type="parTrans" cxnId="{99CCC0A3-DF90-4324-AA8D-E727ADEF3331}">
      <dgm:prSet/>
      <dgm:spPr/>
      <dgm:t>
        <a:bodyPr/>
        <a:lstStyle/>
        <a:p>
          <a:endParaRPr lang="en-US"/>
        </a:p>
      </dgm:t>
    </dgm:pt>
    <dgm:pt modelId="{8D91CA6B-5562-4787-BDEC-664DBD2B8FCE}" type="sibTrans" cxnId="{99CCC0A3-DF90-4324-AA8D-E727ADEF3331}">
      <dgm:prSet/>
      <dgm:spPr/>
      <dgm:t>
        <a:bodyPr/>
        <a:lstStyle/>
        <a:p>
          <a:endParaRPr lang="en-US"/>
        </a:p>
      </dgm:t>
    </dgm:pt>
    <dgm:pt modelId="{9440739A-C46E-4C2A-93DB-B3968D7E73E7}">
      <dgm:prSet phldrT="[Text]"/>
      <dgm:spPr/>
      <dgm:t>
        <a:bodyPr/>
        <a:lstStyle/>
        <a:p>
          <a:pPr marL="171450" indent="0" defTabSz="800100">
            <a:lnSpc>
              <a:spcPct val="90000"/>
            </a:lnSpc>
            <a:spcBef>
              <a:spcPct val="0"/>
            </a:spcBef>
            <a:spcAft>
              <a:spcPct val="15000"/>
            </a:spcAft>
            <a:buNone/>
          </a:pPr>
          <a:r>
            <a:rPr lang="en-US" dirty="0" smtClean="0"/>
            <a:t>Income Limits Federal Programs</a:t>
          </a:r>
          <a:endParaRPr lang="en-US" dirty="0"/>
        </a:p>
      </dgm:t>
    </dgm:pt>
    <dgm:pt modelId="{DC68CD38-D65C-47EA-8C9D-156157966D30}" type="parTrans" cxnId="{1905BFCC-0513-4335-9E5A-6B2C6A0612B5}">
      <dgm:prSet/>
      <dgm:spPr/>
      <dgm:t>
        <a:bodyPr/>
        <a:lstStyle/>
        <a:p>
          <a:endParaRPr lang="en-US"/>
        </a:p>
      </dgm:t>
    </dgm:pt>
    <dgm:pt modelId="{B6485D22-DA42-40D6-9200-C3CE5E28F7A8}" type="sibTrans" cxnId="{1905BFCC-0513-4335-9E5A-6B2C6A0612B5}">
      <dgm:prSet/>
      <dgm:spPr/>
      <dgm:t>
        <a:bodyPr/>
        <a:lstStyle/>
        <a:p>
          <a:endParaRPr lang="en-US"/>
        </a:p>
      </dgm:t>
    </dgm:pt>
    <dgm:pt modelId="{941F9D36-E8FE-42E0-B3FC-0A9C9CB3925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     Scholarly Studies Redevelopment</a:t>
          </a:r>
          <a:endParaRPr lang="en-US" sz="1800" dirty="0"/>
        </a:p>
      </dgm:t>
    </dgm:pt>
    <dgm:pt modelId="{514989C5-9F0B-41CA-AF21-BD2012CCE0C7}" type="parTrans" cxnId="{D9774D64-D726-4E59-81ED-711C87403B62}">
      <dgm:prSet/>
      <dgm:spPr/>
      <dgm:t>
        <a:bodyPr/>
        <a:lstStyle/>
        <a:p>
          <a:endParaRPr lang="en-US"/>
        </a:p>
      </dgm:t>
    </dgm:pt>
    <dgm:pt modelId="{5B39E25E-CD5C-45E1-897A-5C6AE767020E}" type="sibTrans" cxnId="{D9774D64-D726-4E59-81ED-711C87403B62}">
      <dgm:prSet/>
      <dgm:spPr/>
      <dgm:t>
        <a:bodyPr/>
        <a:lstStyle/>
        <a:p>
          <a:endParaRPr lang="en-US"/>
        </a:p>
      </dgm:t>
    </dgm:pt>
    <dgm:pt modelId="{67E5831A-E1E3-40FF-A5CA-8B6137628DC1}">
      <dgm:prSet phldrT="[Text]"/>
      <dgm:spPr/>
      <dgm:t>
        <a:bodyPr/>
        <a:lstStyle/>
        <a:p>
          <a:pPr marL="171450" indent="0" defTabSz="800100">
            <a:lnSpc>
              <a:spcPct val="90000"/>
            </a:lnSpc>
            <a:spcBef>
              <a:spcPct val="0"/>
            </a:spcBef>
            <a:spcAft>
              <a:spcPct val="15000"/>
            </a:spcAft>
            <a:buNone/>
          </a:pPr>
          <a:r>
            <a:rPr lang="en-US" dirty="0" smtClean="0"/>
            <a:t>Repurposing Strategies</a:t>
          </a:r>
          <a:endParaRPr lang="en-US" dirty="0"/>
        </a:p>
      </dgm:t>
    </dgm:pt>
    <dgm:pt modelId="{3CFAC3B5-4007-4A9A-B286-B108B405408D}" type="parTrans" cxnId="{E0EE3D90-09CE-434D-8214-372756FCBF22}">
      <dgm:prSet/>
      <dgm:spPr/>
      <dgm:t>
        <a:bodyPr/>
        <a:lstStyle/>
        <a:p>
          <a:endParaRPr lang="en-US"/>
        </a:p>
      </dgm:t>
    </dgm:pt>
    <dgm:pt modelId="{42619B9B-CD5F-49C7-839C-2577ECB7309A}" type="sibTrans" cxnId="{E0EE3D90-09CE-434D-8214-372756FCBF22}">
      <dgm:prSet/>
      <dgm:spPr/>
      <dgm:t>
        <a:bodyPr/>
        <a:lstStyle/>
        <a:p>
          <a:endParaRPr lang="en-US"/>
        </a:p>
      </dgm:t>
    </dgm:pt>
    <dgm:pt modelId="{45F11614-2CAA-47EA-97C8-C4C33C5BC9CA}">
      <dgm:prSet phldrT="[Text]"/>
      <dgm:spPr/>
      <dgm:t>
        <a:bodyPr/>
        <a:lstStyle/>
        <a:p>
          <a:r>
            <a:rPr lang="en-US" dirty="0" smtClean="0"/>
            <a:t>Workshop A</a:t>
          </a:r>
          <a:endParaRPr lang="en-US" dirty="0"/>
        </a:p>
      </dgm:t>
    </dgm:pt>
    <dgm:pt modelId="{5C783003-BCDA-4D15-BD17-E029876DDEDA}" type="parTrans" cxnId="{6881CE3E-4289-4544-B8B0-6060496549BF}">
      <dgm:prSet/>
      <dgm:spPr/>
      <dgm:t>
        <a:bodyPr/>
        <a:lstStyle/>
        <a:p>
          <a:endParaRPr lang="en-US"/>
        </a:p>
      </dgm:t>
    </dgm:pt>
    <dgm:pt modelId="{86B0A8CE-7AEB-4864-9C9C-9A6968CCF628}" type="sibTrans" cxnId="{6881CE3E-4289-4544-B8B0-6060496549BF}">
      <dgm:prSet/>
      <dgm:spPr/>
      <dgm:t>
        <a:bodyPr/>
        <a:lstStyle/>
        <a:p>
          <a:endParaRPr lang="en-US"/>
        </a:p>
      </dgm:t>
    </dgm:pt>
    <dgm:pt modelId="{A2CF5155-5BD5-4215-9665-56EB890CF66D}">
      <dgm:prSet phldrT="[Text]"/>
      <dgm:spPr/>
      <dgm:t>
        <a:bodyPr/>
        <a:lstStyle/>
        <a:p>
          <a:r>
            <a:rPr lang="en-US" dirty="0" smtClean="0"/>
            <a:t>Workshop B</a:t>
          </a:r>
          <a:endParaRPr lang="en-US" dirty="0"/>
        </a:p>
      </dgm:t>
    </dgm:pt>
    <dgm:pt modelId="{E6F1D396-2844-4150-8E54-866E472577F7}" type="parTrans" cxnId="{0657B883-CA38-425A-91E7-CEC47BC20DF8}">
      <dgm:prSet/>
      <dgm:spPr/>
      <dgm:t>
        <a:bodyPr/>
        <a:lstStyle/>
        <a:p>
          <a:endParaRPr lang="en-US"/>
        </a:p>
      </dgm:t>
    </dgm:pt>
    <dgm:pt modelId="{3DE705EB-573A-4630-96BB-6BB3B7C71746}" type="sibTrans" cxnId="{0657B883-CA38-425A-91E7-CEC47BC20DF8}">
      <dgm:prSet/>
      <dgm:spPr/>
      <dgm:t>
        <a:bodyPr/>
        <a:lstStyle/>
        <a:p>
          <a:endParaRPr lang="en-US"/>
        </a:p>
      </dgm:t>
    </dgm:pt>
    <dgm:pt modelId="{D11CE4E2-8B7E-49DC-8A7B-BD026B72FD10}">
      <dgm:prSet phldrT="[Text]"/>
      <dgm:spPr/>
      <dgm:t>
        <a:bodyPr/>
        <a:lstStyle/>
        <a:p>
          <a:r>
            <a:rPr lang="en-US" dirty="0" smtClean="0"/>
            <a:t>Morning</a:t>
          </a:r>
          <a:endParaRPr lang="en-US" dirty="0"/>
        </a:p>
      </dgm:t>
    </dgm:pt>
    <dgm:pt modelId="{7B6C48FA-11BE-4EB1-9337-F68B31BB5F79}" type="parTrans" cxnId="{3849D92B-10F5-48EC-B83B-DDE2A19E62B0}">
      <dgm:prSet/>
      <dgm:spPr/>
      <dgm:t>
        <a:bodyPr/>
        <a:lstStyle/>
        <a:p>
          <a:endParaRPr lang="en-US"/>
        </a:p>
      </dgm:t>
    </dgm:pt>
    <dgm:pt modelId="{9CA2679A-5273-48FD-99F6-197671B5BF03}" type="sibTrans" cxnId="{3849D92B-10F5-48EC-B83B-DDE2A19E62B0}">
      <dgm:prSet/>
      <dgm:spPr/>
      <dgm:t>
        <a:bodyPr/>
        <a:lstStyle/>
        <a:p>
          <a:endParaRPr lang="en-US"/>
        </a:p>
      </dgm:t>
    </dgm:pt>
    <dgm:pt modelId="{24AB0D46-E711-440D-BCD3-0E7A9893C795}">
      <dgm:prSet phldrT="[Text]"/>
      <dgm:spPr/>
      <dgm:t>
        <a:bodyPr/>
        <a:lstStyle/>
        <a:p>
          <a:r>
            <a:rPr lang="en-US" dirty="0" smtClean="0"/>
            <a:t>AFTERNOON</a:t>
          </a:r>
          <a:endParaRPr lang="en-US" dirty="0"/>
        </a:p>
      </dgm:t>
    </dgm:pt>
    <dgm:pt modelId="{4CB8498A-7F2C-4973-A764-F7C70EA9A4F7}" type="parTrans" cxnId="{A3579A71-3AC1-4D83-9343-275F15214B6B}">
      <dgm:prSet/>
      <dgm:spPr/>
      <dgm:t>
        <a:bodyPr/>
        <a:lstStyle/>
        <a:p>
          <a:endParaRPr lang="en-US"/>
        </a:p>
      </dgm:t>
    </dgm:pt>
    <dgm:pt modelId="{3D529ECD-6FB0-4B78-B6F1-3170F833F911}" type="sibTrans" cxnId="{A3579A71-3AC1-4D83-9343-275F15214B6B}">
      <dgm:prSet/>
      <dgm:spPr/>
      <dgm:t>
        <a:bodyPr/>
        <a:lstStyle/>
        <a:p>
          <a:endParaRPr lang="en-US"/>
        </a:p>
      </dgm:t>
    </dgm:pt>
    <dgm:pt modelId="{CF1D57BF-B1C0-4C09-84F3-29F0A057E319}">
      <dgm:prSet/>
      <dgm:spPr/>
      <dgm:t>
        <a:bodyPr/>
        <a:lstStyle/>
        <a:p>
          <a:r>
            <a:rPr lang="en-US" dirty="0" smtClean="0"/>
            <a:t>Morning</a:t>
          </a:r>
          <a:endParaRPr lang="en-US" dirty="0"/>
        </a:p>
      </dgm:t>
    </dgm:pt>
    <dgm:pt modelId="{54FB7F72-7E33-4908-8709-4709AD2DB441}" type="parTrans" cxnId="{2615B271-BF49-40D3-83DF-D1DAEBD546A8}">
      <dgm:prSet/>
      <dgm:spPr/>
      <dgm:t>
        <a:bodyPr/>
        <a:lstStyle/>
        <a:p>
          <a:endParaRPr lang="en-US"/>
        </a:p>
      </dgm:t>
    </dgm:pt>
    <dgm:pt modelId="{86949B9A-0F0E-48B5-9C4E-9086AF88FC24}" type="sibTrans" cxnId="{2615B271-BF49-40D3-83DF-D1DAEBD546A8}">
      <dgm:prSet/>
      <dgm:spPr/>
      <dgm:t>
        <a:bodyPr/>
        <a:lstStyle/>
        <a:p>
          <a:endParaRPr lang="en-US"/>
        </a:p>
      </dgm:t>
    </dgm:pt>
    <dgm:pt modelId="{02F72218-33B0-43B4-B4F5-3F662014AA2A}">
      <dgm:prSet/>
      <dgm:spPr/>
      <dgm:t>
        <a:bodyPr/>
        <a:lstStyle/>
        <a:p>
          <a:r>
            <a:rPr lang="en-US" dirty="0" smtClean="0"/>
            <a:t>Afternoon</a:t>
          </a:r>
          <a:endParaRPr lang="en-US" dirty="0"/>
        </a:p>
      </dgm:t>
    </dgm:pt>
    <dgm:pt modelId="{EA4D0C9C-B8BE-41AE-B176-3EC1772C6FAB}" type="parTrans" cxnId="{73DF461C-396F-4847-B9FD-0C09D7CFF090}">
      <dgm:prSet/>
      <dgm:spPr/>
      <dgm:t>
        <a:bodyPr/>
        <a:lstStyle/>
        <a:p>
          <a:endParaRPr lang="en-US"/>
        </a:p>
      </dgm:t>
    </dgm:pt>
    <dgm:pt modelId="{E467EE0A-890D-4440-8FA9-5420C7EA553A}" type="sibTrans" cxnId="{73DF461C-396F-4847-B9FD-0C09D7CFF090}">
      <dgm:prSet/>
      <dgm:spPr/>
      <dgm:t>
        <a:bodyPr/>
        <a:lstStyle/>
        <a:p>
          <a:endParaRPr lang="en-US"/>
        </a:p>
      </dgm:t>
    </dgm:pt>
    <dgm:pt modelId="{808E91B6-9D4E-4881-AAE7-7ECB9AF57A40}">
      <dgm:prSet phldrT="[Text]"/>
      <dgm:spPr/>
      <dgm:t>
        <a:bodyPr/>
        <a:lstStyle/>
        <a:p>
          <a:r>
            <a:rPr lang="en-US" dirty="0" smtClean="0"/>
            <a:t>For BEP Program</a:t>
          </a:r>
          <a:endParaRPr lang="en-US" dirty="0"/>
        </a:p>
      </dgm:t>
    </dgm:pt>
    <dgm:pt modelId="{19CB28F5-E76F-4FFB-9E96-DDB6F738E796}" type="parTrans" cxnId="{2DF9AD8A-B802-4A4B-8656-29C3C30212E4}">
      <dgm:prSet/>
      <dgm:spPr/>
      <dgm:t>
        <a:bodyPr/>
        <a:lstStyle/>
        <a:p>
          <a:endParaRPr lang="en-US"/>
        </a:p>
      </dgm:t>
    </dgm:pt>
    <dgm:pt modelId="{D3D4863B-0AB1-4D28-84E0-F3159ED49604}" type="sibTrans" cxnId="{2DF9AD8A-B802-4A4B-8656-29C3C30212E4}">
      <dgm:prSet/>
      <dgm:spPr/>
      <dgm:t>
        <a:bodyPr/>
        <a:lstStyle/>
        <a:p>
          <a:endParaRPr lang="en-US"/>
        </a:p>
      </dgm:t>
    </dgm:pt>
    <dgm:pt modelId="{1B3B96A5-D12D-47DA-BA06-ED5F3AB2AA1C}" type="pres">
      <dgm:prSet presAssocID="{2B64875D-3205-4208-BF3F-8A8CEA9F31D4}" presName="theList" presStyleCnt="0">
        <dgm:presLayoutVars>
          <dgm:dir/>
          <dgm:animLvl val="lvl"/>
          <dgm:resizeHandles val="exact"/>
        </dgm:presLayoutVars>
      </dgm:prSet>
      <dgm:spPr/>
      <dgm:t>
        <a:bodyPr/>
        <a:lstStyle/>
        <a:p>
          <a:endParaRPr lang="en-US"/>
        </a:p>
      </dgm:t>
    </dgm:pt>
    <dgm:pt modelId="{052958AA-85F6-4795-96C7-16AEB54010A1}" type="pres">
      <dgm:prSet presAssocID="{2CF05419-21D8-4363-AEA2-F75FA797A0A7}" presName="compNode" presStyleCnt="0"/>
      <dgm:spPr/>
    </dgm:pt>
    <dgm:pt modelId="{3149B907-DB25-4CB7-B72F-F1CE17A3C3BE}" type="pres">
      <dgm:prSet presAssocID="{2CF05419-21D8-4363-AEA2-F75FA797A0A7}" presName="aNode" presStyleLbl="bgShp" presStyleIdx="0" presStyleCnt="4" custScaleX="66525"/>
      <dgm:spPr/>
      <dgm:t>
        <a:bodyPr/>
        <a:lstStyle/>
        <a:p>
          <a:endParaRPr lang="en-US"/>
        </a:p>
      </dgm:t>
    </dgm:pt>
    <dgm:pt modelId="{63679D77-A241-4801-8A3E-F927A214B391}" type="pres">
      <dgm:prSet presAssocID="{2CF05419-21D8-4363-AEA2-F75FA797A0A7}" presName="textNode" presStyleLbl="bgShp" presStyleIdx="0" presStyleCnt="4"/>
      <dgm:spPr/>
      <dgm:t>
        <a:bodyPr/>
        <a:lstStyle/>
        <a:p>
          <a:endParaRPr lang="en-US"/>
        </a:p>
      </dgm:t>
    </dgm:pt>
    <dgm:pt modelId="{8432B54F-1858-4D47-BC5F-132910A5DF5F}" type="pres">
      <dgm:prSet presAssocID="{2CF05419-21D8-4363-AEA2-F75FA797A0A7}" presName="compChildNode" presStyleCnt="0"/>
      <dgm:spPr/>
    </dgm:pt>
    <dgm:pt modelId="{8AAC995E-AE11-4D4E-82D5-FF3CF1175028}" type="pres">
      <dgm:prSet presAssocID="{2CF05419-21D8-4363-AEA2-F75FA797A0A7}" presName="theInnerList" presStyleCnt="0"/>
      <dgm:spPr/>
    </dgm:pt>
    <dgm:pt modelId="{C0F44FCC-CDB5-4073-A392-FB8119C9D6C5}" type="pres">
      <dgm:prSet presAssocID="{45F11614-2CAA-47EA-97C8-C4C33C5BC9CA}" presName="childNode" presStyleLbl="node1" presStyleIdx="0" presStyleCnt="10" custScaleX="74354">
        <dgm:presLayoutVars>
          <dgm:bulletEnabled val="1"/>
        </dgm:presLayoutVars>
      </dgm:prSet>
      <dgm:spPr/>
      <dgm:t>
        <a:bodyPr/>
        <a:lstStyle/>
        <a:p>
          <a:endParaRPr lang="en-US"/>
        </a:p>
      </dgm:t>
    </dgm:pt>
    <dgm:pt modelId="{F9143862-6E59-40A6-9A9D-EDB8FA1BA16E}" type="pres">
      <dgm:prSet presAssocID="{45F11614-2CAA-47EA-97C8-C4C33C5BC9CA}" presName="aSpace2" presStyleCnt="0"/>
      <dgm:spPr/>
    </dgm:pt>
    <dgm:pt modelId="{04D6C1C7-1A83-4BCC-884F-158FF076927B}" type="pres">
      <dgm:prSet presAssocID="{A2CF5155-5BD5-4215-9665-56EB890CF66D}" presName="childNode" presStyleLbl="node1" presStyleIdx="1" presStyleCnt="10" custScaleX="80471">
        <dgm:presLayoutVars>
          <dgm:bulletEnabled val="1"/>
        </dgm:presLayoutVars>
      </dgm:prSet>
      <dgm:spPr/>
      <dgm:t>
        <a:bodyPr/>
        <a:lstStyle/>
        <a:p>
          <a:endParaRPr lang="en-US"/>
        </a:p>
      </dgm:t>
    </dgm:pt>
    <dgm:pt modelId="{98D83247-CEBB-4789-9BEA-6AA8CADEBD85}" type="pres">
      <dgm:prSet presAssocID="{2CF05419-21D8-4363-AEA2-F75FA797A0A7}" presName="aSpace" presStyleCnt="0"/>
      <dgm:spPr/>
    </dgm:pt>
    <dgm:pt modelId="{51584270-60CF-4851-BAAB-F54347B3D903}" type="pres">
      <dgm:prSet presAssocID="{E0492F01-97B7-4258-A54C-7833F33B9008}" presName="compNode" presStyleCnt="0"/>
      <dgm:spPr/>
    </dgm:pt>
    <dgm:pt modelId="{77260372-9D4C-4AF8-B652-D731AA795EC8}" type="pres">
      <dgm:prSet presAssocID="{E0492F01-97B7-4258-A54C-7833F33B9008}" presName="aNode" presStyleLbl="bgShp" presStyleIdx="1" presStyleCnt="4" custScaleX="63255"/>
      <dgm:spPr/>
      <dgm:t>
        <a:bodyPr/>
        <a:lstStyle/>
        <a:p>
          <a:endParaRPr lang="en-US"/>
        </a:p>
      </dgm:t>
    </dgm:pt>
    <dgm:pt modelId="{4B4F362D-D20A-4EE7-8625-EF9055DD6FA2}" type="pres">
      <dgm:prSet presAssocID="{E0492F01-97B7-4258-A54C-7833F33B9008}" presName="textNode" presStyleLbl="bgShp" presStyleIdx="1" presStyleCnt="4"/>
      <dgm:spPr/>
      <dgm:t>
        <a:bodyPr/>
        <a:lstStyle/>
        <a:p>
          <a:endParaRPr lang="en-US"/>
        </a:p>
      </dgm:t>
    </dgm:pt>
    <dgm:pt modelId="{A3A5D06D-C486-4AF7-979A-3B3C8B439765}" type="pres">
      <dgm:prSet presAssocID="{E0492F01-97B7-4258-A54C-7833F33B9008}" presName="compChildNode" presStyleCnt="0"/>
      <dgm:spPr/>
    </dgm:pt>
    <dgm:pt modelId="{37301189-AA30-45CB-8828-1F2ED9BD7EC1}" type="pres">
      <dgm:prSet presAssocID="{E0492F01-97B7-4258-A54C-7833F33B9008}" presName="theInnerList" presStyleCnt="0"/>
      <dgm:spPr/>
    </dgm:pt>
    <dgm:pt modelId="{C71FA241-BA81-4CCB-A555-51B1371C187E}" type="pres">
      <dgm:prSet presAssocID="{808E91B6-9D4E-4881-AAE7-7ECB9AF57A40}" presName="childNode" presStyleLbl="node1" presStyleIdx="2" presStyleCnt="10" custScaleX="75240">
        <dgm:presLayoutVars>
          <dgm:bulletEnabled val="1"/>
        </dgm:presLayoutVars>
      </dgm:prSet>
      <dgm:spPr/>
      <dgm:t>
        <a:bodyPr/>
        <a:lstStyle/>
        <a:p>
          <a:endParaRPr lang="en-US"/>
        </a:p>
      </dgm:t>
    </dgm:pt>
    <dgm:pt modelId="{11587C2A-8A30-454C-80F8-EAF015708B6E}" type="pres">
      <dgm:prSet presAssocID="{E0492F01-97B7-4258-A54C-7833F33B9008}" presName="aSpace" presStyleCnt="0"/>
      <dgm:spPr/>
    </dgm:pt>
    <dgm:pt modelId="{660E335A-AE03-4BDC-AF46-A37899EA741A}" type="pres">
      <dgm:prSet presAssocID="{774D0510-7F8A-4B1F-995D-3287A073289D}" presName="compNode" presStyleCnt="0"/>
      <dgm:spPr/>
    </dgm:pt>
    <dgm:pt modelId="{D41EDD91-A048-444C-99DA-C5E3F27D2E90}" type="pres">
      <dgm:prSet presAssocID="{774D0510-7F8A-4B1F-995D-3287A073289D}" presName="aNode" presStyleLbl="bgShp" presStyleIdx="2" presStyleCnt="4"/>
      <dgm:spPr/>
      <dgm:t>
        <a:bodyPr/>
        <a:lstStyle/>
        <a:p>
          <a:endParaRPr lang="en-US"/>
        </a:p>
      </dgm:t>
    </dgm:pt>
    <dgm:pt modelId="{807B399E-E3E4-42FF-94BE-71BA96DACFE0}" type="pres">
      <dgm:prSet presAssocID="{774D0510-7F8A-4B1F-995D-3287A073289D}" presName="textNode" presStyleLbl="bgShp" presStyleIdx="2" presStyleCnt="4"/>
      <dgm:spPr/>
      <dgm:t>
        <a:bodyPr/>
        <a:lstStyle/>
        <a:p>
          <a:endParaRPr lang="en-US"/>
        </a:p>
      </dgm:t>
    </dgm:pt>
    <dgm:pt modelId="{C70C738F-15F9-4758-A8F3-7E0FD9B82B55}" type="pres">
      <dgm:prSet presAssocID="{774D0510-7F8A-4B1F-995D-3287A073289D}" presName="compChildNode" presStyleCnt="0"/>
      <dgm:spPr/>
    </dgm:pt>
    <dgm:pt modelId="{C7BBE549-7C0B-40A7-B37C-C39E61BD5819}" type="pres">
      <dgm:prSet presAssocID="{774D0510-7F8A-4B1F-995D-3287A073289D}" presName="theInnerList" presStyleCnt="0"/>
      <dgm:spPr/>
    </dgm:pt>
    <dgm:pt modelId="{78B4AF46-6AB5-489A-B1F9-92545C1D5BE8}" type="pres">
      <dgm:prSet presAssocID="{8DFEC3F3-F796-48DF-8659-ABF5FE8D96A1}" presName="childNode" presStyleLbl="node1" presStyleIdx="3" presStyleCnt="10">
        <dgm:presLayoutVars>
          <dgm:bulletEnabled val="1"/>
        </dgm:presLayoutVars>
      </dgm:prSet>
      <dgm:spPr/>
      <dgm:t>
        <a:bodyPr/>
        <a:lstStyle/>
        <a:p>
          <a:endParaRPr lang="en-US"/>
        </a:p>
      </dgm:t>
    </dgm:pt>
    <dgm:pt modelId="{057DA928-EF94-4B7A-B221-126F41257472}" type="pres">
      <dgm:prSet presAssocID="{8DFEC3F3-F796-48DF-8659-ABF5FE8D96A1}" presName="aSpace2" presStyleCnt="0"/>
      <dgm:spPr/>
    </dgm:pt>
    <dgm:pt modelId="{D18193E8-1F15-4EA2-B941-9CEDD5DCCDAD}" type="pres">
      <dgm:prSet presAssocID="{A3D1E3EA-E392-4EEE-9617-34DBA4FBED13}" presName="childNode" presStyleLbl="node1" presStyleIdx="4" presStyleCnt="10">
        <dgm:presLayoutVars>
          <dgm:bulletEnabled val="1"/>
        </dgm:presLayoutVars>
      </dgm:prSet>
      <dgm:spPr/>
      <dgm:t>
        <a:bodyPr/>
        <a:lstStyle/>
        <a:p>
          <a:endParaRPr lang="en-US"/>
        </a:p>
      </dgm:t>
    </dgm:pt>
    <dgm:pt modelId="{54E92C25-432B-4C4D-A360-295F4E9D4DF0}" type="pres">
      <dgm:prSet presAssocID="{A3D1E3EA-E392-4EEE-9617-34DBA4FBED13}" presName="aSpace2" presStyleCnt="0"/>
      <dgm:spPr/>
    </dgm:pt>
    <dgm:pt modelId="{633BCB3A-2156-4348-AA61-27B2467F061D}" type="pres">
      <dgm:prSet presAssocID="{941F9D36-E8FE-42E0-B3FC-0A9C9CB39251}" presName="childNode" presStyleLbl="node1" presStyleIdx="5" presStyleCnt="10">
        <dgm:presLayoutVars>
          <dgm:bulletEnabled val="1"/>
        </dgm:presLayoutVars>
      </dgm:prSet>
      <dgm:spPr/>
      <dgm:t>
        <a:bodyPr/>
        <a:lstStyle/>
        <a:p>
          <a:endParaRPr lang="en-US"/>
        </a:p>
      </dgm:t>
    </dgm:pt>
    <dgm:pt modelId="{8CD44E35-4B19-4946-A243-BBEAC645AF65}" type="pres">
      <dgm:prSet presAssocID="{941F9D36-E8FE-42E0-B3FC-0A9C9CB39251}" presName="aSpace2" presStyleCnt="0"/>
      <dgm:spPr/>
    </dgm:pt>
    <dgm:pt modelId="{46F3D5B0-3BDB-46CE-A80C-91C0B9845621}" type="pres">
      <dgm:prSet presAssocID="{47382617-9E97-4CAF-A313-0AC482F7F8CC}" presName="childNode" presStyleLbl="node1" presStyleIdx="6" presStyleCnt="10">
        <dgm:presLayoutVars>
          <dgm:bulletEnabled val="1"/>
        </dgm:presLayoutVars>
      </dgm:prSet>
      <dgm:spPr/>
      <dgm:t>
        <a:bodyPr/>
        <a:lstStyle/>
        <a:p>
          <a:endParaRPr lang="en-US"/>
        </a:p>
      </dgm:t>
    </dgm:pt>
    <dgm:pt modelId="{09D35588-2763-4144-99AE-1DFA0C69AA6E}" type="pres">
      <dgm:prSet presAssocID="{774D0510-7F8A-4B1F-995D-3287A073289D}" presName="aSpace" presStyleCnt="0"/>
      <dgm:spPr/>
    </dgm:pt>
    <dgm:pt modelId="{D8D64ECE-F14E-4C8A-8387-432C6656D448}" type="pres">
      <dgm:prSet presAssocID="{67E5831A-E1E3-40FF-A5CA-8B6137628DC1}" presName="compNode" presStyleCnt="0"/>
      <dgm:spPr/>
    </dgm:pt>
    <dgm:pt modelId="{54F3EEA2-E111-496B-9F4C-2234B78A86C9}" type="pres">
      <dgm:prSet presAssocID="{67E5831A-E1E3-40FF-A5CA-8B6137628DC1}" presName="aNode" presStyleLbl="bgShp" presStyleIdx="3" presStyleCnt="4"/>
      <dgm:spPr/>
      <dgm:t>
        <a:bodyPr/>
        <a:lstStyle/>
        <a:p>
          <a:endParaRPr lang="en-US"/>
        </a:p>
      </dgm:t>
    </dgm:pt>
    <dgm:pt modelId="{7D73F05E-6374-44F2-9903-B477E4255443}" type="pres">
      <dgm:prSet presAssocID="{67E5831A-E1E3-40FF-A5CA-8B6137628DC1}" presName="textNode" presStyleLbl="bgShp" presStyleIdx="3" presStyleCnt="4"/>
      <dgm:spPr/>
      <dgm:t>
        <a:bodyPr/>
        <a:lstStyle/>
        <a:p>
          <a:endParaRPr lang="en-US"/>
        </a:p>
      </dgm:t>
    </dgm:pt>
    <dgm:pt modelId="{E136CE34-E512-43B2-BF25-D46683072D30}" type="pres">
      <dgm:prSet presAssocID="{67E5831A-E1E3-40FF-A5CA-8B6137628DC1}" presName="compChildNode" presStyleCnt="0"/>
      <dgm:spPr/>
    </dgm:pt>
    <dgm:pt modelId="{D3592D0D-DA19-4AB9-8C0D-67E077FE54B0}" type="pres">
      <dgm:prSet presAssocID="{67E5831A-E1E3-40FF-A5CA-8B6137628DC1}" presName="theInnerList" presStyleCnt="0"/>
      <dgm:spPr/>
    </dgm:pt>
    <dgm:pt modelId="{B47F409F-7399-4BD2-B6CA-CFC32A4E2F73}" type="pres">
      <dgm:prSet presAssocID="{6834F59C-66A5-42F2-A6DA-D356FBCFC01D}" presName="childNode" presStyleLbl="node1" presStyleIdx="7" presStyleCnt="10">
        <dgm:presLayoutVars>
          <dgm:bulletEnabled val="1"/>
        </dgm:presLayoutVars>
      </dgm:prSet>
      <dgm:spPr/>
      <dgm:t>
        <a:bodyPr/>
        <a:lstStyle/>
        <a:p>
          <a:endParaRPr lang="en-US"/>
        </a:p>
      </dgm:t>
    </dgm:pt>
    <dgm:pt modelId="{D05AB629-40EE-4E9C-AC55-B4F9EB7A50E5}" type="pres">
      <dgm:prSet presAssocID="{6834F59C-66A5-42F2-A6DA-D356FBCFC01D}" presName="aSpace2" presStyleCnt="0"/>
      <dgm:spPr/>
    </dgm:pt>
    <dgm:pt modelId="{D384653E-6948-4380-8432-212B2D43995E}" type="pres">
      <dgm:prSet presAssocID="{11BAAD3C-4FE6-412E-8C5A-2E9CC4CC5532}" presName="childNode" presStyleLbl="node1" presStyleIdx="8" presStyleCnt="10">
        <dgm:presLayoutVars>
          <dgm:bulletEnabled val="1"/>
        </dgm:presLayoutVars>
      </dgm:prSet>
      <dgm:spPr/>
      <dgm:t>
        <a:bodyPr/>
        <a:lstStyle/>
        <a:p>
          <a:endParaRPr lang="en-US"/>
        </a:p>
      </dgm:t>
    </dgm:pt>
    <dgm:pt modelId="{F445B9BB-A929-4210-9EF8-AC0E50210BEC}" type="pres">
      <dgm:prSet presAssocID="{11BAAD3C-4FE6-412E-8C5A-2E9CC4CC5532}" presName="aSpace2" presStyleCnt="0"/>
      <dgm:spPr/>
    </dgm:pt>
    <dgm:pt modelId="{D1BB30D0-8204-4989-A28F-05BDE5AB6FA2}" type="pres">
      <dgm:prSet presAssocID="{9440739A-C46E-4C2A-93DB-B3968D7E73E7}" presName="childNode" presStyleLbl="node1" presStyleIdx="9" presStyleCnt="10">
        <dgm:presLayoutVars>
          <dgm:bulletEnabled val="1"/>
        </dgm:presLayoutVars>
      </dgm:prSet>
      <dgm:spPr/>
      <dgm:t>
        <a:bodyPr/>
        <a:lstStyle/>
        <a:p>
          <a:endParaRPr lang="en-US"/>
        </a:p>
      </dgm:t>
    </dgm:pt>
  </dgm:ptLst>
  <dgm:cxnLst>
    <dgm:cxn modelId="{8974EFA3-BB67-4965-8CD7-A8D150B4A6EC}" type="presOf" srcId="{808E91B6-9D4E-4881-AAE7-7ECB9AF57A40}" destId="{C71FA241-BA81-4CCB-A555-51B1371C187E}" srcOrd="0" destOrd="0" presId="urn:microsoft.com/office/officeart/2005/8/layout/lProcess2"/>
    <dgm:cxn modelId="{D4D11AE1-9F5A-4D80-82E1-6D348FA9832C}" type="presOf" srcId="{6834F59C-66A5-42F2-A6DA-D356FBCFC01D}" destId="{B47F409F-7399-4BD2-B6CA-CFC32A4E2F73}" srcOrd="0" destOrd="0" presId="urn:microsoft.com/office/officeart/2005/8/layout/lProcess2"/>
    <dgm:cxn modelId="{23AE6E63-20F3-4885-A436-F6D3710C026A}" type="presOf" srcId="{47382617-9E97-4CAF-A313-0AC482F7F8CC}" destId="{46F3D5B0-3BDB-46CE-A80C-91C0B9845621}" srcOrd="0" destOrd="0" presId="urn:microsoft.com/office/officeart/2005/8/layout/lProcess2"/>
    <dgm:cxn modelId="{E0EE3D90-09CE-434D-8214-372756FCBF22}" srcId="{2B64875D-3205-4208-BF3F-8A8CEA9F31D4}" destId="{67E5831A-E1E3-40FF-A5CA-8B6137628DC1}" srcOrd="3" destOrd="0" parTransId="{3CFAC3B5-4007-4A9A-B286-B108B405408D}" sibTransId="{42619B9B-CD5F-49C7-839C-2577ECB7309A}"/>
    <dgm:cxn modelId="{3849D92B-10F5-48EC-B83B-DDE2A19E62B0}" srcId="{45F11614-2CAA-47EA-97C8-C4C33C5BC9CA}" destId="{D11CE4E2-8B7E-49DC-8A7B-BD026B72FD10}" srcOrd="0" destOrd="0" parTransId="{7B6C48FA-11BE-4EB1-9337-F68B31BB5F79}" sibTransId="{9CA2679A-5273-48FD-99F6-197671B5BF03}"/>
    <dgm:cxn modelId="{1362DF0D-BEDC-48F8-A5CC-57A364D3BF8B}" srcId="{774D0510-7F8A-4B1F-995D-3287A073289D}" destId="{8DFEC3F3-F796-48DF-8659-ABF5FE8D96A1}" srcOrd="0" destOrd="0" parTransId="{D55264D7-BA7B-46F9-9B18-88FBBF82A5AA}" sibTransId="{04AC6609-4BB3-4016-BA9D-965A661356E9}"/>
    <dgm:cxn modelId="{6D7514A9-6E47-46B4-B9E0-5C4E49FF6227}" srcId="{2B64875D-3205-4208-BF3F-8A8CEA9F31D4}" destId="{E0492F01-97B7-4258-A54C-7833F33B9008}" srcOrd="1" destOrd="0" parTransId="{B9DEA0F6-22A1-4D67-99E8-59173482FFEA}" sibTransId="{804D7414-B03E-4FF0-A4D0-B306411D0019}"/>
    <dgm:cxn modelId="{07FB0A8F-F900-4576-8A0A-2EF5E178EAA7}" type="presOf" srcId="{774D0510-7F8A-4B1F-995D-3287A073289D}" destId="{D41EDD91-A048-444C-99DA-C5E3F27D2E90}" srcOrd="0" destOrd="0" presId="urn:microsoft.com/office/officeart/2005/8/layout/lProcess2"/>
    <dgm:cxn modelId="{566588F8-64C0-4742-87D4-8578FBB34919}" type="presOf" srcId="{2CF05419-21D8-4363-AEA2-F75FA797A0A7}" destId="{63679D77-A241-4801-8A3E-F927A214B391}" srcOrd="1" destOrd="0" presId="urn:microsoft.com/office/officeart/2005/8/layout/lProcess2"/>
    <dgm:cxn modelId="{0657B883-CA38-425A-91E7-CEC47BC20DF8}" srcId="{2CF05419-21D8-4363-AEA2-F75FA797A0A7}" destId="{A2CF5155-5BD5-4215-9665-56EB890CF66D}" srcOrd="1" destOrd="0" parTransId="{E6F1D396-2844-4150-8E54-866E472577F7}" sibTransId="{3DE705EB-573A-4630-96BB-6BB3B7C71746}"/>
    <dgm:cxn modelId="{D3D0955D-2080-49B5-909E-78E6D16D27FF}" srcId="{774D0510-7F8A-4B1F-995D-3287A073289D}" destId="{A3D1E3EA-E392-4EEE-9617-34DBA4FBED13}" srcOrd="1" destOrd="0" parTransId="{0B267705-5E6A-4E30-9398-76BD2ED38025}" sibTransId="{0EAF5A1D-18DF-4E08-BD0C-8275FD94D857}"/>
    <dgm:cxn modelId="{D9774D64-D726-4E59-81ED-711C87403B62}" srcId="{774D0510-7F8A-4B1F-995D-3287A073289D}" destId="{941F9D36-E8FE-42E0-B3FC-0A9C9CB39251}" srcOrd="2" destOrd="0" parTransId="{514989C5-9F0B-41CA-AF21-BD2012CCE0C7}" sibTransId="{5B39E25E-CD5C-45E1-897A-5C6AE767020E}"/>
    <dgm:cxn modelId="{9FA7B409-CA29-4BEF-99B2-934DA2DBA28B}" srcId="{774D0510-7F8A-4B1F-995D-3287A073289D}" destId="{47382617-9E97-4CAF-A313-0AC482F7F8CC}" srcOrd="3" destOrd="0" parTransId="{63E692C2-9942-4AC3-8BF2-5F01FBE7B964}" sibTransId="{FDB127BD-7B42-4B99-A561-A191B30C847B}"/>
    <dgm:cxn modelId="{342A4D24-65D1-4663-8168-C7CA0185BE11}" type="presOf" srcId="{24AB0D46-E711-440D-BCD3-0E7A9893C795}" destId="{C0F44FCC-CDB5-4073-A392-FB8119C9D6C5}" srcOrd="0" destOrd="2" presId="urn:microsoft.com/office/officeart/2005/8/layout/lProcess2"/>
    <dgm:cxn modelId="{BD05B5E9-2E32-4380-9480-46FB1E01C6AD}" type="presOf" srcId="{02F72218-33B0-43B4-B4F5-3F662014AA2A}" destId="{04D6C1C7-1A83-4BCC-884F-158FF076927B}" srcOrd="0" destOrd="2" presId="urn:microsoft.com/office/officeart/2005/8/layout/lProcess2"/>
    <dgm:cxn modelId="{BC37E9CA-DB18-46F4-B644-3E4CC29C7CF4}" type="presOf" srcId="{E0492F01-97B7-4258-A54C-7833F33B9008}" destId="{4B4F362D-D20A-4EE7-8625-EF9055DD6FA2}" srcOrd="1" destOrd="0" presId="urn:microsoft.com/office/officeart/2005/8/layout/lProcess2"/>
    <dgm:cxn modelId="{74EA959F-629B-4FBC-AEB5-DEAB9175459F}" srcId="{2B64875D-3205-4208-BF3F-8A8CEA9F31D4}" destId="{2CF05419-21D8-4363-AEA2-F75FA797A0A7}" srcOrd="0" destOrd="0" parTransId="{B1303423-2EBB-4B91-914A-7DE393DA9B1D}" sibTransId="{3C8F4460-D164-48B8-A464-A1BDFF6D81DF}"/>
    <dgm:cxn modelId="{73DF461C-396F-4847-B9FD-0C09D7CFF090}" srcId="{A2CF5155-5BD5-4215-9665-56EB890CF66D}" destId="{02F72218-33B0-43B4-B4F5-3F662014AA2A}" srcOrd="1" destOrd="0" parTransId="{EA4D0C9C-B8BE-41AE-B176-3EC1772C6FAB}" sibTransId="{E467EE0A-890D-4440-8FA9-5420C7EA553A}"/>
    <dgm:cxn modelId="{DEBD9AC3-0773-440E-8C0E-CCD19FF06F9F}" type="presOf" srcId="{A2CF5155-5BD5-4215-9665-56EB890CF66D}" destId="{04D6C1C7-1A83-4BCC-884F-158FF076927B}" srcOrd="0" destOrd="0" presId="urn:microsoft.com/office/officeart/2005/8/layout/lProcess2"/>
    <dgm:cxn modelId="{C77F0CE7-F103-4574-A0CE-B4D09FA8AD54}" srcId="{67E5831A-E1E3-40FF-A5CA-8B6137628DC1}" destId="{6834F59C-66A5-42F2-A6DA-D356FBCFC01D}" srcOrd="0" destOrd="0" parTransId="{41B5DA43-C17C-45A6-B098-DFACC7BEBBA5}" sibTransId="{DEC9279F-9210-460A-8B57-F3133C0248F5}"/>
    <dgm:cxn modelId="{515F44F1-2DAB-418A-BC25-64A99672F468}" type="presOf" srcId="{9440739A-C46E-4C2A-93DB-B3968D7E73E7}" destId="{D1BB30D0-8204-4989-A28F-05BDE5AB6FA2}" srcOrd="0" destOrd="0" presId="urn:microsoft.com/office/officeart/2005/8/layout/lProcess2"/>
    <dgm:cxn modelId="{7234FF82-9475-4A9B-B935-FBE03F99DB43}" type="presOf" srcId="{A3D1E3EA-E392-4EEE-9617-34DBA4FBED13}" destId="{D18193E8-1F15-4EA2-B941-9CEDD5DCCDAD}" srcOrd="0" destOrd="0" presId="urn:microsoft.com/office/officeart/2005/8/layout/lProcess2"/>
    <dgm:cxn modelId="{93301531-7E9D-458B-AE23-F8ECB510F41F}" type="presOf" srcId="{D11CE4E2-8B7E-49DC-8A7B-BD026B72FD10}" destId="{C0F44FCC-CDB5-4073-A392-FB8119C9D6C5}" srcOrd="0" destOrd="1" presId="urn:microsoft.com/office/officeart/2005/8/layout/lProcess2"/>
    <dgm:cxn modelId="{E20BBE44-571C-4585-887B-C4E461127B4F}" type="presOf" srcId="{2CF05419-21D8-4363-AEA2-F75FA797A0A7}" destId="{3149B907-DB25-4CB7-B72F-F1CE17A3C3BE}" srcOrd="0" destOrd="0" presId="urn:microsoft.com/office/officeart/2005/8/layout/lProcess2"/>
    <dgm:cxn modelId="{9916252E-1D32-459D-9D42-9A6D96B755B6}" type="presOf" srcId="{8DFEC3F3-F796-48DF-8659-ABF5FE8D96A1}" destId="{78B4AF46-6AB5-489A-B1F9-92545C1D5BE8}" srcOrd="0" destOrd="0" presId="urn:microsoft.com/office/officeart/2005/8/layout/lProcess2"/>
    <dgm:cxn modelId="{AB452943-7385-43AD-A0DB-E35075131EE8}" srcId="{2B64875D-3205-4208-BF3F-8A8CEA9F31D4}" destId="{774D0510-7F8A-4B1F-995D-3287A073289D}" srcOrd="2" destOrd="0" parTransId="{41F2E333-DD89-4954-A801-065F2D549907}" sibTransId="{0ABD98FA-6744-4DEA-9219-6C186923EEDE}"/>
    <dgm:cxn modelId="{1905BFCC-0513-4335-9E5A-6B2C6A0612B5}" srcId="{67E5831A-E1E3-40FF-A5CA-8B6137628DC1}" destId="{9440739A-C46E-4C2A-93DB-B3968D7E73E7}" srcOrd="2" destOrd="0" parTransId="{DC68CD38-D65C-47EA-8C9D-156157966D30}" sibTransId="{B6485D22-DA42-40D6-9200-C3CE5E28F7A8}"/>
    <dgm:cxn modelId="{D6B36929-B398-4637-97EE-3187B2302295}" type="presOf" srcId="{CF1D57BF-B1C0-4C09-84F3-29F0A057E319}" destId="{04D6C1C7-1A83-4BCC-884F-158FF076927B}" srcOrd="0" destOrd="1" presId="urn:microsoft.com/office/officeart/2005/8/layout/lProcess2"/>
    <dgm:cxn modelId="{C03345C0-906E-41A0-BF37-988E2D61E1B7}" type="presOf" srcId="{67E5831A-E1E3-40FF-A5CA-8B6137628DC1}" destId="{7D73F05E-6374-44F2-9903-B477E4255443}" srcOrd="1" destOrd="0" presId="urn:microsoft.com/office/officeart/2005/8/layout/lProcess2"/>
    <dgm:cxn modelId="{49558FE8-C2FC-403D-B7A5-597B6C296FE2}" type="presOf" srcId="{45F11614-2CAA-47EA-97C8-C4C33C5BC9CA}" destId="{C0F44FCC-CDB5-4073-A392-FB8119C9D6C5}" srcOrd="0" destOrd="0" presId="urn:microsoft.com/office/officeart/2005/8/layout/lProcess2"/>
    <dgm:cxn modelId="{2899CB10-BE17-4295-B088-87F0E2AD894A}" type="presOf" srcId="{67E5831A-E1E3-40FF-A5CA-8B6137628DC1}" destId="{54F3EEA2-E111-496B-9F4C-2234B78A86C9}" srcOrd="0" destOrd="0" presId="urn:microsoft.com/office/officeart/2005/8/layout/lProcess2"/>
    <dgm:cxn modelId="{57208FEF-45CB-4560-92CE-DF1E2087AF01}" type="presOf" srcId="{2B64875D-3205-4208-BF3F-8A8CEA9F31D4}" destId="{1B3B96A5-D12D-47DA-BA06-ED5F3AB2AA1C}" srcOrd="0" destOrd="0" presId="urn:microsoft.com/office/officeart/2005/8/layout/lProcess2"/>
    <dgm:cxn modelId="{2DF9AD8A-B802-4A4B-8656-29C3C30212E4}" srcId="{E0492F01-97B7-4258-A54C-7833F33B9008}" destId="{808E91B6-9D4E-4881-AAE7-7ECB9AF57A40}" srcOrd="0" destOrd="0" parTransId="{19CB28F5-E76F-4FFB-9E96-DDB6F738E796}" sibTransId="{D3D4863B-0AB1-4D28-84E0-F3159ED49604}"/>
    <dgm:cxn modelId="{A5FDDD7D-0AA5-4EBB-B24C-741240D88208}" type="presOf" srcId="{11BAAD3C-4FE6-412E-8C5A-2E9CC4CC5532}" destId="{D384653E-6948-4380-8432-212B2D43995E}" srcOrd="0" destOrd="0" presId="urn:microsoft.com/office/officeart/2005/8/layout/lProcess2"/>
    <dgm:cxn modelId="{2615B271-BF49-40D3-83DF-D1DAEBD546A8}" srcId="{A2CF5155-5BD5-4215-9665-56EB890CF66D}" destId="{CF1D57BF-B1C0-4C09-84F3-29F0A057E319}" srcOrd="0" destOrd="0" parTransId="{54FB7F72-7E33-4908-8709-4709AD2DB441}" sibTransId="{86949B9A-0F0E-48B5-9C4E-9086AF88FC24}"/>
    <dgm:cxn modelId="{A3579A71-3AC1-4D83-9343-275F15214B6B}" srcId="{45F11614-2CAA-47EA-97C8-C4C33C5BC9CA}" destId="{24AB0D46-E711-440D-BCD3-0E7A9893C795}" srcOrd="1" destOrd="0" parTransId="{4CB8498A-7F2C-4973-A764-F7C70EA9A4F7}" sibTransId="{3D529ECD-6FB0-4B78-B6F1-3170F833F911}"/>
    <dgm:cxn modelId="{81FCF3CE-9A84-4586-BE0E-5420321A5FF1}" type="presOf" srcId="{941F9D36-E8FE-42E0-B3FC-0A9C9CB39251}" destId="{633BCB3A-2156-4348-AA61-27B2467F061D}" srcOrd="0" destOrd="0" presId="urn:microsoft.com/office/officeart/2005/8/layout/lProcess2"/>
    <dgm:cxn modelId="{08EB5855-E708-4490-B12E-E89DD1FED0E0}" type="presOf" srcId="{774D0510-7F8A-4B1F-995D-3287A073289D}" destId="{807B399E-E3E4-42FF-94BE-71BA96DACFE0}" srcOrd="1" destOrd="0" presId="urn:microsoft.com/office/officeart/2005/8/layout/lProcess2"/>
    <dgm:cxn modelId="{6881CE3E-4289-4544-B8B0-6060496549BF}" srcId="{2CF05419-21D8-4363-AEA2-F75FA797A0A7}" destId="{45F11614-2CAA-47EA-97C8-C4C33C5BC9CA}" srcOrd="0" destOrd="0" parTransId="{5C783003-BCDA-4D15-BD17-E029876DDEDA}" sibTransId="{86B0A8CE-7AEB-4864-9C9C-9A6968CCF628}"/>
    <dgm:cxn modelId="{99CCC0A3-DF90-4324-AA8D-E727ADEF3331}" srcId="{67E5831A-E1E3-40FF-A5CA-8B6137628DC1}" destId="{11BAAD3C-4FE6-412E-8C5A-2E9CC4CC5532}" srcOrd="1" destOrd="0" parTransId="{AF6899F9-2C4F-4C4C-A0F2-F9E480040B27}" sibTransId="{8D91CA6B-5562-4787-BDEC-664DBD2B8FCE}"/>
    <dgm:cxn modelId="{9496E15F-6748-4F0E-AFA4-2B06BDB4C560}" type="presOf" srcId="{E0492F01-97B7-4258-A54C-7833F33B9008}" destId="{77260372-9D4C-4AF8-B652-D731AA795EC8}" srcOrd="0" destOrd="0" presId="urn:microsoft.com/office/officeart/2005/8/layout/lProcess2"/>
    <dgm:cxn modelId="{F450FF31-A309-4268-85F2-F21831193002}" type="presParOf" srcId="{1B3B96A5-D12D-47DA-BA06-ED5F3AB2AA1C}" destId="{052958AA-85F6-4795-96C7-16AEB54010A1}" srcOrd="0" destOrd="0" presId="urn:microsoft.com/office/officeart/2005/8/layout/lProcess2"/>
    <dgm:cxn modelId="{125D69AE-1540-4E8E-AADC-5664755A920A}" type="presParOf" srcId="{052958AA-85F6-4795-96C7-16AEB54010A1}" destId="{3149B907-DB25-4CB7-B72F-F1CE17A3C3BE}" srcOrd="0" destOrd="0" presId="urn:microsoft.com/office/officeart/2005/8/layout/lProcess2"/>
    <dgm:cxn modelId="{96827582-5B05-481B-B64F-6C3BE32ACAB9}" type="presParOf" srcId="{052958AA-85F6-4795-96C7-16AEB54010A1}" destId="{63679D77-A241-4801-8A3E-F927A214B391}" srcOrd="1" destOrd="0" presId="urn:microsoft.com/office/officeart/2005/8/layout/lProcess2"/>
    <dgm:cxn modelId="{181BBC3E-6F43-4DA8-BF2F-D99ABEEAA9B0}" type="presParOf" srcId="{052958AA-85F6-4795-96C7-16AEB54010A1}" destId="{8432B54F-1858-4D47-BC5F-132910A5DF5F}" srcOrd="2" destOrd="0" presId="urn:microsoft.com/office/officeart/2005/8/layout/lProcess2"/>
    <dgm:cxn modelId="{FF0941FA-8B89-41DE-848E-F50EB6FA295A}" type="presParOf" srcId="{8432B54F-1858-4D47-BC5F-132910A5DF5F}" destId="{8AAC995E-AE11-4D4E-82D5-FF3CF1175028}" srcOrd="0" destOrd="0" presId="urn:microsoft.com/office/officeart/2005/8/layout/lProcess2"/>
    <dgm:cxn modelId="{A21B3E09-8AEE-40AD-83C6-22C9702ED3F1}" type="presParOf" srcId="{8AAC995E-AE11-4D4E-82D5-FF3CF1175028}" destId="{C0F44FCC-CDB5-4073-A392-FB8119C9D6C5}" srcOrd="0" destOrd="0" presId="urn:microsoft.com/office/officeart/2005/8/layout/lProcess2"/>
    <dgm:cxn modelId="{4187E1A6-1FDF-47F7-BA63-5A9A70C3BEE5}" type="presParOf" srcId="{8AAC995E-AE11-4D4E-82D5-FF3CF1175028}" destId="{F9143862-6E59-40A6-9A9D-EDB8FA1BA16E}" srcOrd="1" destOrd="0" presId="urn:microsoft.com/office/officeart/2005/8/layout/lProcess2"/>
    <dgm:cxn modelId="{67B154B6-C22A-48A9-AC12-4CCB9225B433}" type="presParOf" srcId="{8AAC995E-AE11-4D4E-82D5-FF3CF1175028}" destId="{04D6C1C7-1A83-4BCC-884F-158FF076927B}" srcOrd="2" destOrd="0" presId="urn:microsoft.com/office/officeart/2005/8/layout/lProcess2"/>
    <dgm:cxn modelId="{C678A6C0-A69C-4CF5-8D5C-F4B89C10AC99}" type="presParOf" srcId="{1B3B96A5-D12D-47DA-BA06-ED5F3AB2AA1C}" destId="{98D83247-CEBB-4789-9BEA-6AA8CADEBD85}" srcOrd="1" destOrd="0" presId="urn:microsoft.com/office/officeart/2005/8/layout/lProcess2"/>
    <dgm:cxn modelId="{AE4CB324-1CFC-43B7-BAFA-6E3DAB71826F}" type="presParOf" srcId="{1B3B96A5-D12D-47DA-BA06-ED5F3AB2AA1C}" destId="{51584270-60CF-4851-BAAB-F54347B3D903}" srcOrd="2" destOrd="0" presId="urn:microsoft.com/office/officeart/2005/8/layout/lProcess2"/>
    <dgm:cxn modelId="{EE201092-A7BC-4488-A56C-1958AFBB85F6}" type="presParOf" srcId="{51584270-60CF-4851-BAAB-F54347B3D903}" destId="{77260372-9D4C-4AF8-B652-D731AA795EC8}" srcOrd="0" destOrd="0" presId="urn:microsoft.com/office/officeart/2005/8/layout/lProcess2"/>
    <dgm:cxn modelId="{3B00911C-526D-4C2C-BF1F-0AE02D0CFA70}" type="presParOf" srcId="{51584270-60CF-4851-BAAB-F54347B3D903}" destId="{4B4F362D-D20A-4EE7-8625-EF9055DD6FA2}" srcOrd="1" destOrd="0" presId="urn:microsoft.com/office/officeart/2005/8/layout/lProcess2"/>
    <dgm:cxn modelId="{D0684375-2F8B-438D-80AF-F7653F6315E7}" type="presParOf" srcId="{51584270-60CF-4851-BAAB-F54347B3D903}" destId="{A3A5D06D-C486-4AF7-979A-3B3C8B439765}" srcOrd="2" destOrd="0" presId="urn:microsoft.com/office/officeart/2005/8/layout/lProcess2"/>
    <dgm:cxn modelId="{6F2F7A14-516D-43D3-822A-D9F9FEC5CF85}" type="presParOf" srcId="{A3A5D06D-C486-4AF7-979A-3B3C8B439765}" destId="{37301189-AA30-45CB-8828-1F2ED9BD7EC1}" srcOrd="0" destOrd="0" presId="urn:microsoft.com/office/officeart/2005/8/layout/lProcess2"/>
    <dgm:cxn modelId="{52410F3D-31C5-4F78-B2C5-04D14769849D}" type="presParOf" srcId="{37301189-AA30-45CB-8828-1F2ED9BD7EC1}" destId="{C71FA241-BA81-4CCB-A555-51B1371C187E}" srcOrd="0" destOrd="0" presId="urn:microsoft.com/office/officeart/2005/8/layout/lProcess2"/>
    <dgm:cxn modelId="{D5D862E9-0B48-4124-8B00-15928EE3E700}" type="presParOf" srcId="{1B3B96A5-D12D-47DA-BA06-ED5F3AB2AA1C}" destId="{11587C2A-8A30-454C-80F8-EAF015708B6E}" srcOrd="3" destOrd="0" presId="urn:microsoft.com/office/officeart/2005/8/layout/lProcess2"/>
    <dgm:cxn modelId="{5CC5ABE8-2E6A-43CF-A390-DD97C2E69AA4}" type="presParOf" srcId="{1B3B96A5-D12D-47DA-BA06-ED5F3AB2AA1C}" destId="{660E335A-AE03-4BDC-AF46-A37899EA741A}" srcOrd="4" destOrd="0" presId="urn:microsoft.com/office/officeart/2005/8/layout/lProcess2"/>
    <dgm:cxn modelId="{9EC47C60-B4F1-4795-94C2-F01D59DBCA5F}" type="presParOf" srcId="{660E335A-AE03-4BDC-AF46-A37899EA741A}" destId="{D41EDD91-A048-444C-99DA-C5E3F27D2E90}" srcOrd="0" destOrd="0" presId="urn:microsoft.com/office/officeart/2005/8/layout/lProcess2"/>
    <dgm:cxn modelId="{4318BE9E-B2CD-441D-904E-179EBA4E8860}" type="presParOf" srcId="{660E335A-AE03-4BDC-AF46-A37899EA741A}" destId="{807B399E-E3E4-42FF-94BE-71BA96DACFE0}" srcOrd="1" destOrd="0" presId="urn:microsoft.com/office/officeart/2005/8/layout/lProcess2"/>
    <dgm:cxn modelId="{0626CD16-CAE9-4A37-A36B-EEC6A6FC15CF}" type="presParOf" srcId="{660E335A-AE03-4BDC-AF46-A37899EA741A}" destId="{C70C738F-15F9-4758-A8F3-7E0FD9B82B55}" srcOrd="2" destOrd="0" presId="urn:microsoft.com/office/officeart/2005/8/layout/lProcess2"/>
    <dgm:cxn modelId="{77F732C4-1F48-4B3A-A44D-0028070658FF}" type="presParOf" srcId="{C70C738F-15F9-4758-A8F3-7E0FD9B82B55}" destId="{C7BBE549-7C0B-40A7-B37C-C39E61BD5819}" srcOrd="0" destOrd="0" presId="urn:microsoft.com/office/officeart/2005/8/layout/lProcess2"/>
    <dgm:cxn modelId="{09D0670D-2C49-449B-945A-B3A71B969CF2}" type="presParOf" srcId="{C7BBE549-7C0B-40A7-B37C-C39E61BD5819}" destId="{78B4AF46-6AB5-489A-B1F9-92545C1D5BE8}" srcOrd="0" destOrd="0" presId="urn:microsoft.com/office/officeart/2005/8/layout/lProcess2"/>
    <dgm:cxn modelId="{A8A5D63D-FD70-458E-846E-5843815B18E3}" type="presParOf" srcId="{C7BBE549-7C0B-40A7-B37C-C39E61BD5819}" destId="{057DA928-EF94-4B7A-B221-126F41257472}" srcOrd="1" destOrd="0" presId="urn:microsoft.com/office/officeart/2005/8/layout/lProcess2"/>
    <dgm:cxn modelId="{7E0613A5-86D9-4B87-88C7-689ACDF0D0F3}" type="presParOf" srcId="{C7BBE549-7C0B-40A7-B37C-C39E61BD5819}" destId="{D18193E8-1F15-4EA2-B941-9CEDD5DCCDAD}" srcOrd="2" destOrd="0" presId="urn:microsoft.com/office/officeart/2005/8/layout/lProcess2"/>
    <dgm:cxn modelId="{810E438F-37FE-4971-A8C5-1D79E839A4F7}" type="presParOf" srcId="{C7BBE549-7C0B-40A7-B37C-C39E61BD5819}" destId="{54E92C25-432B-4C4D-A360-295F4E9D4DF0}" srcOrd="3" destOrd="0" presId="urn:microsoft.com/office/officeart/2005/8/layout/lProcess2"/>
    <dgm:cxn modelId="{91DC7DA1-4F24-42EA-AF56-F28E6325B0E1}" type="presParOf" srcId="{C7BBE549-7C0B-40A7-B37C-C39E61BD5819}" destId="{633BCB3A-2156-4348-AA61-27B2467F061D}" srcOrd="4" destOrd="0" presId="urn:microsoft.com/office/officeart/2005/8/layout/lProcess2"/>
    <dgm:cxn modelId="{E4A17354-C066-4E81-A022-87E86EE78022}" type="presParOf" srcId="{C7BBE549-7C0B-40A7-B37C-C39E61BD5819}" destId="{8CD44E35-4B19-4946-A243-BBEAC645AF65}" srcOrd="5" destOrd="0" presId="urn:microsoft.com/office/officeart/2005/8/layout/lProcess2"/>
    <dgm:cxn modelId="{E2C2F6A1-B80B-4428-82FC-DCF907F9E206}" type="presParOf" srcId="{C7BBE549-7C0B-40A7-B37C-C39E61BD5819}" destId="{46F3D5B0-3BDB-46CE-A80C-91C0B9845621}" srcOrd="6" destOrd="0" presId="urn:microsoft.com/office/officeart/2005/8/layout/lProcess2"/>
    <dgm:cxn modelId="{2FA939B7-49F6-4151-B05E-20CBE8882182}" type="presParOf" srcId="{1B3B96A5-D12D-47DA-BA06-ED5F3AB2AA1C}" destId="{09D35588-2763-4144-99AE-1DFA0C69AA6E}" srcOrd="5" destOrd="0" presId="urn:microsoft.com/office/officeart/2005/8/layout/lProcess2"/>
    <dgm:cxn modelId="{F0B70FFF-3102-4E9F-9A8A-77FDAA66BB6E}" type="presParOf" srcId="{1B3B96A5-D12D-47DA-BA06-ED5F3AB2AA1C}" destId="{D8D64ECE-F14E-4C8A-8387-432C6656D448}" srcOrd="6" destOrd="0" presId="urn:microsoft.com/office/officeart/2005/8/layout/lProcess2"/>
    <dgm:cxn modelId="{DB55B291-9588-4768-A6D5-F2F4A11AC695}" type="presParOf" srcId="{D8D64ECE-F14E-4C8A-8387-432C6656D448}" destId="{54F3EEA2-E111-496B-9F4C-2234B78A86C9}" srcOrd="0" destOrd="0" presId="urn:microsoft.com/office/officeart/2005/8/layout/lProcess2"/>
    <dgm:cxn modelId="{AE3719D1-4B6A-438D-87AD-C554DF3DB9BA}" type="presParOf" srcId="{D8D64ECE-F14E-4C8A-8387-432C6656D448}" destId="{7D73F05E-6374-44F2-9903-B477E4255443}" srcOrd="1" destOrd="0" presId="urn:microsoft.com/office/officeart/2005/8/layout/lProcess2"/>
    <dgm:cxn modelId="{64E4D8CE-370E-4BA1-9281-03881B39F1A4}" type="presParOf" srcId="{D8D64ECE-F14E-4C8A-8387-432C6656D448}" destId="{E136CE34-E512-43B2-BF25-D46683072D30}" srcOrd="2" destOrd="0" presId="urn:microsoft.com/office/officeart/2005/8/layout/lProcess2"/>
    <dgm:cxn modelId="{ABA5E920-8159-4A6F-8E24-3FBBE04ADA88}" type="presParOf" srcId="{E136CE34-E512-43B2-BF25-D46683072D30}" destId="{D3592D0D-DA19-4AB9-8C0D-67E077FE54B0}" srcOrd="0" destOrd="0" presId="urn:microsoft.com/office/officeart/2005/8/layout/lProcess2"/>
    <dgm:cxn modelId="{1EB767BB-39D2-44AC-BEC1-9FF5103449CD}" type="presParOf" srcId="{D3592D0D-DA19-4AB9-8C0D-67E077FE54B0}" destId="{B47F409F-7399-4BD2-B6CA-CFC32A4E2F73}" srcOrd="0" destOrd="0" presId="urn:microsoft.com/office/officeart/2005/8/layout/lProcess2"/>
    <dgm:cxn modelId="{6D7A9B59-61DE-4617-B696-78E6BBE65CBC}" type="presParOf" srcId="{D3592D0D-DA19-4AB9-8C0D-67E077FE54B0}" destId="{D05AB629-40EE-4E9C-AC55-B4F9EB7A50E5}" srcOrd="1" destOrd="0" presId="urn:microsoft.com/office/officeart/2005/8/layout/lProcess2"/>
    <dgm:cxn modelId="{C65DDAA7-8AF1-43D9-AD1C-5E5E9CC0CFD1}" type="presParOf" srcId="{D3592D0D-DA19-4AB9-8C0D-67E077FE54B0}" destId="{D384653E-6948-4380-8432-212B2D43995E}" srcOrd="2" destOrd="0" presId="urn:microsoft.com/office/officeart/2005/8/layout/lProcess2"/>
    <dgm:cxn modelId="{FCFE9838-926A-4CE2-9426-BE25467235A5}" type="presParOf" srcId="{D3592D0D-DA19-4AB9-8C0D-67E077FE54B0}" destId="{F445B9BB-A929-4210-9EF8-AC0E50210BEC}" srcOrd="3" destOrd="0" presId="urn:microsoft.com/office/officeart/2005/8/layout/lProcess2"/>
    <dgm:cxn modelId="{470CB664-54C7-47E2-BB79-251E2926C23B}" type="presParOf" srcId="{D3592D0D-DA19-4AB9-8C0D-67E077FE54B0}" destId="{D1BB30D0-8204-4989-A28F-05BDE5AB6FA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4A662-18CE-48E1-9C6A-A8FE143AE8D1}">
      <dsp:nvSpPr>
        <dsp:cNvPr id="0" name=""/>
        <dsp:cNvSpPr/>
      </dsp:nvSpPr>
      <dsp:spPr>
        <a:xfrm>
          <a:off x="1049640" y="670864"/>
          <a:ext cx="1812782" cy="110844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1. Causes &amp; Remedies of Blight</a:t>
          </a:r>
          <a:endParaRPr lang="en-US" sz="1800" b="1" kern="1200" dirty="0">
            <a:solidFill>
              <a:schemeClr val="bg1"/>
            </a:solidFill>
          </a:endParaRPr>
        </a:p>
      </dsp:txBody>
      <dsp:txXfrm>
        <a:off x="1103750" y="724974"/>
        <a:ext cx="1704562" cy="1000221"/>
      </dsp:txXfrm>
    </dsp:sp>
    <dsp:sp modelId="{A742D784-6F1A-4B34-9E9B-12A35AD4DDC7}">
      <dsp:nvSpPr>
        <dsp:cNvPr id="0" name=""/>
        <dsp:cNvSpPr/>
      </dsp:nvSpPr>
      <dsp:spPr>
        <a:xfrm>
          <a:off x="537308" y="1225085"/>
          <a:ext cx="2837446" cy="2837446"/>
        </a:xfrm>
        <a:custGeom>
          <a:avLst/>
          <a:gdLst/>
          <a:ahLst/>
          <a:cxnLst/>
          <a:rect l="0" t="0" r="0" b="0"/>
          <a:pathLst>
            <a:path>
              <a:moveTo>
                <a:pt x="2446878" y="441138"/>
              </a:moveTo>
              <a:arcTo wR="1418723" hR="1418723" stAng="18986657" swAng="1242779"/>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 modelId="{3F455313-218E-42D6-97E8-A7623D65577C}">
      <dsp:nvSpPr>
        <dsp:cNvPr id="0" name=""/>
        <dsp:cNvSpPr/>
      </dsp:nvSpPr>
      <dsp:spPr>
        <a:xfrm>
          <a:off x="2468363" y="2250216"/>
          <a:ext cx="1812782" cy="787183"/>
        </a:xfrm>
        <a:prstGeom prst="roundRect">
          <a:avLst/>
        </a:prstGeom>
        <a:solidFill>
          <a:schemeClr val="accent4">
            <a:hueOff val="2744574"/>
            <a:satOff val="-12546"/>
            <a:lumOff val="-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2. I.D. &amp; Procure Resources</a:t>
          </a:r>
          <a:endParaRPr lang="en-US" sz="1800" b="1" kern="1200" dirty="0">
            <a:solidFill>
              <a:schemeClr val="bg1"/>
            </a:solidFill>
          </a:endParaRPr>
        </a:p>
      </dsp:txBody>
      <dsp:txXfrm>
        <a:off x="2506790" y="2288643"/>
        <a:ext cx="1735928" cy="710329"/>
      </dsp:txXfrm>
    </dsp:sp>
    <dsp:sp modelId="{F6E29DE2-8E0D-4D94-8963-F1F1D431B857}">
      <dsp:nvSpPr>
        <dsp:cNvPr id="0" name=""/>
        <dsp:cNvSpPr/>
      </dsp:nvSpPr>
      <dsp:spPr>
        <a:xfrm>
          <a:off x="537308" y="1225085"/>
          <a:ext cx="2837446" cy="2837446"/>
        </a:xfrm>
        <a:custGeom>
          <a:avLst/>
          <a:gdLst/>
          <a:ahLst/>
          <a:cxnLst/>
          <a:rect l="0" t="0" r="0" b="0"/>
          <a:pathLst>
            <a:path>
              <a:moveTo>
                <a:pt x="2726181" y="1969476"/>
              </a:moveTo>
              <a:arcTo wR="1418723" hR="1418723" stAng="1370565" swAng="1242779"/>
            </a:path>
          </a:pathLst>
        </a:custGeom>
        <a:noFill/>
        <a:ln w="19050" cap="flat" cmpd="sng" algn="ctr">
          <a:solidFill>
            <a:schemeClr val="dk1"/>
          </a:solidFill>
          <a:prstDash val="solid"/>
          <a:tailEnd type="arrow"/>
        </a:ln>
        <a:effectLst/>
      </dsp:spPr>
      <dsp:style>
        <a:lnRef idx="3">
          <a:schemeClr val="dk1"/>
        </a:lnRef>
        <a:fillRef idx="0">
          <a:schemeClr val="dk1"/>
        </a:fillRef>
        <a:effectRef idx="2">
          <a:schemeClr val="dk1"/>
        </a:effectRef>
        <a:fontRef idx="minor">
          <a:schemeClr val="tx1"/>
        </a:fontRef>
      </dsp:style>
    </dsp:sp>
    <dsp:sp modelId="{0DE31D5C-0A66-4247-BA2D-7A2C29B6C2EB}">
      <dsp:nvSpPr>
        <dsp:cNvPr id="0" name=""/>
        <dsp:cNvSpPr/>
      </dsp:nvSpPr>
      <dsp:spPr>
        <a:xfrm>
          <a:off x="1049640" y="3508311"/>
          <a:ext cx="1812782" cy="1108441"/>
        </a:xfrm>
        <a:prstGeom prst="roundRect">
          <a:avLst/>
        </a:prstGeom>
        <a:solidFill>
          <a:schemeClr val="accent4">
            <a:hueOff val="5489148"/>
            <a:satOff val="-25092"/>
            <a:lumOff val="-7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3. Incremental Repurposing Strategies</a:t>
          </a:r>
          <a:endParaRPr lang="en-US" sz="1800" b="1" kern="1200" dirty="0">
            <a:solidFill>
              <a:schemeClr val="bg1"/>
            </a:solidFill>
          </a:endParaRPr>
        </a:p>
      </dsp:txBody>
      <dsp:txXfrm>
        <a:off x="1103750" y="3562421"/>
        <a:ext cx="1704562" cy="1000221"/>
      </dsp:txXfrm>
    </dsp:sp>
    <dsp:sp modelId="{3554BC91-2D87-4861-8BAC-6DF1F3E85D38}">
      <dsp:nvSpPr>
        <dsp:cNvPr id="0" name=""/>
        <dsp:cNvSpPr/>
      </dsp:nvSpPr>
      <dsp:spPr>
        <a:xfrm>
          <a:off x="537308" y="1225085"/>
          <a:ext cx="2837446" cy="2837446"/>
        </a:xfrm>
        <a:custGeom>
          <a:avLst/>
          <a:gdLst/>
          <a:ahLst/>
          <a:cxnLst/>
          <a:rect l="0" t="0" r="0" b="0"/>
          <a:pathLst>
            <a:path>
              <a:moveTo>
                <a:pt x="395457" y="2401424"/>
              </a:moveTo>
              <a:arcTo wR="1418723" hR="1418723" stAng="8169509" swAng="1187549"/>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 modelId="{22C3F1E7-EEBC-4CB2-9906-7ADEBEC9B423}">
      <dsp:nvSpPr>
        <dsp:cNvPr id="0" name=""/>
        <dsp:cNvSpPr/>
      </dsp:nvSpPr>
      <dsp:spPr>
        <a:xfrm>
          <a:off x="-122614" y="2214858"/>
          <a:ext cx="1319846" cy="857900"/>
        </a:xfrm>
        <a:prstGeom prst="roundRect">
          <a:avLst/>
        </a:prstGeom>
        <a:solidFill>
          <a:schemeClr val="accent4">
            <a:hueOff val="8233721"/>
            <a:satOff val="-37638"/>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solidFill>
                <a:schemeClr val="bg1"/>
              </a:solidFill>
            </a:rPr>
            <a:t>4</a:t>
          </a:r>
          <a:r>
            <a:rPr lang="en-US" sz="1800" b="1" kern="1200" dirty="0" smtClean="0">
              <a:solidFill>
                <a:schemeClr val="bg1"/>
              </a:solidFill>
            </a:rPr>
            <a:t>. Best Practices</a:t>
          </a:r>
          <a:endParaRPr lang="en-US" sz="1800" b="1" kern="1200" dirty="0">
            <a:solidFill>
              <a:schemeClr val="bg1"/>
            </a:solidFill>
          </a:endParaRPr>
        </a:p>
      </dsp:txBody>
      <dsp:txXfrm>
        <a:off x="-80735" y="2256737"/>
        <a:ext cx="1236088" cy="774142"/>
      </dsp:txXfrm>
    </dsp:sp>
    <dsp:sp modelId="{5C5624A2-5DFA-4F41-9C9B-B6E233C0DE51}">
      <dsp:nvSpPr>
        <dsp:cNvPr id="0" name=""/>
        <dsp:cNvSpPr/>
      </dsp:nvSpPr>
      <dsp:spPr>
        <a:xfrm>
          <a:off x="537308" y="1225085"/>
          <a:ext cx="2837446" cy="2837446"/>
        </a:xfrm>
        <a:custGeom>
          <a:avLst/>
          <a:gdLst/>
          <a:ahLst/>
          <a:cxnLst/>
          <a:rect l="0" t="0" r="0" b="0"/>
          <a:pathLst>
            <a:path>
              <a:moveTo>
                <a:pt x="123149" y="840567"/>
              </a:moveTo>
              <a:arcTo wR="1418723" hR="1418723" stAng="12242942" swAng="1187549"/>
            </a:path>
          </a:pathLst>
        </a:custGeom>
        <a:noFill/>
        <a:ln w="19050" cap="flat" cmpd="sng" algn="ctr">
          <a:solidFill>
            <a:schemeClr val="dk1"/>
          </a:solidFill>
          <a:prstDash val="solid"/>
          <a:tailEnd type="arrow"/>
        </a:ln>
        <a:effectLst/>
      </dsp:spPr>
      <dsp:style>
        <a:lnRef idx="3">
          <a:schemeClr val="dk1"/>
        </a:lnRef>
        <a:fillRef idx="0">
          <a:schemeClr val="dk1"/>
        </a:fillRef>
        <a:effectRef idx="2">
          <a:schemeClr val="dk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4A662-18CE-48E1-9C6A-A8FE143AE8D1}">
      <dsp:nvSpPr>
        <dsp:cNvPr id="0" name=""/>
        <dsp:cNvSpPr/>
      </dsp:nvSpPr>
      <dsp:spPr>
        <a:xfrm>
          <a:off x="1343217" y="736661"/>
          <a:ext cx="1641255" cy="857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1. Business Plan/ Problem-solving</a:t>
          </a:r>
          <a:endParaRPr lang="en-US" sz="1800" b="1" kern="1200" dirty="0">
            <a:solidFill>
              <a:schemeClr val="bg1"/>
            </a:solidFill>
          </a:endParaRPr>
        </a:p>
      </dsp:txBody>
      <dsp:txXfrm>
        <a:off x="1385096" y="778540"/>
        <a:ext cx="1557497" cy="774142"/>
      </dsp:txXfrm>
    </dsp:sp>
    <dsp:sp modelId="{A742D784-6F1A-4B34-9E9B-12A35AD4DDC7}">
      <dsp:nvSpPr>
        <dsp:cNvPr id="0" name=""/>
        <dsp:cNvSpPr/>
      </dsp:nvSpPr>
      <dsp:spPr>
        <a:xfrm>
          <a:off x="745121" y="1165611"/>
          <a:ext cx="2837446" cy="2837446"/>
        </a:xfrm>
        <a:custGeom>
          <a:avLst/>
          <a:gdLst/>
          <a:ahLst/>
          <a:cxnLst/>
          <a:rect l="0" t="0" r="0" b="0"/>
          <a:pathLst>
            <a:path>
              <a:moveTo>
                <a:pt x="2379454" y="374802"/>
              </a:moveTo>
              <a:arcTo wR="1418723" hR="1418723" stAng="18757421" swAng="1349631"/>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 modelId="{6A3B2A9C-A0A1-4E58-A6CD-12EADF359481}">
      <dsp:nvSpPr>
        <dsp:cNvPr id="0" name=""/>
        <dsp:cNvSpPr/>
      </dsp:nvSpPr>
      <dsp:spPr>
        <a:xfrm>
          <a:off x="2922645" y="2155384"/>
          <a:ext cx="1319846" cy="8579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2. PPP – Roles</a:t>
          </a:r>
          <a:endParaRPr lang="en-US" sz="1800" b="1" kern="1200" dirty="0">
            <a:solidFill>
              <a:schemeClr val="bg1"/>
            </a:solidFill>
          </a:endParaRPr>
        </a:p>
      </dsp:txBody>
      <dsp:txXfrm>
        <a:off x="2964524" y="2197263"/>
        <a:ext cx="1236088" cy="774142"/>
      </dsp:txXfrm>
    </dsp:sp>
    <dsp:sp modelId="{8C2012B7-01E9-43B9-889E-00FC0AE7EF5E}">
      <dsp:nvSpPr>
        <dsp:cNvPr id="0" name=""/>
        <dsp:cNvSpPr/>
      </dsp:nvSpPr>
      <dsp:spPr>
        <a:xfrm>
          <a:off x="745121" y="1165611"/>
          <a:ext cx="2837446" cy="2837446"/>
        </a:xfrm>
        <a:custGeom>
          <a:avLst/>
          <a:gdLst/>
          <a:ahLst/>
          <a:cxnLst/>
          <a:rect l="0" t="0" r="0" b="0"/>
          <a:pathLst>
            <a:path>
              <a:moveTo>
                <a:pt x="2690476" y="2047546"/>
              </a:moveTo>
              <a:arcTo wR="1418723" hR="1418723" stAng="1578616" swAng="1635487"/>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 modelId="{EED9FFAE-01CC-4EA4-962F-A4E0DE8A629C}">
      <dsp:nvSpPr>
        <dsp:cNvPr id="0" name=""/>
        <dsp:cNvSpPr/>
      </dsp:nvSpPr>
      <dsp:spPr>
        <a:xfrm>
          <a:off x="1503921" y="3455159"/>
          <a:ext cx="1319846" cy="10957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3. Strategies outside BEP Rules</a:t>
          </a:r>
          <a:endParaRPr lang="en-US" sz="1800" b="1" kern="1200" dirty="0">
            <a:solidFill>
              <a:schemeClr val="bg1"/>
            </a:solidFill>
          </a:endParaRPr>
        </a:p>
      </dsp:txBody>
      <dsp:txXfrm>
        <a:off x="1557413" y="3508651"/>
        <a:ext cx="1212862" cy="988812"/>
      </dsp:txXfrm>
    </dsp:sp>
    <dsp:sp modelId="{1011C799-4119-4ADC-BC54-1479A33C267B}">
      <dsp:nvSpPr>
        <dsp:cNvPr id="0" name=""/>
        <dsp:cNvSpPr/>
      </dsp:nvSpPr>
      <dsp:spPr>
        <a:xfrm>
          <a:off x="745121" y="1165611"/>
          <a:ext cx="2837446" cy="2837446"/>
        </a:xfrm>
        <a:custGeom>
          <a:avLst/>
          <a:gdLst/>
          <a:ahLst/>
          <a:cxnLst/>
          <a:rect l="0" t="0" r="0" b="0"/>
          <a:pathLst>
            <a:path>
              <a:moveTo>
                <a:pt x="576195" y="2560180"/>
              </a:moveTo>
              <a:arcTo wR="1418723" hR="1418723" stAng="7585897" swAng="1635487"/>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 modelId="{0DE31D5C-0A66-4247-BA2D-7A2C29B6C2EB}">
      <dsp:nvSpPr>
        <dsp:cNvPr id="0" name=""/>
        <dsp:cNvSpPr/>
      </dsp:nvSpPr>
      <dsp:spPr>
        <a:xfrm>
          <a:off x="-83959" y="2155384"/>
          <a:ext cx="1658162" cy="8579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4. Catalytic Reinvestment Strategies</a:t>
          </a:r>
          <a:endParaRPr lang="en-US" sz="1800" b="1" kern="1200" dirty="0">
            <a:solidFill>
              <a:schemeClr val="bg1"/>
            </a:solidFill>
          </a:endParaRPr>
        </a:p>
      </dsp:txBody>
      <dsp:txXfrm>
        <a:off x="-42080" y="2197263"/>
        <a:ext cx="1574404" cy="774142"/>
      </dsp:txXfrm>
    </dsp:sp>
    <dsp:sp modelId="{3554BC91-2D87-4861-8BAC-6DF1F3E85D38}">
      <dsp:nvSpPr>
        <dsp:cNvPr id="0" name=""/>
        <dsp:cNvSpPr/>
      </dsp:nvSpPr>
      <dsp:spPr>
        <a:xfrm>
          <a:off x="745121" y="1165611"/>
          <a:ext cx="2837446" cy="2837446"/>
        </a:xfrm>
        <a:custGeom>
          <a:avLst/>
          <a:gdLst/>
          <a:ahLst/>
          <a:cxnLst/>
          <a:rect l="0" t="0" r="0" b="0"/>
          <a:pathLst>
            <a:path>
              <a:moveTo>
                <a:pt x="131696" y="821783"/>
              </a:moveTo>
              <a:arcTo wR="1418723" hR="1418723" stAng="12292948" swAng="1349631"/>
            </a:path>
          </a:pathLst>
        </a:custGeom>
        <a:noFill/>
        <a:ln w="12700" cap="flat" cmpd="sng" algn="ctr">
          <a:solidFill>
            <a:schemeClr val="dk1"/>
          </a:solidFill>
          <a:prstDash val="solid"/>
          <a:tailEnd type="arrow"/>
        </a:ln>
        <a:effectLst/>
      </dsp:spPr>
      <dsp:style>
        <a:lnRef idx="2">
          <a:schemeClr val="dk1"/>
        </a:lnRef>
        <a:fillRef idx="0">
          <a:schemeClr val="dk1"/>
        </a:fillRef>
        <a:effectRef idx="1">
          <a:schemeClr val="dk1"/>
        </a:effectRef>
        <a:fontRef idx="minor">
          <a:schemeClr val="tx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286F-40A4-4851-890A-13592976E4FD}">
      <dsp:nvSpPr>
        <dsp:cNvPr id="0" name=""/>
        <dsp:cNvSpPr/>
      </dsp:nvSpPr>
      <dsp:spPr>
        <a:xfrm>
          <a:off x="2022467" y="1570"/>
          <a:ext cx="6352307" cy="2981328"/>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$0 direct costs [or demolition @ $1.2M]</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Loss of subject ratables [e.g., 10% per annum x 135 properties of $50K = $5K x 135 = </a:t>
          </a:r>
          <a:r>
            <a:rPr lang="en-US" sz="1800" b="1" u="sng" kern="1200" dirty="0" smtClean="0"/>
            <a:t>$675K/ yr</a:t>
          </a:r>
          <a:r>
            <a:rPr lang="en-US" sz="1800" b="1" kern="1200" dirty="0" smtClean="0"/>
            <a:t>.]</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Loss of neighborhood ratables [e.g., 5% x 400 properties of $150K = $7.5K x 400 = </a:t>
          </a:r>
          <a:r>
            <a:rPr lang="en-US" sz="1800" b="1" u="sng" kern="1200" dirty="0" smtClean="0"/>
            <a:t>$3.0M/ yr</a:t>
          </a:r>
          <a:r>
            <a:rPr lang="en-US" sz="1800" b="1" kern="1200" dirty="0" smtClean="0"/>
            <a:t>.]</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Loss of economic development  [e.g., 1,000 jobs – 250 jobs = 750 jobs x $35,000 wages = </a:t>
          </a:r>
          <a:r>
            <a:rPr lang="en-US" sz="1800" b="1" u="sng" kern="1200" dirty="0" smtClean="0"/>
            <a:t>$26.25M/ yr</a:t>
          </a:r>
          <a:r>
            <a:rPr lang="en-US" sz="1800" b="1" kern="1200" dirty="0" smtClean="0"/>
            <a:t>.</a:t>
          </a:r>
          <a:endParaRPr lang="en-US" sz="1800" b="1" kern="1200" dirty="0"/>
        </a:p>
      </dsp:txBody>
      <dsp:txXfrm>
        <a:off x="2022467" y="374236"/>
        <a:ext cx="5234309" cy="2235996"/>
      </dsp:txXfrm>
    </dsp:sp>
    <dsp:sp modelId="{A8EE8444-25D0-477B-9D84-2EA308941BBF}">
      <dsp:nvSpPr>
        <dsp:cNvPr id="0" name=""/>
        <dsp:cNvSpPr/>
      </dsp:nvSpPr>
      <dsp:spPr>
        <a:xfrm>
          <a:off x="7224" y="458902"/>
          <a:ext cx="2015242" cy="20666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Defer Blight</a:t>
          </a:r>
          <a:endParaRPr lang="en-US" sz="3900" kern="1200" dirty="0"/>
        </a:p>
      </dsp:txBody>
      <dsp:txXfrm>
        <a:off x="105600" y="557278"/>
        <a:ext cx="1818490" cy="1869912"/>
      </dsp:txXfrm>
    </dsp:sp>
    <dsp:sp modelId="{463C335E-A7C2-4388-82B2-485D57C23781}">
      <dsp:nvSpPr>
        <dsp:cNvPr id="0" name=""/>
        <dsp:cNvSpPr/>
      </dsp:nvSpPr>
      <dsp:spPr>
        <a:xfrm>
          <a:off x="3352800" y="3189565"/>
          <a:ext cx="5029200" cy="2066664"/>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smtClean="0"/>
            <a:t>$100K rehab @ 20% public investment x 135 properties = $20K x 135 = $2.7M as one time investment [$13.5M counting both sectors]</a:t>
          </a:r>
          <a:endParaRPr lang="en-US" sz="2100" b="1" kern="1200" dirty="0"/>
        </a:p>
        <a:p>
          <a:pPr marL="228600" lvl="1" indent="-228600" algn="l" defTabSz="933450">
            <a:lnSpc>
              <a:spcPct val="90000"/>
            </a:lnSpc>
            <a:spcBef>
              <a:spcPct val="0"/>
            </a:spcBef>
            <a:spcAft>
              <a:spcPct val="15000"/>
            </a:spcAft>
            <a:buChar char="••"/>
          </a:pPr>
          <a:r>
            <a:rPr lang="en-US" sz="2100" b="1" kern="1200" dirty="0" smtClean="0"/>
            <a:t>Over 10 years: $13.5M</a:t>
          </a:r>
          <a:endParaRPr lang="en-US" sz="2100" b="1" kern="1200" dirty="0"/>
        </a:p>
      </dsp:txBody>
      <dsp:txXfrm>
        <a:off x="3352800" y="3447898"/>
        <a:ext cx="4254201" cy="1549998"/>
      </dsp:txXfrm>
    </dsp:sp>
    <dsp:sp modelId="{7DE65433-150D-4F32-8CC8-B995FF763772}">
      <dsp:nvSpPr>
        <dsp:cNvPr id="0" name=""/>
        <dsp:cNvSpPr/>
      </dsp:nvSpPr>
      <dsp:spPr>
        <a:xfrm>
          <a:off x="0" y="3189565"/>
          <a:ext cx="3352800" cy="206666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Reinvestment Strategy</a:t>
          </a:r>
          <a:endParaRPr lang="en-US" sz="3900" kern="1200" dirty="0"/>
        </a:p>
      </dsp:txBody>
      <dsp:txXfrm>
        <a:off x="100886" y="3290451"/>
        <a:ext cx="3151028" cy="1864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F9B3-28B9-4DAC-A5D0-680EEBB647E7}">
      <dsp:nvSpPr>
        <dsp:cNvPr id="0" name=""/>
        <dsp:cNvSpPr/>
      </dsp:nvSpPr>
      <dsp:spPr>
        <a:xfrm rot="5400000">
          <a:off x="565495" y="1466594"/>
          <a:ext cx="1297076" cy="147667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72A7A-AFFE-44A1-88C6-11E2205463F6}">
      <dsp:nvSpPr>
        <dsp:cNvPr id="0" name=""/>
        <dsp:cNvSpPr/>
      </dsp:nvSpPr>
      <dsp:spPr>
        <a:xfrm>
          <a:off x="221849" y="28759"/>
          <a:ext cx="2183512" cy="1528388"/>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Loss of Jobs</a:t>
          </a:r>
          <a:endParaRPr lang="en-US" sz="2300" kern="1200" dirty="0"/>
        </a:p>
      </dsp:txBody>
      <dsp:txXfrm>
        <a:off x="296472" y="103382"/>
        <a:ext cx="2034266" cy="1379142"/>
      </dsp:txXfrm>
    </dsp:sp>
    <dsp:sp modelId="{7BA36D58-15E8-4E2F-8CBF-209C6D1CBA36}">
      <dsp:nvSpPr>
        <dsp:cNvPr id="0" name=""/>
        <dsp:cNvSpPr/>
      </dsp:nvSpPr>
      <dsp:spPr>
        <a:xfrm>
          <a:off x="2405361" y="174525"/>
          <a:ext cx="1588079" cy="123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Reduced Demand</a:t>
          </a:r>
          <a:endParaRPr lang="en-US" sz="1800" kern="1200" dirty="0"/>
        </a:p>
      </dsp:txBody>
      <dsp:txXfrm>
        <a:off x="2405361" y="174525"/>
        <a:ext cx="1588079" cy="1235310"/>
      </dsp:txXfrm>
    </dsp:sp>
    <dsp:sp modelId="{570DCB2D-F909-4932-9E91-88ECB240AB2B}">
      <dsp:nvSpPr>
        <dsp:cNvPr id="0" name=""/>
        <dsp:cNvSpPr/>
      </dsp:nvSpPr>
      <dsp:spPr>
        <a:xfrm rot="5400000">
          <a:off x="2375859" y="3183478"/>
          <a:ext cx="1297076" cy="1476675"/>
        </a:xfrm>
        <a:prstGeom prst="bentUpArrow">
          <a:avLst>
            <a:gd name="adj1" fmla="val 32840"/>
            <a:gd name="adj2" fmla="val 25000"/>
            <a:gd name="adj3" fmla="val 35780"/>
          </a:avLst>
        </a:prstGeom>
        <a:solidFill>
          <a:schemeClr val="dk1">
            <a:tint val="40000"/>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31B50-6F4F-4FF4-8683-CCD7F40E2E17}">
      <dsp:nvSpPr>
        <dsp:cNvPr id="0" name=""/>
        <dsp:cNvSpPr/>
      </dsp:nvSpPr>
      <dsp:spPr>
        <a:xfrm>
          <a:off x="2032213" y="1745643"/>
          <a:ext cx="2183512" cy="1528388"/>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Property Stock Deteriorates</a:t>
          </a:r>
          <a:endParaRPr lang="en-US" sz="2300" kern="1200" dirty="0"/>
        </a:p>
      </dsp:txBody>
      <dsp:txXfrm>
        <a:off x="2106836" y="1820266"/>
        <a:ext cx="2034266" cy="1379142"/>
      </dsp:txXfrm>
    </dsp:sp>
    <dsp:sp modelId="{D3BE920D-1384-46D4-8BE5-90D30045DE11}">
      <dsp:nvSpPr>
        <dsp:cNvPr id="0" name=""/>
        <dsp:cNvSpPr/>
      </dsp:nvSpPr>
      <dsp:spPr>
        <a:xfrm>
          <a:off x="4261454" y="1904034"/>
          <a:ext cx="2014144" cy="123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Relaxed Code Enforcement</a:t>
          </a:r>
          <a:endParaRPr lang="en-US" sz="1800" kern="1200" dirty="0"/>
        </a:p>
        <a:p>
          <a:pPr marL="171450" lvl="1" indent="-171450" algn="l" defTabSz="800100">
            <a:lnSpc>
              <a:spcPct val="90000"/>
            </a:lnSpc>
            <a:spcBef>
              <a:spcPct val="0"/>
            </a:spcBef>
            <a:spcAft>
              <a:spcPct val="15000"/>
            </a:spcAft>
            <a:buChar char="••"/>
          </a:pPr>
          <a:r>
            <a:rPr lang="en-US" sz="1800" kern="1200" dirty="0" smtClean="0"/>
            <a:t>Declining </a:t>
          </a:r>
          <a14:m xmlns:a14="http://schemas.microsoft.com/office/drawing/2010/main"/>
          <a:endParaRPr lang="en-US" sz="2400" b="1" kern="1200" dirty="0"/>
        </a:p>
      </dsp:txBody>
      <dsp:txXfrm>
        <a:off x="4261454" y="1904034"/>
        <a:ext cx="2014144" cy="1235310"/>
      </dsp:txXfrm>
    </dsp:sp>
    <dsp:sp modelId="{FC5C62A8-68E1-4AE4-BDF8-0FA9BE575886}">
      <dsp:nvSpPr>
        <dsp:cNvPr id="0" name=""/>
        <dsp:cNvSpPr/>
      </dsp:nvSpPr>
      <dsp:spPr>
        <a:xfrm>
          <a:off x="3830306" y="3465890"/>
          <a:ext cx="2183512" cy="1528388"/>
        </a:xfrm>
        <a:prstGeom prst="roundRect">
          <a:avLst>
            <a:gd name="adj" fmla="val 1667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Tipping Point:</a:t>
          </a:r>
        </a:p>
        <a:p>
          <a:pPr lvl="0" algn="ctr" defTabSz="1022350">
            <a:lnSpc>
              <a:spcPct val="90000"/>
            </a:lnSpc>
            <a:spcBef>
              <a:spcPct val="0"/>
            </a:spcBef>
            <a:spcAft>
              <a:spcPct val="35000"/>
            </a:spcAft>
          </a:pPr>
          <a14:m xmlns:a14="http://schemas.microsoft.com/office/drawing/2010/main"/>
          <a:endParaRPr lang="en-US" sz="2300" kern="1200" dirty="0" smtClean="0"/>
        </a:p>
        <a:p>
          <a:pPr lvl="0" algn="ctr" defTabSz="1022350">
            <a:lnSpc>
              <a:spcPct val="90000"/>
            </a:lnSpc>
            <a:spcBef>
              <a:spcPct val="0"/>
            </a:spcBef>
            <a:spcAft>
              <a:spcPct val="35000"/>
            </a:spcAft>
          </a:pPr>
          <a14:m xmlns:a14="http://schemas.microsoft.com/office/drawing/2010/main"/>
          <a:endParaRPr lang="en-US" sz="2300" kern="1200" dirty="0"/>
        </a:p>
      </dsp:txBody>
      <dsp:txXfrm>
        <a:off x="3904929" y="3540513"/>
        <a:ext cx="2034266" cy="1379142"/>
      </dsp:txXfrm>
    </dsp:sp>
    <dsp:sp modelId="{B1CDD283-8DFF-4319-8745-A723B4459A04}">
      <dsp:nvSpPr>
        <dsp:cNvPr id="0" name=""/>
        <dsp:cNvSpPr/>
      </dsp:nvSpPr>
      <dsp:spPr>
        <a:xfrm>
          <a:off x="6159157" y="3576015"/>
          <a:ext cx="1765642" cy="123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Supply determines Demand</a:t>
          </a:r>
          <a:endParaRPr lang="en-US" sz="1800" kern="1200" dirty="0"/>
        </a:p>
        <a:p>
          <a:pPr marL="171450" lvl="1" indent="-171450" algn="l" defTabSz="800100">
            <a:lnSpc>
              <a:spcPct val="90000"/>
            </a:lnSpc>
            <a:spcBef>
              <a:spcPct val="0"/>
            </a:spcBef>
            <a:spcAft>
              <a:spcPct val="15000"/>
            </a:spcAft>
            <a:buChar char="••"/>
          </a:pPr>
          <a:r>
            <a:rPr lang="en-US" sz="1800" kern="1200" dirty="0" smtClean="0"/>
            <a:t>Live in slum = invest in slum</a:t>
          </a:r>
          <a:endParaRPr lang="en-US" sz="1800" kern="1200" dirty="0"/>
        </a:p>
      </dsp:txBody>
      <dsp:txXfrm>
        <a:off x="6159157" y="3576015"/>
        <a:ext cx="1765642" cy="123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B907-DB25-4CB7-B72F-F1CE17A3C3BE}">
      <dsp:nvSpPr>
        <dsp:cNvPr id="0" name=""/>
        <dsp:cNvSpPr/>
      </dsp:nvSpPr>
      <dsp:spPr>
        <a:xfrm>
          <a:off x="2676" y="0"/>
          <a:ext cx="1651215" cy="37317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PowerPoints Frankel</a:t>
          </a:r>
          <a:endParaRPr lang="en-US" sz="2300" kern="1200" dirty="0"/>
        </a:p>
      </dsp:txBody>
      <dsp:txXfrm>
        <a:off x="2676" y="0"/>
        <a:ext cx="1651215" cy="1119531"/>
      </dsp:txXfrm>
    </dsp:sp>
    <dsp:sp modelId="{C0F44FCC-CDB5-4073-A392-FB8119C9D6C5}">
      <dsp:nvSpPr>
        <dsp:cNvPr id="0" name=""/>
        <dsp:cNvSpPr/>
      </dsp:nvSpPr>
      <dsp:spPr>
        <a:xfrm>
          <a:off x="90069" y="1120624"/>
          <a:ext cx="1476430" cy="112517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n-US" sz="1800" kern="1200" dirty="0" smtClean="0"/>
            <a:t>Workshop A</a:t>
          </a:r>
          <a:endParaRPr lang="en-US" sz="1800" kern="1200" dirty="0"/>
        </a:p>
        <a:p>
          <a:pPr marL="114300" lvl="1" indent="-114300" algn="l" defTabSz="622300">
            <a:lnSpc>
              <a:spcPct val="90000"/>
            </a:lnSpc>
            <a:spcBef>
              <a:spcPct val="0"/>
            </a:spcBef>
            <a:spcAft>
              <a:spcPct val="15000"/>
            </a:spcAft>
            <a:buChar char="••"/>
          </a:pPr>
          <a:r>
            <a:rPr lang="en-US" sz="1400" kern="1200" dirty="0" smtClean="0"/>
            <a:t>Morning</a:t>
          </a:r>
          <a:endParaRPr lang="en-US" sz="1400" kern="1200" dirty="0"/>
        </a:p>
        <a:p>
          <a:pPr marL="114300" lvl="1" indent="-114300" algn="l" defTabSz="622300">
            <a:lnSpc>
              <a:spcPct val="90000"/>
            </a:lnSpc>
            <a:spcBef>
              <a:spcPct val="0"/>
            </a:spcBef>
            <a:spcAft>
              <a:spcPct val="15000"/>
            </a:spcAft>
            <a:buChar char="••"/>
          </a:pPr>
          <a:r>
            <a:rPr lang="en-US" sz="1400" kern="1200" dirty="0" smtClean="0"/>
            <a:t>AFTERNOON</a:t>
          </a:r>
          <a:endParaRPr lang="en-US" sz="1400" kern="1200" dirty="0"/>
        </a:p>
      </dsp:txBody>
      <dsp:txXfrm>
        <a:off x="123024" y="1153579"/>
        <a:ext cx="1410520" cy="1059269"/>
      </dsp:txXfrm>
    </dsp:sp>
    <dsp:sp modelId="{04D6C1C7-1A83-4BCC-884F-158FF076927B}">
      <dsp:nvSpPr>
        <dsp:cNvPr id="0" name=""/>
        <dsp:cNvSpPr/>
      </dsp:nvSpPr>
      <dsp:spPr>
        <a:xfrm>
          <a:off x="29337" y="2418908"/>
          <a:ext cx="1597894" cy="112517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lvl="0" algn="l" defTabSz="800100">
            <a:lnSpc>
              <a:spcPct val="90000"/>
            </a:lnSpc>
            <a:spcBef>
              <a:spcPct val="0"/>
            </a:spcBef>
            <a:spcAft>
              <a:spcPct val="35000"/>
            </a:spcAft>
          </a:pPr>
          <a:r>
            <a:rPr lang="en-US" sz="1800" kern="1200" dirty="0" smtClean="0"/>
            <a:t>Workshop B</a:t>
          </a:r>
          <a:endParaRPr lang="en-US" sz="1800" kern="1200" dirty="0"/>
        </a:p>
        <a:p>
          <a:pPr marL="114300" lvl="1" indent="-114300" algn="l" defTabSz="622300">
            <a:lnSpc>
              <a:spcPct val="90000"/>
            </a:lnSpc>
            <a:spcBef>
              <a:spcPct val="0"/>
            </a:spcBef>
            <a:spcAft>
              <a:spcPct val="15000"/>
            </a:spcAft>
            <a:buChar char="••"/>
          </a:pPr>
          <a:r>
            <a:rPr lang="en-US" sz="1400" kern="1200" dirty="0" smtClean="0"/>
            <a:t>Morning</a:t>
          </a:r>
          <a:endParaRPr lang="en-US" sz="1400" kern="1200" dirty="0"/>
        </a:p>
        <a:p>
          <a:pPr marL="114300" lvl="1" indent="-114300" algn="l" defTabSz="622300">
            <a:lnSpc>
              <a:spcPct val="90000"/>
            </a:lnSpc>
            <a:spcBef>
              <a:spcPct val="0"/>
            </a:spcBef>
            <a:spcAft>
              <a:spcPct val="15000"/>
            </a:spcAft>
            <a:buChar char="••"/>
          </a:pPr>
          <a:r>
            <a:rPr lang="en-US" sz="1400" kern="1200" dirty="0" smtClean="0"/>
            <a:t>Afternoon</a:t>
          </a:r>
          <a:endParaRPr lang="en-US" sz="1400" kern="1200" dirty="0"/>
        </a:p>
      </dsp:txBody>
      <dsp:txXfrm>
        <a:off x="62292" y="2451863"/>
        <a:ext cx="1531984" cy="1059269"/>
      </dsp:txXfrm>
    </dsp:sp>
    <dsp:sp modelId="{77260372-9D4C-4AF8-B652-D731AA795EC8}">
      <dsp:nvSpPr>
        <dsp:cNvPr id="0" name=""/>
        <dsp:cNvSpPr/>
      </dsp:nvSpPr>
      <dsp:spPr>
        <a:xfrm>
          <a:off x="1840049" y="0"/>
          <a:ext cx="1570050" cy="37317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PowerPoint IHCDA</a:t>
          </a:r>
          <a:endParaRPr lang="en-US" sz="2300" kern="1200" dirty="0"/>
        </a:p>
      </dsp:txBody>
      <dsp:txXfrm>
        <a:off x="1840049" y="0"/>
        <a:ext cx="1570050" cy="1119531"/>
      </dsp:txXfrm>
    </dsp:sp>
    <dsp:sp modelId="{C71FA241-BA81-4CCB-A555-51B1371C187E}">
      <dsp:nvSpPr>
        <dsp:cNvPr id="0" name=""/>
        <dsp:cNvSpPr/>
      </dsp:nvSpPr>
      <dsp:spPr>
        <a:xfrm>
          <a:off x="1878062" y="1119531"/>
          <a:ext cx="1494023" cy="242565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For BEP Program</a:t>
          </a:r>
          <a:endParaRPr lang="en-US" sz="1800" kern="1200" dirty="0"/>
        </a:p>
      </dsp:txBody>
      <dsp:txXfrm>
        <a:off x="1921820" y="1163289"/>
        <a:ext cx="1406507" cy="2338134"/>
      </dsp:txXfrm>
    </dsp:sp>
    <dsp:sp modelId="{D41EDD91-A048-444C-99DA-C5E3F27D2E90}">
      <dsp:nvSpPr>
        <dsp:cNvPr id="0" name=""/>
        <dsp:cNvSpPr/>
      </dsp:nvSpPr>
      <dsp:spPr>
        <a:xfrm>
          <a:off x="3596256" y="0"/>
          <a:ext cx="2482096" cy="37317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Repurposing Strategies</a:t>
          </a:r>
          <a:endParaRPr lang="en-US" sz="2300" kern="1200" dirty="0"/>
        </a:p>
      </dsp:txBody>
      <dsp:txXfrm>
        <a:off x="3596256" y="0"/>
        <a:ext cx="2482096" cy="1119531"/>
      </dsp:txXfrm>
    </dsp:sp>
    <dsp:sp modelId="{78B4AF46-6AB5-489A-B1F9-92545C1D5BE8}">
      <dsp:nvSpPr>
        <dsp:cNvPr id="0" name=""/>
        <dsp:cNvSpPr/>
      </dsp:nvSpPr>
      <dsp:spPr>
        <a:xfrm>
          <a:off x="3844466" y="1119622"/>
          <a:ext cx="1985677" cy="5436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171450" lvl="0" indent="0" algn="ctr" defTabSz="800100">
            <a:lnSpc>
              <a:spcPct val="90000"/>
            </a:lnSpc>
            <a:spcBef>
              <a:spcPct val="0"/>
            </a:spcBef>
            <a:spcAft>
              <a:spcPct val="15000"/>
            </a:spcAft>
            <a:buNone/>
          </a:pPr>
          <a:r>
            <a:rPr lang="en-US" sz="1800" kern="1200" dirty="0" smtClean="0"/>
            <a:t>Incremental Repurposing</a:t>
          </a:r>
          <a:endParaRPr lang="en-US" sz="1800" kern="1200" dirty="0"/>
        </a:p>
      </dsp:txBody>
      <dsp:txXfrm>
        <a:off x="3860389" y="1135545"/>
        <a:ext cx="1953831" cy="511793"/>
      </dsp:txXfrm>
    </dsp:sp>
    <dsp:sp modelId="{D18193E8-1F15-4EA2-B941-9CEDD5DCCDAD}">
      <dsp:nvSpPr>
        <dsp:cNvPr id="0" name=""/>
        <dsp:cNvSpPr/>
      </dsp:nvSpPr>
      <dsp:spPr>
        <a:xfrm>
          <a:off x="3844466" y="1746898"/>
          <a:ext cx="1985677" cy="5436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    Corporate Partner </a:t>
          </a:r>
          <a:endParaRPr lang="en-US" sz="1800" kern="1200" dirty="0"/>
        </a:p>
      </dsp:txBody>
      <dsp:txXfrm>
        <a:off x="3860389" y="1762821"/>
        <a:ext cx="1953831" cy="511793"/>
      </dsp:txXfrm>
    </dsp:sp>
    <dsp:sp modelId="{633BCB3A-2156-4348-AA61-27B2467F061D}">
      <dsp:nvSpPr>
        <dsp:cNvPr id="0" name=""/>
        <dsp:cNvSpPr/>
      </dsp:nvSpPr>
      <dsp:spPr>
        <a:xfrm>
          <a:off x="3844466" y="2374174"/>
          <a:ext cx="1985677" cy="5436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smtClean="0"/>
            <a:t>     Scholarly Studies Redevelopment</a:t>
          </a:r>
          <a:endParaRPr lang="en-US" sz="1800" kern="1200" dirty="0"/>
        </a:p>
      </dsp:txBody>
      <dsp:txXfrm>
        <a:off x="3860389" y="2390097"/>
        <a:ext cx="1953831" cy="511793"/>
      </dsp:txXfrm>
    </dsp:sp>
    <dsp:sp modelId="{46F3D5B0-3BDB-46CE-A80C-91C0B9845621}">
      <dsp:nvSpPr>
        <dsp:cNvPr id="0" name=""/>
        <dsp:cNvSpPr/>
      </dsp:nvSpPr>
      <dsp:spPr>
        <a:xfrm>
          <a:off x="3844466" y="3001450"/>
          <a:ext cx="1985677" cy="5436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171450" lvl="0" indent="0" algn="ctr" defTabSz="800100">
            <a:lnSpc>
              <a:spcPct val="90000"/>
            </a:lnSpc>
            <a:spcBef>
              <a:spcPct val="0"/>
            </a:spcBef>
            <a:spcAft>
              <a:spcPct val="15000"/>
            </a:spcAft>
            <a:buNone/>
          </a:pPr>
          <a:r>
            <a:rPr lang="en-US" sz="1800" kern="1200" dirty="0" smtClean="0"/>
            <a:t>Ordinances</a:t>
          </a:r>
          <a:endParaRPr lang="en-US" sz="1800" kern="1200" dirty="0"/>
        </a:p>
      </dsp:txBody>
      <dsp:txXfrm>
        <a:off x="3860389" y="3017373"/>
        <a:ext cx="1953831" cy="511793"/>
      </dsp:txXfrm>
    </dsp:sp>
    <dsp:sp modelId="{54F3EEA2-E111-496B-9F4C-2234B78A86C9}">
      <dsp:nvSpPr>
        <dsp:cNvPr id="0" name=""/>
        <dsp:cNvSpPr/>
      </dsp:nvSpPr>
      <dsp:spPr>
        <a:xfrm>
          <a:off x="6264511" y="0"/>
          <a:ext cx="2482096" cy="37317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171450" lvl="0" indent="0" algn="ctr" defTabSz="800100">
            <a:lnSpc>
              <a:spcPct val="90000"/>
            </a:lnSpc>
            <a:spcBef>
              <a:spcPct val="0"/>
            </a:spcBef>
            <a:spcAft>
              <a:spcPct val="15000"/>
            </a:spcAft>
            <a:buNone/>
          </a:pPr>
          <a:r>
            <a:rPr lang="en-US" sz="2300" kern="1200" dirty="0" smtClean="0"/>
            <a:t>Repurposing Strategies</a:t>
          </a:r>
          <a:endParaRPr lang="en-US" sz="2300" kern="1200" dirty="0"/>
        </a:p>
      </dsp:txBody>
      <dsp:txXfrm>
        <a:off x="6264511" y="0"/>
        <a:ext cx="2482096" cy="1119531"/>
      </dsp:txXfrm>
    </dsp:sp>
    <dsp:sp modelId="{B47F409F-7399-4BD2-B6CA-CFC32A4E2F73}">
      <dsp:nvSpPr>
        <dsp:cNvPr id="0" name=""/>
        <dsp:cNvSpPr/>
      </dsp:nvSpPr>
      <dsp:spPr>
        <a:xfrm>
          <a:off x="6512720" y="1119849"/>
          <a:ext cx="1985677" cy="7331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171450" lvl="0" indent="0" algn="ctr" defTabSz="800100">
            <a:lnSpc>
              <a:spcPct val="90000"/>
            </a:lnSpc>
            <a:spcBef>
              <a:spcPct val="0"/>
            </a:spcBef>
            <a:spcAft>
              <a:spcPct val="15000"/>
            </a:spcAft>
            <a:buNone/>
          </a:pPr>
          <a:r>
            <a:rPr lang="en-US" sz="1800" kern="1200" dirty="0" smtClean="0"/>
            <a:t>Catalytic Redevelopment</a:t>
          </a:r>
          <a:endParaRPr lang="en-US" sz="1800" kern="1200" dirty="0"/>
        </a:p>
      </dsp:txBody>
      <dsp:txXfrm>
        <a:off x="6534193" y="1141322"/>
        <a:ext cx="1942731" cy="690197"/>
      </dsp:txXfrm>
    </dsp:sp>
    <dsp:sp modelId="{D384653E-6948-4380-8432-212B2D43995E}">
      <dsp:nvSpPr>
        <dsp:cNvPr id="0" name=""/>
        <dsp:cNvSpPr/>
      </dsp:nvSpPr>
      <dsp:spPr>
        <a:xfrm>
          <a:off x="6512720" y="1965784"/>
          <a:ext cx="1985677" cy="7331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171450" lvl="0" indent="0" algn="ctr" defTabSz="800100">
            <a:lnSpc>
              <a:spcPct val="90000"/>
            </a:lnSpc>
            <a:spcBef>
              <a:spcPct val="0"/>
            </a:spcBef>
            <a:spcAft>
              <a:spcPct val="15000"/>
            </a:spcAft>
            <a:buNone/>
          </a:pPr>
          <a:r>
            <a:rPr lang="en-US" sz="1800" kern="1200" dirty="0" smtClean="0"/>
            <a:t>Finance</a:t>
          </a:r>
          <a:endParaRPr lang="en-US" sz="1800" kern="1200" dirty="0"/>
        </a:p>
      </dsp:txBody>
      <dsp:txXfrm>
        <a:off x="6534193" y="1987257"/>
        <a:ext cx="1942731" cy="690197"/>
      </dsp:txXfrm>
    </dsp:sp>
    <dsp:sp modelId="{D1BB30D0-8204-4989-A28F-05BDE5AB6FA2}">
      <dsp:nvSpPr>
        <dsp:cNvPr id="0" name=""/>
        <dsp:cNvSpPr/>
      </dsp:nvSpPr>
      <dsp:spPr>
        <a:xfrm>
          <a:off x="6512720" y="2811719"/>
          <a:ext cx="1985677" cy="7331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171450" lvl="0" indent="0" algn="ctr" defTabSz="800100">
            <a:lnSpc>
              <a:spcPct val="90000"/>
            </a:lnSpc>
            <a:spcBef>
              <a:spcPct val="0"/>
            </a:spcBef>
            <a:spcAft>
              <a:spcPct val="15000"/>
            </a:spcAft>
            <a:buNone/>
          </a:pPr>
          <a:r>
            <a:rPr lang="en-US" sz="1800" kern="1200" dirty="0" smtClean="0"/>
            <a:t>Income Limits Federal Programs</a:t>
          </a:r>
          <a:endParaRPr lang="en-US" sz="1800" kern="1200" dirty="0"/>
        </a:p>
      </dsp:txBody>
      <dsp:txXfrm>
        <a:off x="6534193" y="2833192"/>
        <a:ext cx="1942731" cy="69019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9176F-05DF-435F-B316-FFC04C7F9A36}" type="datetimeFigureOut">
              <a:rPr lang="en-US" smtClean="0"/>
              <a:t>4/24/14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DE42D-A8F9-4B7D-8C90-75FD65CBA069}" type="slidenum">
              <a:rPr lang="en-US" smtClean="0"/>
              <a:t>‹#›</a:t>
            </a:fld>
            <a:endParaRPr lang="en-US"/>
          </a:p>
        </p:txBody>
      </p:sp>
    </p:spTree>
    <p:extLst>
      <p:ext uri="{BB962C8B-B14F-4D97-AF65-F5344CB8AC3E}">
        <p14:creationId xmlns:p14="http://schemas.microsoft.com/office/powerpoint/2010/main" val="117317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en.wikipedia.org/wiki/Washington,_D.C." TargetMode="External"/><Relationship Id="rId20" Type="http://schemas.openxmlformats.org/officeDocument/2006/relationships/hyperlink" Target="http://en.wikipedia.org/wiki/Community_Development_Financial_Institutions_Fund" TargetMode="External"/><Relationship Id="rId21" Type="http://schemas.openxmlformats.org/officeDocument/2006/relationships/hyperlink" Target="http://en.wikipedia.org/wiki/U.S._Department_of_the_Treasury" TargetMode="External"/><Relationship Id="rId22" Type="http://schemas.openxmlformats.org/officeDocument/2006/relationships/hyperlink" Target="http://en.wikipedia.org/wiki/Community_development" TargetMode="External"/><Relationship Id="rId23" Type="http://schemas.openxmlformats.org/officeDocument/2006/relationships/hyperlink" Target="http://en.wikipedia.org/wiki/Housing_and_Economic_Recovery_Act_of_2008" TargetMode="External"/><Relationship Id="rId24" Type="http://schemas.openxmlformats.org/officeDocument/2006/relationships/hyperlink" Target="http://en.wikipedia.org/wiki/Federal_Home_Loan_Banks" TargetMode="External"/><Relationship Id="rId25" Type="http://schemas.openxmlformats.org/officeDocument/2006/relationships/hyperlink" Target="http://en.wikipedia.org/wiki/Federal_Housing_Finance_Agency" TargetMode="External"/><Relationship Id="rId26" Type="http://schemas.openxmlformats.org/officeDocument/2006/relationships/hyperlink" Target="http://www.fhfa.gov/webfiles/15336/CDFIPR122909F%5B1%5D.pdf" TargetMode="External"/><Relationship Id="rId27" Type="http://schemas.openxmlformats.org/officeDocument/2006/relationships/hyperlink" Target="http://www.fhfa.gov/webfiles/15335/CDFIattach122909.pdf" TargetMode="External"/><Relationship Id="rId28" Type="http://schemas.openxmlformats.org/officeDocument/2006/relationships/hyperlink" Target="http://en.wikipedia.org/w/index.php?title=Community_Development_Entities&amp;action=edit&amp;redlink=1" TargetMode="External"/><Relationship Id="rId29" Type="http://schemas.openxmlformats.org/officeDocument/2006/relationships/hyperlink" Target="http://en.wikipedia.org/wiki/New_Markets_Tax_Credit_Program" TargetMode="External"/><Relationship Id="rId30" Type="http://schemas.openxmlformats.org/officeDocument/2006/relationships/hyperlink" Target="http://en.wikipedia.org/w/index.php?title=CDFI_Assessment_and_Ratings_System&amp;action=edit&amp;redlink=1" TargetMode="External"/><Relationship Id="rId10" Type="http://schemas.openxmlformats.org/officeDocument/2006/relationships/hyperlink" Target="http://en.wikipedia.org/wiki/London" TargetMode="External"/><Relationship Id="rId11" Type="http://schemas.openxmlformats.org/officeDocument/2006/relationships/hyperlink" Target="http://en.wikipedia.org/wiki/Center_for_Financial_Services_Innovation" TargetMode="External"/><Relationship Id="rId12" Type="http://schemas.openxmlformats.org/officeDocument/2006/relationships/hyperlink" Target="http://en.wikipedia.org/wiki/Michigan" TargetMode="External"/><Relationship Id="rId13" Type="http://schemas.openxmlformats.org/officeDocument/2006/relationships/hyperlink" Target="http://en.wikipedia.org/wiki/Upper_Peninsula" TargetMode="External"/><Relationship Id="rId14" Type="http://schemas.openxmlformats.org/officeDocument/2006/relationships/hyperlink" Target="http://en.wikipedia.org/wiki/ShoreBank%23cite_note-17" TargetMode="External"/><Relationship Id="rId15" Type="http://schemas.openxmlformats.org/officeDocument/2006/relationships/hyperlink" Target="http://en.wikipedia.org/wiki/ShoreBank%23cite_note-18" TargetMode="External"/><Relationship Id="rId16" Type="http://schemas.openxmlformats.org/officeDocument/2006/relationships/hyperlink" Target="http://www.craft3.org/" TargetMode="External"/><Relationship Id="rId17" Type="http://schemas.openxmlformats.org/officeDocument/2006/relationships/hyperlink" Target="http://en.wikipedia.org/wiki/ShoreBank%23cite_note-19" TargetMode="External"/><Relationship Id="rId18" Type="http://schemas.openxmlformats.org/officeDocument/2006/relationships/hyperlink" Target="http://en.wikipedia.org/wiki/ShoreBank%23cite_note-20" TargetMode="External"/><Relationship Id="rId19" Type="http://schemas.openxmlformats.org/officeDocument/2006/relationships/hyperlink" Target="http://en.wikipedia.org/wiki/ShoreBank%23cite_note-21"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en.wikipedia.org/wiki/Bank_holding_company" TargetMode="External"/><Relationship Id="rId4" Type="http://schemas.openxmlformats.org/officeDocument/2006/relationships/hyperlink" Target="http://en.wikipedia.org/wiki/Oregon" TargetMode="External"/><Relationship Id="rId5" Type="http://schemas.openxmlformats.org/officeDocument/2006/relationships/hyperlink" Target="http://en.wikipedia.org/wiki/Washington_(U.S._state)" TargetMode="External"/><Relationship Id="rId6" Type="http://schemas.openxmlformats.org/officeDocument/2006/relationships/hyperlink" Target="http://en.wikipedia.org/wiki/OneCalifornia_Bank" TargetMode="External"/><Relationship Id="rId7" Type="http://schemas.openxmlformats.org/officeDocument/2006/relationships/hyperlink" Target="http://en.wikipedia.org/wiki/ShoreBank%23cite_note-16" TargetMode="External"/><Relationship Id="rId8" Type="http://schemas.openxmlformats.org/officeDocument/2006/relationships/hyperlink" Target="http://www.sbksbi.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DE42D-A8F9-4B7D-8C90-75FD65CBA069}" type="slidenum">
              <a:rPr lang="en-US" smtClean="0"/>
              <a:t>3</a:t>
            </a:fld>
            <a:endParaRPr lang="en-US"/>
          </a:p>
        </p:txBody>
      </p:sp>
    </p:spTree>
    <p:extLst>
      <p:ext uri="{BB962C8B-B14F-4D97-AF65-F5344CB8AC3E}">
        <p14:creationId xmlns:p14="http://schemas.microsoft.com/office/powerpoint/2010/main" val="205417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DE42D-A8F9-4B7D-8C90-75FD65CBA069}" type="slidenum">
              <a:rPr lang="en-US" smtClean="0"/>
              <a:t>6</a:t>
            </a:fld>
            <a:endParaRPr lang="en-US"/>
          </a:p>
        </p:txBody>
      </p:sp>
    </p:spTree>
    <p:extLst>
      <p:ext uri="{BB962C8B-B14F-4D97-AF65-F5344CB8AC3E}">
        <p14:creationId xmlns:p14="http://schemas.microsoft.com/office/powerpoint/2010/main" val="28162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err="1" smtClean="0"/>
              <a:t>ShoreBank</a:t>
            </a:r>
            <a:r>
              <a:rPr lang="en-US" dirty="0" smtClean="0"/>
              <a:t> Corporation is the </a:t>
            </a:r>
            <a:r>
              <a:rPr lang="en-US" dirty="0" smtClean="0">
                <a:hlinkClick r:id="rId3" tooltip="Bank holding company"/>
              </a:rPr>
              <a:t>holding company</a:t>
            </a:r>
            <a:r>
              <a:rPr lang="en-US" dirty="0" smtClean="0"/>
              <a:t> for </a:t>
            </a:r>
            <a:r>
              <a:rPr lang="en-US" dirty="0" err="1" smtClean="0"/>
              <a:t>ShoreBank</a:t>
            </a:r>
            <a:r>
              <a:rPr lang="en-US" dirty="0" smtClean="0"/>
              <a:t>. Its other subsidiaries provided banking, equity investing, consulting, and environmental banking services:</a:t>
            </a:r>
          </a:p>
          <a:p>
            <a:pPr rtl="0"/>
            <a:r>
              <a:rPr lang="en-US" dirty="0" err="1" smtClean="0"/>
              <a:t>ShoreBank</a:t>
            </a:r>
            <a:r>
              <a:rPr lang="en-US" dirty="0" smtClean="0"/>
              <a:t> Pacific in </a:t>
            </a:r>
            <a:r>
              <a:rPr lang="en-US" dirty="0" smtClean="0">
                <a:hlinkClick r:id="rId4" tooltip="Oregon"/>
              </a:rPr>
              <a:t>Oregon</a:t>
            </a:r>
            <a:r>
              <a:rPr lang="en-US" dirty="0" smtClean="0"/>
              <a:t> and </a:t>
            </a:r>
            <a:r>
              <a:rPr lang="en-US" dirty="0" smtClean="0">
                <a:hlinkClick r:id="rId5" tooltip="Washington (U.S. state)"/>
              </a:rPr>
              <a:t>Washington</a:t>
            </a:r>
            <a:r>
              <a:rPr lang="en-US" dirty="0" smtClean="0"/>
              <a:t> state. On August 21, 2010, it was announced that </a:t>
            </a:r>
            <a:r>
              <a:rPr lang="en-US" dirty="0" err="1" smtClean="0"/>
              <a:t>ShoreBank</a:t>
            </a:r>
            <a:r>
              <a:rPr lang="en-US" dirty="0" smtClean="0"/>
              <a:t> Corporation had entered into an agreement to sell </a:t>
            </a:r>
            <a:r>
              <a:rPr lang="en-US" dirty="0" err="1" smtClean="0"/>
              <a:t>ShoreBank</a:t>
            </a:r>
            <a:r>
              <a:rPr lang="en-US" dirty="0" smtClean="0"/>
              <a:t> Pacific to </a:t>
            </a:r>
            <a:r>
              <a:rPr lang="en-US" dirty="0" err="1" smtClean="0">
                <a:hlinkClick r:id="rId6" tooltip="OneCalifornia Bank"/>
              </a:rPr>
              <a:t>OneCalifornia</a:t>
            </a:r>
            <a:r>
              <a:rPr lang="en-US" dirty="0" smtClean="0">
                <a:hlinkClick r:id="rId6" tooltip="OneCalifornia Bank"/>
              </a:rPr>
              <a:t> Bank</a:t>
            </a:r>
            <a:r>
              <a:rPr lang="en-US" dirty="0" smtClean="0"/>
              <a:t> of Oakland, CA. The acquisition completed in December 2011 and the resulting entity was rebranded One Pacific Coast Bank.</a:t>
            </a:r>
            <a:r>
              <a:rPr lang="en-US" baseline="30000" dirty="0" smtClean="0">
                <a:hlinkClick r:id="rId7"/>
              </a:rPr>
              <a:t>[16]</a:t>
            </a:r>
            <a:endParaRPr lang="en-US" dirty="0" smtClean="0"/>
          </a:p>
          <a:p>
            <a:pPr rtl="0"/>
            <a:r>
              <a:rPr lang="en-US" dirty="0" err="1" smtClean="0">
                <a:hlinkClick r:id="rId8"/>
              </a:rPr>
              <a:t>ShoreBank</a:t>
            </a:r>
            <a:r>
              <a:rPr lang="en-US" dirty="0" smtClean="0">
                <a:hlinkClick r:id="rId8"/>
              </a:rPr>
              <a:t> International</a:t>
            </a:r>
            <a:r>
              <a:rPr lang="en-US" dirty="0" smtClean="0"/>
              <a:t>, with offices in Chicago, </a:t>
            </a:r>
            <a:r>
              <a:rPr lang="en-US" dirty="0" smtClean="0">
                <a:hlinkClick r:id="rId9" tooltip="Washington, D.C."/>
              </a:rPr>
              <a:t>Washington, D.C.</a:t>
            </a:r>
            <a:r>
              <a:rPr lang="en-US" dirty="0" smtClean="0"/>
              <a:t>, and </a:t>
            </a:r>
            <a:r>
              <a:rPr lang="en-US" dirty="0" smtClean="0">
                <a:hlinkClick r:id="rId10" tooltip="London"/>
              </a:rPr>
              <a:t>London</a:t>
            </a:r>
            <a:endParaRPr lang="en-US" dirty="0" smtClean="0"/>
          </a:p>
          <a:p>
            <a:pPr rtl="0"/>
            <a:r>
              <a:rPr lang="en-US" dirty="0" err="1" smtClean="0"/>
              <a:t>ShoreCap</a:t>
            </a:r>
            <a:r>
              <a:rPr lang="en-US" dirty="0" smtClean="0"/>
              <a:t> Management</a:t>
            </a:r>
          </a:p>
          <a:p>
            <a:pPr rtl="0"/>
            <a:r>
              <a:rPr lang="en-US" dirty="0" err="1" smtClean="0"/>
              <a:t>ShoreBank</a:t>
            </a:r>
            <a:r>
              <a:rPr lang="en-US" dirty="0" smtClean="0"/>
              <a:t> established a number of affiliated nonprofits to provide related financing, technical assistance, and consulting services:</a:t>
            </a:r>
          </a:p>
          <a:p>
            <a:pPr rtl="0"/>
            <a:r>
              <a:rPr lang="en-US" dirty="0" smtClean="0">
                <a:hlinkClick r:id="rId11" tooltip="Center for Financial Services Innovation"/>
              </a:rPr>
              <a:t>Center for Financial Services Innovation</a:t>
            </a:r>
            <a:endParaRPr lang="en-US" dirty="0" smtClean="0"/>
          </a:p>
          <a:p>
            <a:pPr rtl="0"/>
            <a:r>
              <a:rPr lang="en-US" dirty="0" smtClean="0"/>
              <a:t>National Community Investment Fund (NCIF)</a:t>
            </a:r>
          </a:p>
          <a:p>
            <a:pPr rtl="0"/>
            <a:r>
              <a:rPr lang="en-US" dirty="0" smtClean="0"/>
              <a:t>Northern Initiatives, in </a:t>
            </a:r>
            <a:r>
              <a:rPr lang="en-US" dirty="0" smtClean="0">
                <a:hlinkClick r:id="rId12" tooltip="Michigan"/>
              </a:rPr>
              <a:t>Michigan</a:t>
            </a:r>
            <a:r>
              <a:rPr lang="en-US" dirty="0" smtClean="0"/>
              <a:t>’s </a:t>
            </a:r>
            <a:r>
              <a:rPr lang="en-US" dirty="0" smtClean="0">
                <a:hlinkClick r:id="rId13" tooltip="Upper Peninsula"/>
              </a:rPr>
              <a:t>Upper Peninsula</a:t>
            </a:r>
            <a:r>
              <a:rPr lang="en-US" dirty="0" smtClean="0"/>
              <a:t>. On August 20, 2010, Northern Initiatives announced that it had amended its by-laws to end appointment of board members by </a:t>
            </a:r>
            <a:r>
              <a:rPr lang="en-US" dirty="0" err="1" smtClean="0"/>
              <a:t>ShoreBank</a:t>
            </a:r>
            <a:r>
              <a:rPr lang="en-US" dirty="0" smtClean="0"/>
              <a:t> and that it would continue its operations independently of the Chicago-based bank.</a:t>
            </a:r>
            <a:r>
              <a:rPr lang="en-US" baseline="30000" dirty="0" smtClean="0">
                <a:hlinkClick r:id="rId14"/>
              </a:rPr>
              <a:t>[17]</a:t>
            </a:r>
            <a:endParaRPr lang="en-US" dirty="0" smtClean="0"/>
          </a:p>
          <a:p>
            <a:pPr rtl="0"/>
            <a:r>
              <a:rPr lang="en-US" dirty="0" err="1" smtClean="0"/>
              <a:t>ShoreBank</a:t>
            </a:r>
            <a:r>
              <a:rPr lang="en-US" dirty="0" smtClean="0"/>
              <a:t> Enterprise Cascadia in </a:t>
            </a:r>
            <a:r>
              <a:rPr lang="en-US" dirty="0" smtClean="0">
                <a:hlinkClick r:id="rId4" tooltip="Oregon"/>
              </a:rPr>
              <a:t>Oregon</a:t>
            </a:r>
            <a:r>
              <a:rPr lang="en-US" dirty="0" smtClean="0"/>
              <a:t> and </a:t>
            </a:r>
            <a:r>
              <a:rPr lang="en-US" dirty="0" smtClean="0">
                <a:hlinkClick r:id="rId5" tooltip="Washington (U.S. state)"/>
              </a:rPr>
              <a:t>Washington</a:t>
            </a:r>
            <a:r>
              <a:rPr lang="en-US" dirty="0" smtClean="0"/>
              <a:t> state announced it would change its name to Enterprise Cascadia on August 20, 2010, and would continue its operations independently of the Chicago-based bank.</a:t>
            </a:r>
            <a:r>
              <a:rPr lang="en-US" baseline="30000" dirty="0" smtClean="0">
                <a:hlinkClick r:id="rId15"/>
              </a:rPr>
              <a:t>[18]</a:t>
            </a:r>
            <a:r>
              <a:rPr lang="en-US" dirty="0" smtClean="0"/>
              <a:t> In 2013 Enterprise Cascadia rebranded as </a:t>
            </a:r>
            <a:r>
              <a:rPr lang="en-US" dirty="0" smtClean="0">
                <a:hlinkClick r:id="rId16"/>
              </a:rPr>
              <a:t>Craft3</a:t>
            </a:r>
            <a:r>
              <a:rPr lang="en-US" dirty="0" smtClean="0"/>
              <a:t>. Their new name reflects their focus on the "'three bottom lines' of economic, environmental and social equity."</a:t>
            </a:r>
            <a:r>
              <a:rPr lang="en-US" baseline="30000" dirty="0" smtClean="0">
                <a:hlinkClick r:id="rId17"/>
              </a:rPr>
              <a:t>[19]</a:t>
            </a:r>
            <a:endParaRPr lang="en-US" dirty="0" smtClean="0"/>
          </a:p>
          <a:p>
            <a:pPr rtl="0"/>
            <a:r>
              <a:rPr lang="en-US" dirty="0" err="1" smtClean="0"/>
              <a:t>ShoreBank</a:t>
            </a:r>
            <a:r>
              <a:rPr lang="en-US" dirty="0" smtClean="0"/>
              <a:t> Enterprise Cleveland. On August 20, 2010, it was announced that </a:t>
            </a:r>
            <a:r>
              <a:rPr lang="en-US" dirty="0" err="1" smtClean="0"/>
              <a:t>ShoreBank</a:t>
            </a:r>
            <a:r>
              <a:rPr lang="en-US" dirty="0" smtClean="0"/>
              <a:t> Enterprise Cleveland was changing its name to Enterprise Cleveland (EC) and would continue its operations independently of the Chicago-based bank.</a:t>
            </a:r>
            <a:r>
              <a:rPr lang="en-US" baseline="30000" dirty="0" smtClean="0">
                <a:hlinkClick r:id="rId18"/>
              </a:rPr>
              <a:t>[20]</a:t>
            </a:r>
            <a:endParaRPr lang="en-US" dirty="0" smtClean="0"/>
          </a:p>
          <a:p>
            <a:pPr rtl="0"/>
            <a:r>
              <a:rPr lang="en-US" dirty="0" err="1" smtClean="0"/>
              <a:t>ShoreBank</a:t>
            </a:r>
            <a:r>
              <a:rPr lang="en-US" dirty="0" smtClean="0"/>
              <a:t> Enterprise Detroit. It was announced that </a:t>
            </a:r>
            <a:r>
              <a:rPr lang="en-US" dirty="0" err="1" smtClean="0"/>
              <a:t>ShoreBank</a:t>
            </a:r>
            <a:r>
              <a:rPr lang="en-US" dirty="0" smtClean="0"/>
              <a:t> Enterprise Detroit would be changing its name to Enterprise Detroit and would continue its operations independently of the Chicago-based bank.</a:t>
            </a:r>
            <a:r>
              <a:rPr lang="en-US" baseline="30000" dirty="0" smtClean="0">
                <a:hlinkClick r:id="rId19"/>
              </a:rPr>
              <a:t>[21]</a:t>
            </a:r>
            <a:endParaRPr lang="en-US" dirty="0" smtClean="0"/>
          </a:p>
          <a:p>
            <a:pPr rtl="0"/>
            <a:r>
              <a:rPr lang="en-US" dirty="0" err="1" smtClean="0"/>
              <a:t>ShoreBank</a:t>
            </a:r>
            <a:r>
              <a:rPr lang="en-US" dirty="0" smtClean="0"/>
              <a:t> Neighborhood Institute</a:t>
            </a:r>
          </a:p>
          <a:p>
            <a:pPr rtl="0"/>
            <a:r>
              <a:rPr lang="en-US" dirty="0" err="1" smtClean="0"/>
              <a:t>ShoreCap</a:t>
            </a:r>
            <a:r>
              <a:rPr lang="en-US" dirty="0" smtClean="0"/>
              <a:t> Exchange</a:t>
            </a:r>
          </a:p>
          <a:p>
            <a:pPr rtl="0"/>
            <a:r>
              <a:rPr lang="en-US" dirty="0" smtClean="0"/>
              <a:t>CDFIs are certified by the </a:t>
            </a:r>
            <a:r>
              <a:rPr lang="en-US" dirty="0" smtClean="0">
                <a:hlinkClick r:id="rId20" tooltip="Community Development Financial Institutions Fund"/>
              </a:rPr>
              <a:t>Community Development Financial Institutions Fund</a:t>
            </a:r>
            <a:r>
              <a:rPr lang="en-US" dirty="0" smtClean="0"/>
              <a:t> (CDFI Fund) at the </a:t>
            </a:r>
            <a:r>
              <a:rPr lang="en-US" dirty="0" smtClean="0">
                <a:hlinkClick r:id="rId21" tooltip="U.S. Department of the Treasury"/>
              </a:rPr>
              <a:t>U.S. Department of the Treasury</a:t>
            </a:r>
            <a:r>
              <a:rPr lang="en-US" dirty="0" smtClean="0"/>
              <a:t>, which provides funds to CDFIs through a variety of programs. The CDFI fund and the legal concept of CDFIs were established by the </a:t>
            </a:r>
            <a:r>
              <a:rPr lang="en-US" i="1" dirty="0" err="1" smtClean="0"/>
              <a:t>Reigle</a:t>
            </a:r>
            <a:r>
              <a:rPr lang="en-US" i="1" dirty="0" smtClean="0"/>
              <a:t> Community Development and Regulatory Improvement Act of 1994.</a:t>
            </a:r>
            <a:r>
              <a:rPr lang="en-US" dirty="0" smtClean="0"/>
              <a:t> Broadly speaking, a CDFI is defined as a financial institution that: has a primary mission of </a:t>
            </a:r>
            <a:r>
              <a:rPr lang="en-US" dirty="0" smtClean="0">
                <a:hlinkClick r:id="rId22" tooltip="Community development"/>
              </a:rPr>
              <a:t>community development</a:t>
            </a:r>
            <a:r>
              <a:rPr lang="en-US" dirty="0" smtClean="0"/>
              <a:t>, serves a target market, is a financing entity, provides development services, remains accountable to its community, and is a non-governmental entity.</a:t>
            </a:r>
          </a:p>
          <a:p>
            <a:pPr rtl="0"/>
            <a:r>
              <a:rPr lang="en-US" dirty="0" smtClean="0"/>
              <a:t>The </a:t>
            </a:r>
            <a:r>
              <a:rPr lang="en-US" dirty="0" smtClean="0">
                <a:hlinkClick r:id="rId23" tooltip="Housing and Economic Recovery Act of 2008"/>
              </a:rPr>
              <a:t>Housing and Economic Recovery Act of 2008</a:t>
            </a:r>
            <a:r>
              <a:rPr lang="en-US" dirty="0" smtClean="0"/>
              <a:t> (HERA) authorized CDFIs certified by the CDFI Fund to become members of the </a:t>
            </a:r>
            <a:r>
              <a:rPr lang="en-US" dirty="0" smtClean="0">
                <a:hlinkClick r:id="rId24" tooltip="Federal Home Loan Banks"/>
              </a:rPr>
              <a:t>Federal Home Loan Banks</a:t>
            </a:r>
            <a:r>
              <a:rPr lang="en-US" dirty="0" smtClean="0"/>
              <a:t>. The Final Rule regarding the procedures and standards to be used by the Federal Home Loan Banks to evaluate applications for membership from CDFIs were published in the Federal Register </a:t>
            </a:r>
            <a:r>
              <a:rPr lang="en-US" dirty="0" smtClean="0">
                <a:hlinkClick r:id="rId25" tooltip="Federal Housing Finance Agency"/>
              </a:rPr>
              <a:t>Federal Housing Finance Agency</a:t>
            </a:r>
            <a:r>
              <a:rPr lang="en-US" dirty="0" smtClean="0"/>
              <a:t> in January 2010.</a:t>
            </a:r>
            <a:r>
              <a:rPr lang="en-US" dirty="0" smtClean="0">
                <a:hlinkClick r:id="rId26"/>
              </a:rPr>
              <a:t>[1]</a:t>
            </a:r>
            <a:r>
              <a:rPr lang="en-US" dirty="0" smtClean="0"/>
              <a:t> The Final Rule is to be implemented by the 12 Federal Home Loan Banks, each of which will evaluate membership applications independently.</a:t>
            </a:r>
            <a:r>
              <a:rPr lang="en-US" dirty="0" smtClean="0">
                <a:hlinkClick r:id="rId27"/>
              </a:rPr>
              <a:t>[2]</a:t>
            </a:r>
            <a:endParaRPr lang="en-US" dirty="0" smtClean="0"/>
          </a:p>
          <a:p>
            <a:pPr rtl="0"/>
            <a:r>
              <a:rPr lang="en-US" dirty="0" smtClean="0"/>
              <a:t>CDFIs are related to, but not identical with, </a:t>
            </a:r>
            <a:r>
              <a:rPr lang="en-US" dirty="0" smtClean="0">
                <a:hlinkClick r:id="rId28" tooltip="Community Development Entities (page does not exist)"/>
              </a:rPr>
              <a:t>Community Development Entities</a:t>
            </a:r>
            <a:r>
              <a:rPr lang="en-US" dirty="0" smtClean="0"/>
              <a:t> (CDEs). CDEs are also certified by the CDFI Fund at the U.S. Department of Treasury, but have somewhat different qualifications. Many CDFIs have also been certified as CDEs. The primary purpose of CDEs is to utilize the </a:t>
            </a:r>
            <a:r>
              <a:rPr lang="en-US" dirty="0" smtClean="0">
                <a:hlinkClick r:id="rId29" tooltip="New Markets Tax Credit Program"/>
              </a:rPr>
              <a:t>New Markets Tax Credit Program</a:t>
            </a:r>
            <a:r>
              <a:rPr lang="en-US" dirty="0" smtClean="0"/>
              <a:t> (NMTCs). NMTCs were created to induce equity investments in low-income communities.</a:t>
            </a:r>
          </a:p>
          <a:p>
            <a:pPr rtl="0"/>
            <a:r>
              <a:rPr lang="en-US" dirty="0" smtClean="0"/>
              <a:t>CDFIs may be subject to oversight by federal financial institution regulators (e.g., banks, credit unions) or may be "unregulated" at the federal level, and subject only to the laws of the states in which they operate. There is no mandatory rating or ranking system imposed on all CDFIs which would allow investors or others to evaluate their performance, safety or strength. The Opportunity Finance Network has developed a proprietary rating system, the </a:t>
            </a:r>
            <a:r>
              <a:rPr lang="en-US" dirty="0" smtClean="0">
                <a:hlinkClick r:id="rId30" tooltip="CDFI Assessment and Ratings System (page does not exist)"/>
              </a:rPr>
              <a:t>CDFI Assessment and Ratings System</a:t>
            </a:r>
            <a:r>
              <a:rPr lang="en-US" dirty="0" smtClean="0"/>
              <a:t> or CARS</a:t>
            </a:r>
            <a:r>
              <a:rPr lang="en-US" baseline="30000" dirty="0" smtClean="0"/>
              <a:t>TM</a:t>
            </a:r>
            <a:r>
              <a:rPr lang="en-US" dirty="0" smtClean="0"/>
              <a:t>.</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E53DE42D-A8F9-4B7D-8C90-75FD65CBA069}" type="slidenum">
              <a:rPr lang="en-US" smtClean="0"/>
              <a:t>24</a:t>
            </a:fld>
            <a:endParaRPr lang="en-US"/>
          </a:p>
        </p:txBody>
      </p:sp>
    </p:spTree>
    <p:extLst>
      <p:ext uri="{BB962C8B-B14F-4D97-AF65-F5344CB8AC3E}">
        <p14:creationId xmlns:p14="http://schemas.microsoft.com/office/powerpoint/2010/main" val="79313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71F6206-5448-4C58-BCB4-2A2333A1CBC1}" type="datetime1">
              <a:rPr lang="en-US" smtClean="0"/>
              <a:t>4/24/14</a:t>
            </a:fld>
            <a:endParaRPr lang="en-US" dirty="0"/>
          </a:p>
        </p:txBody>
      </p:sp>
      <p:sp>
        <p:nvSpPr>
          <p:cNvPr id="8" name="Footer Placeholder 7"/>
          <p:cNvSpPr>
            <a:spLocks noGrp="1"/>
          </p:cNvSpPr>
          <p:nvPr>
            <p:ph type="ftr" sz="quarter" idx="11"/>
          </p:nvPr>
        </p:nvSpPr>
        <p:spPr/>
        <p:txBody>
          <a:bodyPr/>
          <a:lstStyle/>
          <a:p>
            <a:r>
              <a:rPr lang="en-US" smtClean="0"/>
              <a:t>BEP workshop A: morning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433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26DF5-7085-46EF-B8AD-C280C64C20D0}" type="datetime1">
              <a:rPr lang="en-US" smtClean="0"/>
              <a:t>4/24/14</a:t>
            </a:fld>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9483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DBF7A9-D780-49C1-92E2-E906164B2952}" type="datetime1">
              <a:rPr lang="en-US" smtClean="0"/>
              <a:t>4/24/14</a:t>
            </a:fld>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033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5B95DF-1D56-4298-BAEF-5AD0A1A58416}" type="datetime1">
              <a:rPr lang="en-US" smtClean="0"/>
              <a:t>4/24/14</a:t>
            </a:fld>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799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2BA31-241E-4451-A2D4-BBB8FE22E65A}" type="datetime1">
              <a:rPr lang="en-US" smtClean="0"/>
              <a:t>4/24/14</a:t>
            </a:fld>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483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D46A8F-1E93-4639-93DE-BDF981474AA5}" type="datetime1">
              <a:rPr lang="en-US" smtClean="0"/>
              <a:t>4/24/14</a:t>
            </a:fld>
            <a:endParaRPr lang="en-US" dirty="0"/>
          </a:p>
        </p:txBody>
      </p:sp>
      <p:sp>
        <p:nvSpPr>
          <p:cNvPr id="6" name="Footer Placeholder 5"/>
          <p:cNvSpPr>
            <a:spLocks noGrp="1"/>
          </p:cNvSpPr>
          <p:nvPr>
            <p:ph type="ftr" sz="quarter" idx="11"/>
          </p:nvPr>
        </p:nvSpPr>
        <p:spPr/>
        <p:txBody>
          <a:bodyPr/>
          <a:lstStyle/>
          <a:p>
            <a:r>
              <a:rPr lang="en-US" smtClean="0"/>
              <a:t>BEP workshop A: morning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058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2ABDDA-DF3D-498A-8684-5795F1442D1E}" type="datetime1">
              <a:rPr lang="en-US" smtClean="0"/>
              <a:t>4/24/14</a:t>
            </a:fld>
            <a:endParaRPr lang="en-US" dirty="0"/>
          </a:p>
        </p:txBody>
      </p:sp>
      <p:sp>
        <p:nvSpPr>
          <p:cNvPr id="8" name="Footer Placeholder 7"/>
          <p:cNvSpPr>
            <a:spLocks noGrp="1"/>
          </p:cNvSpPr>
          <p:nvPr>
            <p:ph type="ftr" sz="quarter" idx="11"/>
          </p:nvPr>
        </p:nvSpPr>
        <p:spPr/>
        <p:txBody>
          <a:bodyPr/>
          <a:lstStyle/>
          <a:p>
            <a:r>
              <a:rPr lang="en-US" smtClean="0"/>
              <a:t>BEP workshop A: morning</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970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BCC37-B55D-4946-84A7-2E5AE5D29EF3}" type="datetime1">
              <a:rPr lang="en-US" smtClean="0"/>
              <a:t>4/24/14</a:t>
            </a:fld>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757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16BA1-918A-4AA4-9E69-B39C97FACDDE}" type="datetime1">
              <a:rPr lang="en-US" smtClean="0"/>
              <a:t>4/24/14</a:t>
            </a:fld>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916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C657E57C-345B-4482-87F8-C8967CF5D093}" type="datetime1">
              <a:rPr lang="en-US" smtClean="0"/>
              <a:t>4/24/14</a:t>
            </a:fld>
            <a:endParaRPr lang="en-US" dirty="0"/>
          </a:p>
        </p:txBody>
      </p:sp>
      <p:sp>
        <p:nvSpPr>
          <p:cNvPr id="6" name="Footer Placeholder 5"/>
          <p:cNvSpPr>
            <a:spLocks noGrp="1"/>
          </p:cNvSpPr>
          <p:nvPr>
            <p:ph type="ftr" sz="quarter" idx="11"/>
          </p:nvPr>
        </p:nvSpPr>
        <p:spPr/>
        <p:txBody>
          <a:bodyPr/>
          <a:lstStyle/>
          <a:p>
            <a:r>
              <a:rPr lang="en-US" smtClean="0"/>
              <a:t>BEP workshop A: morning</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649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53CF5B-5C87-4573-BBA8-FFBF12344683}" type="datetime1">
              <a:rPr lang="en-US" smtClean="0"/>
              <a:t>4/24/14</a:t>
            </a:fld>
            <a:endParaRPr lang="en-US" dirty="0"/>
          </a:p>
        </p:txBody>
      </p:sp>
      <p:sp>
        <p:nvSpPr>
          <p:cNvPr id="6" name="Footer Placeholder 5"/>
          <p:cNvSpPr>
            <a:spLocks noGrp="1"/>
          </p:cNvSpPr>
          <p:nvPr>
            <p:ph type="ftr" sz="quarter" idx="11"/>
          </p:nvPr>
        </p:nvSpPr>
        <p:spPr/>
        <p:txBody>
          <a:bodyPr/>
          <a:lstStyle/>
          <a:p>
            <a:r>
              <a:rPr lang="en-US" smtClean="0"/>
              <a:t>BEP workshop A: morning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59143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6060B1D0-CA13-46F4-994C-997CF9C34EFD}" type="datetime1">
              <a:rPr lang="en-US" smtClean="0"/>
              <a:t>4/24/14</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r>
              <a:rPr lang="en-US" smtClean="0"/>
              <a:t>BEP workshop A: morning</a:t>
            </a:r>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8703172"/>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defTabSz="914400" rtl="0" eaLnBrk="1" latinLnBrk="0" hangingPunct="1">
        <a:lnSpc>
          <a:spcPct val="90000"/>
        </a:lnSpc>
        <a:spcBef>
          <a:spcPct val="0"/>
        </a:spcBef>
        <a:buNone/>
        <a:defRPr sz="48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3.gif"/><Relationship Id="rId6" Type="http://schemas.openxmlformats.org/officeDocument/2006/relationships/oleObject" Target="../embeddings/oleObject2.bin"/><Relationship Id="rId7" Type="http://schemas.openxmlformats.org/officeDocument/2006/relationships/image" Target="../media/image2.png"/><Relationship Id="rId8" Type="http://schemas.openxmlformats.org/officeDocument/2006/relationships/image" Target="../media/image4.png"/><Relationship Id="rId9" Type="http://schemas.openxmlformats.org/officeDocument/2006/relationships/image" Target="../media/image5.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hyperlink" Target="mailto:PDRQuarterlyUpdate@hud.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jpeg"/><Relationship Id="rId17" Type="http://schemas.openxmlformats.org/officeDocument/2006/relationships/image" Target="../media/image22.png"/><Relationship Id="rId1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nvca.org/" TargetMode="External"/><Relationship Id="rId3" Type="http://schemas.openxmlformats.org/officeDocument/2006/relationships/image" Target="../media/image11.jpeg"/><Relationship Id="rId4" Type="http://schemas.openxmlformats.org/officeDocument/2006/relationships/hyperlink" Target="http://www.ventureeconomics.com/" TargetMode="External"/><Relationship Id="rId5" Type="http://schemas.openxmlformats.org/officeDocument/2006/relationships/image" Target="../media/image12.png"/><Relationship Id="rId6" Type="http://schemas.openxmlformats.org/officeDocument/2006/relationships/hyperlink" Target="http://www.aeeg.org/" TargetMode="External"/><Relationship Id="rId7" Type="http://schemas.openxmlformats.org/officeDocument/2006/relationships/image" Target="../media/image13.jpeg"/><Relationship Id="rId8" Type="http://schemas.openxmlformats.org/officeDocument/2006/relationships/hyperlink" Target="http://www.charitablegift.org/" TargetMode="External"/><Relationship Id="rId9" Type="http://schemas.openxmlformats.org/officeDocument/2006/relationships/image" Target="../media/image14.png"/><Relationship Id="rId10"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s://www.upbnk.com/" TargetMode="External"/><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emf"/><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emf"/><Relationship Id="rId3" Type="http://schemas.openxmlformats.org/officeDocument/2006/relationships/image" Target="../media/image3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30.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4"/>
          <p:cNvSpPr>
            <a:spLocks noGrp="1"/>
          </p:cNvSpPr>
          <p:nvPr>
            <p:ph type="ctrTitle"/>
          </p:nvPr>
        </p:nvSpPr>
        <p:spPr>
          <a:xfrm>
            <a:off x="76200" y="304800"/>
            <a:ext cx="8953500" cy="4243346"/>
          </a:xfrm>
        </p:spPr>
        <p:txBody>
          <a:bodyPr>
            <a:normAutofit fontScale="90000"/>
          </a:bodyPr>
          <a:lstStyle/>
          <a:p>
            <a:pPr algn="ctr">
              <a:defRPr/>
            </a:pPr>
            <a:r>
              <a:rPr lang="en-US" sz="3600" dirty="0" smtClean="0"/>
              <a:t>“Blight Elimination Program” Initiative </a:t>
            </a:r>
            <a:br>
              <a:rPr lang="en-US" sz="3600" dirty="0" smtClean="0"/>
            </a:br>
            <a:r>
              <a:rPr lang="en-US" sz="3600" dirty="0" smtClean="0"/>
              <a:t>of </a:t>
            </a:r>
            <a:br>
              <a:rPr lang="en-US" sz="3600" dirty="0" smtClean="0"/>
            </a:br>
            <a:r>
              <a:rPr lang="en-US" sz="3600" dirty="0" smtClean="0"/>
              <a:t>IHCDA’s </a:t>
            </a:r>
            <a:r>
              <a:rPr lang="en-US" sz="3600" dirty="0"/>
              <a:t>Hardest Hit Funds:</a:t>
            </a:r>
            <a:br>
              <a:rPr lang="en-US" sz="3600" dirty="0"/>
            </a:br>
            <a:r>
              <a:rPr lang="en-US" sz="3600" dirty="0" smtClean="0"/>
              <a:t/>
            </a:r>
            <a:br>
              <a:rPr lang="en-US" sz="3600" dirty="0" smtClean="0"/>
            </a:br>
            <a:r>
              <a:rPr lang="en-US" sz="3200" b="1" i="1" dirty="0">
                <a:solidFill>
                  <a:srgbClr val="FFFF00"/>
                </a:solidFill>
              </a:rPr>
              <a:t>Repurposing Demolished </a:t>
            </a:r>
            <a:r>
              <a:rPr lang="en-US" sz="3200" b="1" i="1" dirty="0" smtClean="0">
                <a:solidFill>
                  <a:srgbClr val="FFFF00"/>
                </a:solidFill>
              </a:rPr>
              <a:t>Sites</a:t>
            </a:r>
            <a:br>
              <a:rPr lang="en-US" sz="3200" b="1" i="1" dirty="0" smtClean="0">
                <a:solidFill>
                  <a:srgbClr val="FFFF00"/>
                </a:solidFill>
              </a:rPr>
            </a:br>
            <a:r>
              <a:rPr lang="en-US" sz="3200" b="1" i="1" dirty="0" smtClean="0">
                <a:solidFill>
                  <a:srgbClr val="FFFF00"/>
                </a:solidFill>
              </a:rPr>
              <a:t>Reinvesting </a:t>
            </a:r>
            <a:r>
              <a:rPr lang="en-US" sz="3200" b="1" i="1" dirty="0">
                <a:solidFill>
                  <a:srgbClr val="FFFF00"/>
                </a:solidFill>
              </a:rPr>
              <a:t>in Neighboring </a:t>
            </a:r>
            <a:r>
              <a:rPr lang="en-US" sz="3200" b="1" i="1" dirty="0" smtClean="0">
                <a:solidFill>
                  <a:srgbClr val="FFFF00"/>
                </a:solidFill>
              </a:rPr>
              <a:t>Properties</a:t>
            </a:r>
            <a:r>
              <a:rPr lang="en-US" sz="3200" b="1" dirty="0" smtClean="0">
                <a:solidFill>
                  <a:srgbClr val="FFFF00"/>
                </a:solidFill>
              </a:rPr>
              <a:t/>
            </a:r>
            <a:br>
              <a:rPr lang="en-US" sz="3200" b="1" dirty="0" smtClean="0">
                <a:solidFill>
                  <a:srgbClr val="FFFF00"/>
                </a:solidFill>
              </a:rPr>
            </a:br>
            <a:r>
              <a:rPr lang="en-US" sz="3200" b="1" dirty="0" smtClean="0">
                <a:solidFill>
                  <a:srgbClr val="FFFF00"/>
                </a:solidFill>
              </a:rPr>
              <a:t/>
            </a:r>
            <a:br>
              <a:rPr lang="en-US" sz="3200" b="1" dirty="0" smtClean="0">
                <a:solidFill>
                  <a:srgbClr val="FFFF00"/>
                </a:solidFill>
              </a:rPr>
            </a:br>
            <a:r>
              <a:rPr lang="en-US" sz="3600" dirty="0" smtClean="0"/>
              <a:t>Presentations 4/8 – 4/22/2014</a:t>
            </a:r>
            <a:r>
              <a:rPr lang="en-US" sz="3600" dirty="0"/>
              <a:t/>
            </a:r>
            <a:br>
              <a:rPr lang="en-US" sz="3600" dirty="0"/>
            </a:br>
            <a:r>
              <a:rPr lang="en-US" sz="3600" dirty="0"/>
              <a:t/>
            </a:r>
            <a:br>
              <a:rPr lang="en-US" sz="3600" dirty="0"/>
            </a:br>
            <a:endParaRPr lang="en-US" i="1" dirty="0" smtClean="0"/>
          </a:p>
        </p:txBody>
      </p:sp>
      <p:sp>
        <p:nvSpPr>
          <p:cNvPr id="1030" name="Rectangle 4"/>
          <p:cNvSpPr>
            <a:spLocks noChangeArrowheads="1"/>
          </p:cNvSpPr>
          <p:nvPr/>
        </p:nvSpPr>
        <p:spPr bwMode="auto">
          <a:xfrm>
            <a:off x="5562602" y="5083354"/>
            <a:ext cx="2369949" cy="1754326"/>
          </a:xfrm>
          <a:prstGeom prst="rect">
            <a:avLst/>
          </a:prstGeom>
          <a:noFill/>
          <a:ln w="9525">
            <a:noFill/>
            <a:miter lim="800000"/>
            <a:headEnd/>
            <a:tailEnd/>
          </a:ln>
        </p:spPr>
        <p:txBody>
          <a:bodyPr wrap="square">
            <a:spAutoFit/>
          </a:bodyPr>
          <a:lstStyle/>
          <a:p>
            <a:pPr algn="r">
              <a:spcBef>
                <a:spcPct val="50000"/>
              </a:spcBef>
            </a:pPr>
            <a:r>
              <a:rPr lang="en-US" dirty="0">
                <a:solidFill>
                  <a:srgbClr val="FFFF00"/>
                </a:solidFill>
                <a:latin typeface="Times New Roman" pitchFamily="18" charset="0"/>
              </a:rPr>
              <a:t>Bruce Frankel</a:t>
            </a:r>
          </a:p>
          <a:p>
            <a:pPr algn="r">
              <a:spcBef>
                <a:spcPct val="50000"/>
              </a:spcBef>
            </a:pPr>
            <a:r>
              <a:rPr lang="en-US" dirty="0">
                <a:latin typeface="Times New Roman" pitchFamily="18" charset="0"/>
              </a:rPr>
              <a:t>Professor of          Urban Planning</a:t>
            </a:r>
          </a:p>
          <a:p>
            <a:pPr algn="r">
              <a:spcBef>
                <a:spcPct val="50000"/>
              </a:spcBef>
            </a:pPr>
            <a:r>
              <a:rPr lang="en-US" dirty="0">
                <a:latin typeface="Times New Roman" pitchFamily="18" charset="0"/>
              </a:rPr>
              <a:t>Director, Real Estate Development Programs</a:t>
            </a:r>
          </a:p>
        </p:txBody>
      </p:sp>
      <p:graphicFrame>
        <p:nvGraphicFramePr>
          <p:cNvPr id="1027" name="Object 4"/>
          <p:cNvGraphicFramePr>
            <a:graphicFrameLocks noChangeAspect="1"/>
          </p:cNvGraphicFramePr>
          <p:nvPr/>
        </p:nvGraphicFramePr>
        <p:xfrm>
          <a:off x="7924800" y="5105400"/>
          <a:ext cx="1219200" cy="1706040"/>
        </p:xfrm>
        <a:graphic>
          <a:graphicData uri="http://schemas.openxmlformats.org/presentationml/2006/ole">
            <mc:AlternateContent xmlns:mc="http://schemas.openxmlformats.org/markup-compatibility/2006">
              <mc:Choice xmlns:v="urn:schemas-microsoft-com:vml" Requires="v">
                <p:oleObj spid="_x0000_s1348" name="Photo Editor Photo" r:id="rId3" imgW="2381582" imgH="3333333" progId="">
                  <p:embed/>
                </p:oleObj>
              </mc:Choice>
              <mc:Fallback>
                <p:oleObj name="Photo Editor Photo" r:id="rId3" imgW="2381582" imgH="333333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105400"/>
                        <a:ext cx="1219200" cy="17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Ball State Logo"/>
          <p:cNvPicPr>
            <a:picLocks noChangeAspect="1" noChangeArrowheads="1"/>
          </p:cNvPicPr>
          <p:nvPr/>
        </p:nvPicPr>
        <p:blipFill>
          <a:blip r:embed="rId5"/>
          <a:srcRect/>
          <a:stretch>
            <a:fillRect/>
          </a:stretch>
        </p:blipFill>
        <p:spPr bwMode="auto">
          <a:xfrm>
            <a:off x="6667500" y="4010213"/>
            <a:ext cx="2362200" cy="897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0" name="Object 6"/>
          <p:cNvGraphicFramePr>
            <a:graphicFrameLocks noChangeAspect="1"/>
          </p:cNvGraphicFramePr>
          <p:nvPr>
            <p:extLst>
              <p:ext uri="{D42A27DB-BD31-4B8C-83A1-F6EECF244321}">
                <p14:modId xmlns:p14="http://schemas.microsoft.com/office/powerpoint/2010/main" val="3298266048"/>
              </p:ext>
            </p:extLst>
          </p:nvPr>
        </p:nvGraphicFramePr>
        <p:xfrm>
          <a:off x="0" y="5331023"/>
          <a:ext cx="1905000" cy="1526976"/>
        </p:xfrm>
        <a:graphic>
          <a:graphicData uri="http://schemas.openxmlformats.org/presentationml/2006/ole">
            <mc:AlternateContent xmlns:mc="http://schemas.openxmlformats.org/markup-compatibility/2006">
              <mc:Choice xmlns:v="urn:schemas-microsoft-com:vml" Requires="v">
                <p:oleObj spid="_x0000_s1349" name="Image" r:id="rId6" imgW="4355556" imgH="3492063" progId="Photoshop.Image.10">
                  <p:embed/>
                </p:oleObj>
              </mc:Choice>
              <mc:Fallback>
                <p:oleObj name="Image" r:id="rId6" imgW="4355556" imgH="3492063"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31023"/>
                        <a:ext cx="1905000" cy="1526976"/>
                      </a:xfrm>
                      <a:prstGeom prst="rect">
                        <a:avLst/>
                      </a:prstGeom>
                      <a:noFill/>
                      <a:ln>
                        <a:noFill/>
                      </a:ln>
                      <a:effectLst/>
                      <a:extLst/>
                    </p:spPr>
                  </p:pic>
                </p:oleObj>
              </mc:Fallback>
            </mc:AlternateContent>
          </a:graphicData>
        </a:graphic>
      </p:graphicFrame>
      <p:sp>
        <p:nvSpPr>
          <p:cNvPr id="2" name="Oval 1"/>
          <p:cNvSpPr/>
          <p:nvPr/>
        </p:nvSpPr>
        <p:spPr>
          <a:xfrm>
            <a:off x="3028013" y="3642610"/>
            <a:ext cx="2615784" cy="12652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PART A</a:t>
            </a:r>
          </a:p>
          <a:p>
            <a:pPr algn="ctr"/>
            <a:r>
              <a:rPr lang="en-US" sz="2400" b="1" dirty="0" smtClean="0"/>
              <a:t>10:00-noon</a:t>
            </a:r>
            <a:endParaRPr lang="en-US" sz="2400" b="1" dirty="0"/>
          </a:p>
        </p:txBody>
      </p:sp>
      <p:pic>
        <p:nvPicPr>
          <p:cNvPr id="5" name="Picture 4"/>
          <p:cNvPicPr>
            <a:picLocks noChangeAspect="1"/>
          </p:cNvPicPr>
          <p:nvPr/>
        </p:nvPicPr>
        <p:blipFill>
          <a:blip r:embed="rId8"/>
          <a:stretch>
            <a:fillRect/>
          </a:stretch>
        </p:blipFill>
        <p:spPr>
          <a:xfrm>
            <a:off x="2106118" y="5329546"/>
            <a:ext cx="2789889" cy="1528454"/>
          </a:xfrm>
          <a:prstGeom prst="rect">
            <a:avLst/>
          </a:prstGeom>
        </p:spPr>
      </p:pic>
      <p:sp>
        <p:nvSpPr>
          <p:cNvPr id="3" name="Oval 2"/>
          <p:cNvSpPr/>
          <p:nvPr/>
        </p:nvSpPr>
        <p:spPr>
          <a:xfrm>
            <a:off x="198783" y="1637970"/>
            <a:ext cx="1706217" cy="14312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Site selection, control, reuse</a:t>
            </a: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260" y="5329546"/>
            <a:ext cx="482857" cy="482857"/>
          </a:xfrm>
          <a:prstGeom prst="rect">
            <a:avLst/>
          </a:prstGeom>
        </p:spPr>
      </p:pic>
    </p:spTree>
    <p:extLst>
      <p:ext uri="{BB962C8B-B14F-4D97-AF65-F5344CB8AC3E}">
        <p14:creationId xmlns:p14="http://schemas.microsoft.com/office/powerpoint/2010/main" val="1014449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5572" y="43229"/>
            <a:ext cx="4189455" cy="1046382"/>
          </a:xfrm>
        </p:spPr>
        <p:txBody>
          <a:bodyPr>
            <a:normAutofit fontScale="90000"/>
          </a:bodyPr>
          <a:lstStyle/>
          <a:p>
            <a:r>
              <a:rPr lang="en-US" dirty="0" smtClean="0"/>
              <a:t>Webcast April 10</a:t>
            </a:r>
            <a:br>
              <a:rPr lang="en-US" dirty="0" smtClean="0"/>
            </a:br>
            <a:r>
              <a:rPr lang="en-US" dirty="0" smtClean="0"/>
              <a:t>2:00-4:00 pm</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1160200" y="1218618"/>
            <a:ext cx="6787879" cy="2043566"/>
          </a:xfrm>
          <a:prstGeom prst="rect">
            <a:avLst/>
          </a:prstGeom>
        </p:spPr>
      </p:pic>
      <p:sp>
        <p:nvSpPr>
          <p:cNvPr id="8" name="Rectangle 7"/>
          <p:cNvSpPr/>
          <p:nvPr/>
        </p:nvSpPr>
        <p:spPr>
          <a:xfrm>
            <a:off x="1160199" y="3210116"/>
            <a:ext cx="6962309" cy="2569934"/>
          </a:xfrm>
          <a:prstGeom prst="rect">
            <a:avLst/>
          </a:prstGeom>
        </p:spPr>
        <p:txBody>
          <a:bodyPr wrap="square">
            <a:spAutoFit/>
          </a:bodyPr>
          <a:lstStyle/>
          <a:p>
            <a:pPr marL="95250" marR="95250">
              <a:spcBef>
                <a:spcPts val="0"/>
              </a:spcBef>
              <a:spcAft>
                <a:spcPts val="0"/>
              </a:spcAft>
            </a:pPr>
            <a:r>
              <a:rPr lang="en-US" dirty="0">
                <a:solidFill>
                  <a:srgbClr val="FFFF00"/>
                </a:solidFill>
                <a:latin typeface="Arial" panose="020B0604020202020204" pitchFamily="34" charset="0"/>
                <a:ea typeface="Calibri" panose="020F0502020204030204" pitchFamily="34" charset="0"/>
              </a:rPr>
              <a:t>Panelists include:</a:t>
            </a:r>
            <a:endParaRPr lang="en-US" sz="2800" dirty="0">
              <a:solidFill>
                <a:srgbClr val="FFFF00"/>
              </a:solidFill>
              <a:latin typeface="Times New Roman" panose="02020603050405020304" pitchFamily="18" charset="0"/>
              <a:ea typeface="Calibri" panose="020F0502020204030204" pitchFamily="34" charset="0"/>
            </a:endParaRPr>
          </a:p>
          <a:p>
            <a:pPr marL="342900" marR="0" lvl="0" indent="-342900">
              <a:spcBef>
                <a:spcPts val="600"/>
              </a:spcBef>
              <a:spcAft>
                <a:spcPts val="600"/>
              </a:spcAft>
              <a:buSzPts val="1000"/>
              <a:buFont typeface="Symbol" panose="05050102010706020507" pitchFamily="18" charset="2"/>
              <a:buChar char=""/>
              <a:tabLst>
                <a:tab pos="457200" algn="l"/>
              </a:tabLst>
            </a:pPr>
            <a:r>
              <a:rPr lang="en-US" dirty="0">
                <a:solidFill>
                  <a:srgbClr val="FFFF00"/>
                </a:solidFill>
                <a:latin typeface="Arial" panose="020B0604020202020204" pitchFamily="34" charset="0"/>
                <a:ea typeface="Calibri" panose="020F0502020204030204" pitchFamily="34" charset="0"/>
              </a:rPr>
              <a:t>Yolanda Chavez, Moderator, </a:t>
            </a:r>
            <a:r>
              <a:rPr lang="en-US" i="1" dirty="0">
                <a:solidFill>
                  <a:srgbClr val="FFFF00"/>
                </a:solidFill>
                <a:latin typeface="Arial" panose="020B0604020202020204" pitchFamily="34" charset="0"/>
                <a:ea typeface="Calibri" panose="020F0502020204030204" pitchFamily="34" charset="0"/>
              </a:rPr>
              <a:t>Deputy Assistant Secretary for Grant Programs, Community Planning and Development</a:t>
            </a:r>
            <a:r>
              <a:rPr lang="en-US" dirty="0">
                <a:solidFill>
                  <a:srgbClr val="FFFF00"/>
                </a:solidFill>
                <a:latin typeface="Arial" panose="020B0604020202020204" pitchFamily="34" charset="0"/>
                <a:ea typeface="Calibri" panose="020F0502020204030204" pitchFamily="34" charset="0"/>
              </a:rPr>
              <a:t>, HUD</a:t>
            </a:r>
            <a:endParaRPr lang="en-US" sz="2800" dirty="0">
              <a:solidFill>
                <a:srgbClr val="FFFF00"/>
              </a:solidFill>
              <a:latin typeface="Times New Roman" panose="02020603050405020304" pitchFamily="18" charset="0"/>
              <a:ea typeface="Calibri" panose="020F0502020204030204" pitchFamily="34" charset="0"/>
            </a:endParaRPr>
          </a:p>
          <a:p>
            <a:pPr marL="342900" marR="0" lvl="0" indent="-342900">
              <a:spcBef>
                <a:spcPts val="600"/>
              </a:spcBef>
              <a:spcAft>
                <a:spcPts val="600"/>
              </a:spcAft>
              <a:buSzPts val="1000"/>
              <a:buFont typeface="Symbol" panose="05050102010706020507" pitchFamily="18" charset="2"/>
              <a:buChar char=""/>
              <a:tabLst>
                <a:tab pos="457200" algn="l"/>
              </a:tabLst>
            </a:pPr>
            <a:r>
              <a:rPr lang="en-US" dirty="0">
                <a:solidFill>
                  <a:srgbClr val="FFFF00"/>
                </a:solidFill>
                <a:latin typeface="Arial" panose="020B0604020202020204" pitchFamily="34" charset="0"/>
                <a:ea typeface="Calibri" panose="020F0502020204030204" pitchFamily="34" charset="0"/>
              </a:rPr>
              <a:t>Alan </a:t>
            </a:r>
            <a:r>
              <a:rPr lang="en-US" dirty="0" err="1">
                <a:solidFill>
                  <a:srgbClr val="FFFF00"/>
                </a:solidFill>
                <a:latin typeface="Arial" panose="020B0604020202020204" pitchFamily="34" charset="0"/>
                <a:ea typeface="Calibri" panose="020F0502020204030204" pitchFamily="34" charset="0"/>
              </a:rPr>
              <a:t>Mallach</a:t>
            </a:r>
            <a:r>
              <a:rPr lang="en-US" dirty="0">
                <a:solidFill>
                  <a:srgbClr val="FFFF00"/>
                </a:solidFill>
                <a:latin typeface="Arial" panose="020B0604020202020204" pitchFamily="34" charset="0"/>
                <a:ea typeface="Calibri" panose="020F0502020204030204" pitchFamily="34" charset="0"/>
              </a:rPr>
              <a:t>, </a:t>
            </a:r>
            <a:r>
              <a:rPr lang="en-US" i="1" dirty="0">
                <a:solidFill>
                  <a:srgbClr val="FFFF00"/>
                </a:solidFill>
                <a:latin typeface="Arial" panose="020B0604020202020204" pitchFamily="34" charset="0"/>
                <a:ea typeface="Calibri" panose="020F0502020204030204" pitchFamily="34" charset="0"/>
              </a:rPr>
              <a:t>Nonresident Senior Fellow</a:t>
            </a:r>
            <a:r>
              <a:rPr lang="en-US" dirty="0">
                <a:solidFill>
                  <a:srgbClr val="FFFF00"/>
                </a:solidFill>
                <a:latin typeface="Arial" panose="020B0604020202020204" pitchFamily="34" charset="0"/>
                <a:ea typeface="Calibri" panose="020F0502020204030204" pitchFamily="34" charset="0"/>
              </a:rPr>
              <a:t>, Brookings Institution</a:t>
            </a:r>
            <a:endParaRPr lang="en-US" sz="2800" dirty="0">
              <a:solidFill>
                <a:srgbClr val="FFFF00"/>
              </a:solidFill>
              <a:latin typeface="Times New Roman" panose="02020603050405020304" pitchFamily="18" charset="0"/>
              <a:ea typeface="Calibri" panose="020F0502020204030204" pitchFamily="34" charset="0"/>
            </a:endParaRPr>
          </a:p>
          <a:p>
            <a:pPr marL="342900" marR="0" lvl="0" indent="-342900">
              <a:spcBef>
                <a:spcPts val="600"/>
              </a:spcBef>
              <a:spcAft>
                <a:spcPts val="600"/>
              </a:spcAft>
              <a:buSzPts val="1000"/>
              <a:buFont typeface="Symbol" panose="05050102010706020507" pitchFamily="18" charset="2"/>
              <a:buChar char=""/>
              <a:tabLst>
                <a:tab pos="457200" algn="l"/>
              </a:tabLst>
            </a:pPr>
            <a:r>
              <a:rPr lang="en-US" dirty="0">
                <a:solidFill>
                  <a:srgbClr val="FFFF00"/>
                </a:solidFill>
                <a:latin typeface="Arial" panose="020B0604020202020204" pitchFamily="34" charset="0"/>
                <a:ea typeface="Calibri" panose="020F0502020204030204" pitchFamily="34" charset="0"/>
              </a:rPr>
              <a:t>Terry Schwarz, </a:t>
            </a:r>
            <a:r>
              <a:rPr lang="en-US" i="1" dirty="0">
                <a:solidFill>
                  <a:srgbClr val="FFFF00"/>
                </a:solidFill>
                <a:latin typeface="Arial" panose="020B0604020202020204" pitchFamily="34" charset="0"/>
                <a:ea typeface="Calibri" panose="020F0502020204030204" pitchFamily="34" charset="0"/>
              </a:rPr>
              <a:t>Director</a:t>
            </a:r>
            <a:r>
              <a:rPr lang="en-US" dirty="0">
                <a:solidFill>
                  <a:srgbClr val="FFFF00"/>
                </a:solidFill>
                <a:latin typeface="Arial" panose="020B0604020202020204" pitchFamily="34" charset="0"/>
                <a:ea typeface="Calibri" panose="020F0502020204030204" pitchFamily="34" charset="0"/>
              </a:rPr>
              <a:t>, Kent State University's Cleveland Urban Design Collaborative</a:t>
            </a:r>
            <a:endParaRPr lang="en-US" sz="2800" dirty="0">
              <a:solidFill>
                <a:srgbClr val="FFFF00"/>
              </a:solidFill>
              <a:latin typeface="Times New Roman" panose="02020603050405020304" pitchFamily="18" charset="0"/>
              <a:ea typeface="Calibri" panose="020F0502020204030204" pitchFamily="34" charset="0"/>
            </a:endParaRPr>
          </a:p>
          <a:p>
            <a:pPr marL="342900" marR="0" lvl="0" indent="-342900">
              <a:spcBef>
                <a:spcPts val="600"/>
              </a:spcBef>
              <a:spcAft>
                <a:spcPts val="600"/>
              </a:spcAft>
              <a:buSzPts val="1000"/>
              <a:buFont typeface="Symbol" panose="05050102010706020507" pitchFamily="18" charset="2"/>
              <a:buChar char=""/>
              <a:tabLst>
                <a:tab pos="457200" algn="l"/>
              </a:tabLst>
            </a:pPr>
            <a:r>
              <a:rPr lang="en-US" dirty="0">
                <a:solidFill>
                  <a:srgbClr val="FFFF00"/>
                </a:solidFill>
                <a:latin typeface="Arial" panose="020B0604020202020204" pitchFamily="34" charset="0"/>
                <a:ea typeface="Calibri" panose="020F0502020204030204" pitchFamily="34" charset="0"/>
              </a:rPr>
              <a:t>Sara </a:t>
            </a:r>
            <a:r>
              <a:rPr lang="en-US" dirty="0" err="1">
                <a:solidFill>
                  <a:srgbClr val="FFFF00"/>
                </a:solidFill>
                <a:latin typeface="Arial" panose="020B0604020202020204" pitchFamily="34" charset="0"/>
                <a:ea typeface="Calibri" panose="020F0502020204030204" pitchFamily="34" charset="0"/>
              </a:rPr>
              <a:t>Toering</a:t>
            </a:r>
            <a:r>
              <a:rPr lang="en-US" dirty="0">
                <a:solidFill>
                  <a:srgbClr val="FFFF00"/>
                </a:solidFill>
                <a:latin typeface="Arial" panose="020B0604020202020204" pitchFamily="34" charset="0"/>
                <a:ea typeface="Calibri" panose="020F0502020204030204" pitchFamily="34" charset="0"/>
              </a:rPr>
              <a:t>, </a:t>
            </a:r>
            <a:r>
              <a:rPr lang="en-US" i="1" dirty="0">
                <a:solidFill>
                  <a:srgbClr val="FFFF00"/>
                </a:solidFill>
                <a:latin typeface="Arial" panose="020B0604020202020204" pitchFamily="34" charset="0"/>
                <a:ea typeface="Calibri" panose="020F0502020204030204" pitchFamily="34" charset="0"/>
              </a:rPr>
              <a:t>Counsel</a:t>
            </a:r>
            <a:r>
              <a:rPr lang="en-US" dirty="0">
                <a:solidFill>
                  <a:srgbClr val="FFFF00"/>
                </a:solidFill>
                <a:latin typeface="Arial" panose="020B0604020202020204" pitchFamily="34" charset="0"/>
                <a:ea typeface="Calibri" panose="020F0502020204030204" pitchFamily="34" charset="0"/>
              </a:rPr>
              <a:t>, Center for Community Progress</a:t>
            </a:r>
            <a:endParaRPr lang="en-US" sz="2800" dirty="0">
              <a:solidFill>
                <a:srgbClr val="FFFF00"/>
              </a:solidFill>
              <a:effectLst/>
              <a:latin typeface="Times New Roman" panose="02020603050405020304" pitchFamily="18" charset="0"/>
              <a:ea typeface="Calibri" panose="020F0502020204030204" pitchFamily="34" charset="0"/>
            </a:endParaRPr>
          </a:p>
        </p:txBody>
      </p:sp>
      <p:sp>
        <p:nvSpPr>
          <p:cNvPr id="9" name="Right Arrow 8"/>
          <p:cNvSpPr/>
          <p:nvPr/>
        </p:nvSpPr>
        <p:spPr>
          <a:xfrm>
            <a:off x="74141" y="4036831"/>
            <a:ext cx="1260389" cy="1342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Reports on BEP website</a:t>
            </a:r>
            <a:endParaRPr lang="en-US" dirty="0"/>
          </a:p>
        </p:txBody>
      </p:sp>
      <p:sp>
        <p:nvSpPr>
          <p:cNvPr id="10" name="Rectangle 9"/>
          <p:cNvSpPr/>
          <p:nvPr/>
        </p:nvSpPr>
        <p:spPr>
          <a:xfrm>
            <a:off x="4411363" y="166281"/>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a:latin typeface="Arial" panose="020B0604020202020204" pitchFamily="34" charset="0"/>
                <a:ea typeface="Calibri" panose="020F0502020204030204" pitchFamily="34" charset="0"/>
              </a:rPr>
              <a:t>Follow the event on Twitter #</a:t>
            </a:r>
            <a:r>
              <a:rPr lang="en-US" dirty="0" err="1">
                <a:latin typeface="Arial" panose="020B0604020202020204" pitchFamily="34" charset="0"/>
                <a:ea typeface="Calibri" panose="020F0502020204030204" pitchFamily="34" charset="0"/>
              </a:rPr>
              <a:t>PDRupdate</a:t>
            </a:r>
            <a:r>
              <a:rPr lang="en-US" dirty="0">
                <a:latin typeface="Arial" panose="020B0604020202020204" pitchFamily="34" charset="0"/>
                <a:ea typeface="Calibri" panose="020F0502020204030204" pitchFamily="34" charset="0"/>
              </a:rPr>
              <a:t> and email in questions during the webcast to </a:t>
            </a:r>
            <a:r>
              <a:rPr lang="en-US" dirty="0">
                <a:solidFill>
                  <a:srgbClr val="FFFF00"/>
                </a:solidFill>
                <a:latin typeface="Arial" panose="020B0604020202020204" pitchFamily="34" charset="0"/>
                <a:ea typeface="Calibri" panose="020F0502020204030204" pitchFamily="34" charset="0"/>
                <a:hlinkClick r:id="rId3"/>
              </a:rPr>
              <a:t>PDRQuarterlyUpdate@hud.gov</a:t>
            </a:r>
            <a:r>
              <a:rPr lang="en-US" dirty="0">
                <a:solidFill>
                  <a:srgbClr val="FFFF00"/>
                </a:solidFill>
                <a:latin typeface="Arial" panose="020B0604020202020204" pitchFamily="34" charset="0"/>
                <a:ea typeface="Calibri" panose="020F0502020204030204" pitchFamily="34" charset="0"/>
              </a:rPr>
              <a:t>.</a:t>
            </a:r>
            <a:endParaRPr lang="en-US" dirty="0">
              <a:solidFill>
                <a:srgbClr val="FFFF00"/>
              </a:solidFill>
            </a:endParaRPr>
          </a:p>
        </p:txBody>
      </p:sp>
    </p:spTree>
    <p:extLst>
      <p:ext uri="{BB962C8B-B14F-4D97-AF65-F5344CB8AC3E}">
        <p14:creationId xmlns:p14="http://schemas.microsoft.com/office/powerpoint/2010/main" val="3832612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2628" y="767419"/>
            <a:ext cx="8085582" cy="2680319"/>
          </a:xfrm>
        </p:spPr>
        <p:txBody>
          <a:bodyPr/>
          <a:lstStyle/>
          <a:p>
            <a:r>
              <a:rPr lang="en-US" u="sng" dirty="0" smtClean="0"/>
              <a:t>PART 2</a:t>
            </a:r>
            <a:r>
              <a:rPr lang="en-US" dirty="0" smtClean="0"/>
              <a:t/>
            </a:r>
            <a:br>
              <a:rPr lang="en-US" dirty="0" smtClean="0"/>
            </a:br>
            <a:r>
              <a:rPr lang="en-US" dirty="0" smtClean="0"/>
              <a:t>Myths &amp; Premises</a:t>
            </a:r>
            <a:endParaRPr lang="en-US" dirty="0"/>
          </a:p>
        </p:txBody>
      </p:sp>
      <p:sp>
        <p:nvSpPr>
          <p:cNvPr id="6" name="Text Placeholder 5"/>
          <p:cNvSpPr>
            <a:spLocks noGrp="1"/>
          </p:cNvSpPr>
          <p:nvPr>
            <p:ph type="body" idx="1"/>
          </p:nvPr>
        </p:nvSpPr>
        <p:spPr>
          <a:xfrm>
            <a:off x="74951" y="3537679"/>
            <a:ext cx="9069049" cy="2720714"/>
          </a:xfrm>
        </p:spPr>
        <p:txBody>
          <a:bodyPr>
            <a:normAutofit fontScale="92500" lnSpcReduction="10000"/>
          </a:bodyPr>
          <a:lstStyle/>
          <a:p>
            <a:pPr marL="514350" indent="-514350">
              <a:buFont typeface="+mj-lt"/>
              <a:buAutoNum type="arabicPeriod"/>
            </a:pPr>
            <a:r>
              <a:rPr lang="en-US" dirty="0" smtClean="0"/>
              <a:t>Removing blight remedies blight</a:t>
            </a:r>
          </a:p>
          <a:p>
            <a:pPr marL="514350" indent="-514350">
              <a:buFont typeface="+mj-lt"/>
              <a:buAutoNum type="arabicPeriod"/>
            </a:pPr>
            <a:r>
              <a:rPr lang="en-US" dirty="0" smtClean="0"/>
              <a:t>Resources are shrinking &amp; I don’t have any</a:t>
            </a:r>
          </a:p>
          <a:p>
            <a:pPr marL="514350" indent="-514350">
              <a:buFont typeface="+mj-lt"/>
              <a:buAutoNum type="arabicPeriod"/>
            </a:pPr>
            <a:r>
              <a:rPr lang="en-US" dirty="0" smtClean="0"/>
              <a:t>My community is shrinking &amp; there is no demand to move here</a:t>
            </a:r>
          </a:p>
          <a:p>
            <a:pPr marL="514350" indent="-514350">
              <a:buFont typeface="+mj-lt"/>
              <a:buAutoNum type="arabicPeriod"/>
            </a:pPr>
            <a:r>
              <a:rPr lang="en-US" dirty="0" smtClean="0"/>
              <a:t>Successes in other places not applicable here</a:t>
            </a:r>
          </a:p>
          <a:p>
            <a:pPr marL="514350" indent="-514350">
              <a:buFont typeface="+mj-lt"/>
              <a:buAutoNum type="arabicPeriod"/>
            </a:pPr>
            <a:r>
              <a:rPr lang="en-US" dirty="0"/>
              <a:t>Acting not at all at least is not costly</a:t>
            </a:r>
          </a:p>
          <a:p>
            <a:pPr marL="514350" indent="-514350">
              <a:buFont typeface="+mj-lt"/>
              <a:buAutoNum type="arabicPeriod"/>
            </a:pPr>
            <a:r>
              <a:rPr lang="en-US" dirty="0" smtClean="0"/>
              <a:t>Solving the problem does not require its diagnosis</a:t>
            </a:r>
          </a:p>
          <a:p>
            <a:endParaRPr lang="en-US" dirty="0" smtClean="0"/>
          </a:p>
        </p:txBody>
      </p:sp>
      <p:sp>
        <p:nvSpPr>
          <p:cNvPr id="3" name="Footer Placeholder 2"/>
          <p:cNvSpPr>
            <a:spLocks noGrp="1"/>
          </p:cNvSpPr>
          <p:nvPr>
            <p:ph type="ftr" sz="quarter" idx="11"/>
          </p:nvPr>
        </p:nvSpPr>
        <p:spPr/>
        <p:txBody>
          <a:bodyPr/>
          <a:lstStyle/>
          <a:p>
            <a:r>
              <a:rPr lang="en-US" dirty="0"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
        <p:nvSpPr>
          <p:cNvPr id="7" name="Rounded Rectangle 6"/>
          <p:cNvSpPr/>
          <p:nvPr/>
        </p:nvSpPr>
        <p:spPr>
          <a:xfrm>
            <a:off x="5403954" y="767419"/>
            <a:ext cx="3331799" cy="139866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Enemies:</a:t>
            </a:r>
          </a:p>
          <a:p>
            <a:pPr algn="ctr"/>
            <a:endParaRPr lang="en-US" b="1" dirty="0" smtClean="0"/>
          </a:p>
          <a:p>
            <a:pPr algn="ctr"/>
            <a:r>
              <a:rPr lang="en-US" b="1" dirty="0" smtClean="0"/>
              <a:t>Cause: Ignorance &amp; Mediocrity </a:t>
            </a:r>
          </a:p>
          <a:p>
            <a:pPr algn="ctr"/>
            <a:endParaRPr lang="en-US" b="1" dirty="0" smtClean="0"/>
          </a:p>
          <a:p>
            <a:pPr algn="ctr"/>
            <a:r>
              <a:rPr lang="en-US" b="1" dirty="0" smtClean="0"/>
              <a:t>Result: Frustration</a:t>
            </a:r>
            <a:endParaRPr lang="en-US" b="1" dirty="0"/>
          </a:p>
        </p:txBody>
      </p:sp>
      <p:sp>
        <p:nvSpPr>
          <p:cNvPr id="2" name="Oval 1"/>
          <p:cNvSpPr/>
          <p:nvPr/>
        </p:nvSpPr>
        <p:spPr>
          <a:xfrm>
            <a:off x="5462546" y="67704"/>
            <a:ext cx="1399429" cy="8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 Of Chicago, SSA</a:t>
            </a:r>
            <a:endParaRPr lang="en-US" dirty="0"/>
          </a:p>
        </p:txBody>
      </p:sp>
      <p:sp>
        <p:nvSpPr>
          <p:cNvPr id="8" name="Oval 7"/>
          <p:cNvSpPr/>
          <p:nvPr/>
        </p:nvSpPr>
        <p:spPr>
          <a:xfrm>
            <a:off x="7069853" y="67704"/>
            <a:ext cx="1854816" cy="806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 Stock, Frankfort, Clinton Co. </a:t>
            </a:r>
            <a:endParaRPr lang="en-US" dirty="0"/>
          </a:p>
        </p:txBody>
      </p:sp>
      <p:cxnSp>
        <p:nvCxnSpPr>
          <p:cNvPr id="10" name="Straight Arrow Connector 9"/>
          <p:cNvCxnSpPr/>
          <p:nvPr/>
        </p:nvCxnSpPr>
        <p:spPr>
          <a:xfrm>
            <a:off x="6162260" y="874643"/>
            <a:ext cx="0" cy="46912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Elbow Connector 13"/>
          <p:cNvCxnSpPr/>
          <p:nvPr/>
        </p:nvCxnSpPr>
        <p:spPr>
          <a:xfrm rot="10800000" flipV="1">
            <a:off x="7450372" y="667909"/>
            <a:ext cx="1367626" cy="1208602"/>
          </a:xfrm>
          <a:prstGeom prst="bentConnector3">
            <a:avLst>
              <a:gd name="adj1" fmla="val 14535"/>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84503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2919" y="499533"/>
            <a:ext cx="8079581" cy="984493"/>
          </a:xfrm>
        </p:spPr>
        <p:txBody>
          <a:bodyPr>
            <a:normAutofit fontScale="90000"/>
          </a:bodyPr>
          <a:lstStyle/>
          <a:p>
            <a:r>
              <a:rPr lang="en-US" dirty="0" smtClean="0"/>
              <a:t>1. Removing </a:t>
            </a:r>
            <a:r>
              <a:rPr lang="en-US" dirty="0"/>
              <a:t>blight remedies blight</a:t>
            </a:r>
            <a:br>
              <a:rPr lang="en-US" dirty="0"/>
            </a:br>
            <a:endParaRPr lang="en-US" dirty="0"/>
          </a:p>
        </p:txBody>
      </p:sp>
      <p:sp>
        <p:nvSpPr>
          <p:cNvPr id="7" name="Content Placeholder 6"/>
          <p:cNvSpPr>
            <a:spLocks noGrp="1"/>
          </p:cNvSpPr>
          <p:nvPr>
            <p:ph idx="1"/>
          </p:nvPr>
        </p:nvSpPr>
        <p:spPr/>
        <p:txBody>
          <a:bodyPr/>
          <a:lstStyle/>
          <a:p>
            <a:r>
              <a:rPr lang="en-US" b="1" dirty="0">
                <a:ln w="22225">
                  <a:solidFill>
                    <a:schemeClr val="accent2"/>
                  </a:solidFill>
                  <a:prstDash val="solid"/>
                </a:ln>
                <a:solidFill>
                  <a:schemeClr val="accent2">
                    <a:lumMod val="40000"/>
                    <a:lumOff val="60000"/>
                  </a:schemeClr>
                </a:solidFill>
              </a:rPr>
              <a:t>In areas of “disinvestment”</a:t>
            </a:r>
          </a:p>
          <a:p>
            <a:pPr lvl="1"/>
            <a:r>
              <a:rPr lang="en-US" dirty="0"/>
              <a:t>Blight is the proximate cause of property value decline, …but</a:t>
            </a:r>
          </a:p>
          <a:p>
            <a:pPr lvl="1"/>
            <a:r>
              <a:rPr lang="en-US" dirty="0"/>
              <a:t>Demolition alone will not cause a value reversal</a:t>
            </a:r>
          </a:p>
          <a:p>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505875823"/>
              </p:ext>
            </p:extLst>
          </p:nvPr>
        </p:nvGraphicFramePr>
        <p:xfrm>
          <a:off x="324787" y="3646298"/>
          <a:ext cx="4509541" cy="2113280"/>
        </p:xfrm>
        <a:graphic>
          <a:graphicData uri="http://schemas.openxmlformats.org/drawingml/2006/table">
            <a:tbl>
              <a:tblPr firstRow="1" bandRow="1">
                <a:tableStyleId>{073A0DAA-6AF3-43AB-8588-CEC1D06C72B9}</a:tableStyleId>
              </a:tblPr>
              <a:tblGrid>
                <a:gridCol w="1145257"/>
                <a:gridCol w="1562438"/>
                <a:gridCol w="1801846"/>
              </a:tblGrid>
              <a:tr h="370840">
                <a:tc gridSpan="3">
                  <a:txBody>
                    <a:bodyPr/>
                    <a:lstStyle/>
                    <a:p>
                      <a:pPr algn="ctr"/>
                      <a:r>
                        <a:rPr lang="en-US" dirty="0" smtClean="0"/>
                        <a:t>Demolitions Impact on Neighboring Properties </a:t>
                      </a:r>
                    </a:p>
                    <a:p>
                      <a:pPr algn="ctr"/>
                      <a:r>
                        <a:rPr lang="en-US" dirty="0" smtClean="0"/>
                        <a:t> Muncie Disinvestment Neighborhoods </a:t>
                      </a:r>
                      <a:endParaRPr lang="en-US" dirty="0"/>
                    </a:p>
                  </a:txBody>
                  <a:tcPr/>
                </a:tc>
                <a:tc hMerge="1">
                  <a:txBody>
                    <a:bodyPr/>
                    <a:lstStyle/>
                    <a:p>
                      <a:endParaRPr lang="en-US" dirty="0"/>
                    </a:p>
                  </a:txBody>
                  <a:tcPr/>
                </a:tc>
                <a:tc hMerge="1">
                  <a:txBody>
                    <a:bodyPr/>
                    <a:lstStyle/>
                    <a:p>
                      <a:endParaRPr lang="en-US" dirty="0"/>
                    </a:p>
                  </a:txBody>
                  <a:tcPr/>
                </a:tc>
              </a:tr>
              <a:tr h="185420">
                <a:tc>
                  <a:txBody>
                    <a:bodyPr/>
                    <a:lstStyle/>
                    <a:p>
                      <a:endParaRPr lang="en-US" b="1" dirty="0"/>
                    </a:p>
                  </a:txBody>
                  <a:tcPr/>
                </a:tc>
                <a:tc>
                  <a:txBody>
                    <a:bodyPr/>
                    <a:lstStyle/>
                    <a:p>
                      <a:pPr algn="ctr"/>
                      <a:r>
                        <a:rPr lang="en-US" b="1" dirty="0" smtClean="0"/>
                        <a:t>2011</a:t>
                      </a:r>
                      <a:endParaRPr lang="en-US" b="1" dirty="0"/>
                    </a:p>
                  </a:txBody>
                  <a:tcPr/>
                </a:tc>
                <a:tc>
                  <a:txBody>
                    <a:bodyPr/>
                    <a:lstStyle/>
                    <a:p>
                      <a:pPr algn="ctr"/>
                      <a:r>
                        <a:rPr lang="en-US" b="1" dirty="0" smtClean="0"/>
                        <a:t>2013</a:t>
                      </a:r>
                      <a:endParaRPr lang="en-US" b="1" dirty="0"/>
                    </a:p>
                  </a:txBody>
                  <a:tcPr/>
                </a:tc>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Average</a:t>
                      </a:r>
                    </a:p>
                  </a:txBody>
                  <a:tcPr/>
                </a:tc>
                <a:tc>
                  <a:txBody>
                    <a:bodyPr/>
                    <a:lstStyle/>
                    <a:p>
                      <a:pPr algn="ctr"/>
                      <a:r>
                        <a:rPr lang="en-US" b="1" dirty="0" smtClean="0"/>
                        <a:t>$26,875</a:t>
                      </a:r>
                      <a:endParaRPr lang="en-US" b="1" dirty="0"/>
                    </a:p>
                  </a:txBody>
                  <a:tcPr/>
                </a:tc>
                <a:tc>
                  <a:txBody>
                    <a:bodyPr/>
                    <a:lstStyle/>
                    <a:p>
                      <a:pPr algn="ctr"/>
                      <a:r>
                        <a:rPr lang="en-US" b="1" dirty="0" smtClean="0"/>
                        <a:t>$21,425</a:t>
                      </a:r>
                      <a:endParaRPr lang="en-US" b="1" dirty="0"/>
                    </a:p>
                  </a:txBody>
                  <a:tcPr/>
                </a:tc>
              </a:tr>
              <a:tr h="370840">
                <a:tc>
                  <a:txBody>
                    <a:bodyPr/>
                    <a:lstStyle/>
                    <a:p>
                      <a:r>
                        <a:rPr lang="en-US" b="1" dirty="0" smtClean="0"/>
                        <a:t>Absolute</a:t>
                      </a:r>
                      <a:endParaRPr lang="en-US" b="1" dirty="0"/>
                    </a:p>
                  </a:txBody>
                  <a:tcPr/>
                </a:tc>
                <a:tc>
                  <a:txBody>
                    <a:bodyPr/>
                    <a:lstStyle/>
                    <a:p>
                      <a:pPr algn="ctr"/>
                      <a:endParaRPr lang="en-US" b="1" dirty="0"/>
                    </a:p>
                  </a:txBody>
                  <a:tcPr/>
                </a:tc>
                <a:tc>
                  <a:txBody>
                    <a:bodyPr/>
                    <a:lstStyle/>
                    <a:p>
                      <a:pPr algn="ctr"/>
                      <a:r>
                        <a:rPr lang="en-US" b="1" dirty="0" smtClean="0"/>
                        <a:t>-$5,450</a:t>
                      </a:r>
                      <a:endParaRPr lang="en-US" b="1" dirty="0"/>
                    </a:p>
                  </a:txBody>
                  <a:tcPr/>
                </a:tc>
              </a:tr>
              <a:tr h="370840">
                <a:tc>
                  <a:txBody>
                    <a:bodyPr/>
                    <a:lstStyle/>
                    <a:p>
                      <a:r>
                        <a:rPr lang="en-US" b="1" dirty="0" smtClean="0"/>
                        <a:t>Relative</a:t>
                      </a:r>
                      <a:endParaRPr lang="en-US" b="1" dirty="0"/>
                    </a:p>
                  </a:txBody>
                  <a:tcPr/>
                </a:tc>
                <a:tc>
                  <a:txBody>
                    <a:bodyPr/>
                    <a:lstStyle/>
                    <a:p>
                      <a:pPr algn="ctr"/>
                      <a:endParaRPr lang="en-US" b="1" dirty="0"/>
                    </a:p>
                  </a:txBody>
                  <a:tcPr/>
                </a:tc>
                <a:tc>
                  <a:txBody>
                    <a:bodyPr/>
                    <a:lstStyle/>
                    <a:p>
                      <a:pPr algn="ctr"/>
                      <a:r>
                        <a:rPr lang="en-US" b="1" dirty="0" smtClean="0"/>
                        <a:t>-20%</a:t>
                      </a:r>
                      <a:endParaRPr lang="en-US"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69028513"/>
              </p:ext>
            </p:extLst>
          </p:nvPr>
        </p:nvGraphicFramePr>
        <p:xfrm>
          <a:off x="5191594" y="3646298"/>
          <a:ext cx="3705068" cy="2387599"/>
        </p:xfrm>
        <a:graphic>
          <a:graphicData uri="http://schemas.openxmlformats.org/drawingml/2006/table">
            <a:tbl>
              <a:tblPr firstRow="1" bandRow="1">
                <a:tableStyleId>{073A0DAA-6AF3-43AB-8588-CEC1D06C72B9}</a:tableStyleId>
              </a:tblPr>
              <a:tblGrid>
                <a:gridCol w="1145257"/>
                <a:gridCol w="1375588"/>
                <a:gridCol w="1184223"/>
              </a:tblGrid>
              <a:tr h="370840">
                <a:tc gridSpan="3">
                  <a:txBody>
                    <a:bodyPr/>
                    <a:lstStyle/>
                    <a:p>
                      <a:pPr algn="ctr"/>
                      <a:r>
                        <a:rPr lang="en-US" dirty="0" smtClean="0"/>
                        <a:t>Demolitions Impact on All Properties </a:t>
                      </a:r>
                    </a:p>
                    <a:p>
                      <a:pPr algn="ctr"/>
                      <a:r>
                        <a:rPr lang="en-US" dirty="0" smtClean="0"/>
                        <a:t> Muncie Disinvestment Neighborhoods </a:t>
                      </a:r>
                      <a:endParaRPr lang="en-US" dirty="0"/>
                    </a:p>
                  </a:txBody>
                  <a:tcPr/>
                </a:tc>
                <a:tc hMerge="1">
                  <a:txBody>
                    <a:bodyPr/>
                    <a:lstStyle/>
                    <a:p>
                      <a:endParaRPr lang="en-US" dirty="0"/>
                    </a:p>
                  </a:txBody>
                  <a:tcPr/>
                </a:tc>
                <a:tc hMerge="1">
                  <a:txBody>
                    <a:bodyPr/>
                    <a:lstStyle/>
                    <a:p>
                      <a:endParaRPr lang="en-US" dirty="0"/>
                    </a:p>
                  </a:txBody>
                  <a:tcPr/>
                </a:tc>
              </a:tr>
              <a:tr h="185420">
                <a:tc>
                  <a:txBody>
                    <a:bodyPr/>
                    <a:lstStyle/>
                    <a:p>
                      <a:endParaRPr lang="en-US" b="1" dirty="0"/>
                    </a:p>
                  </a:txBody>
                  <a:tcPr/>
                </a:tc>
                <a:tc>
                  <a:txBody>
                    <a:bodyPr/>
                    <a:lstStyle/>
                    <a:p>
                      <a:pPr algn="ctr"/>
                      <a:r>
                        <a:rPr lang="en-US" b="1" dirty="0" smtClean="0"/>
                        <a:t>2011</a:t>
                      </a:r>
                      <a:endParaRPr lang="en-US" b="1" dirty="0"/>
                    </a:p>
                  </a:txBody>
                  <a:tcPr/>
                </a:tc>
                <a:tc>
                  <a:txBody>
                    <a:bodyPr/>
                    <a:lstStyle/>
                    <a:p>
                      <a:pPr algn="ctr"/>
                      <a:r>
                        <a:rPr lang="en-US" b="1" dirty="0" smtClean="0"/>
                        <a:t>2013</a:t>
                      </a:r>
                      <a:endParaRPr lang="en-US" b="1" dirty="0"/>
                    </a:p>
                  </a:txBody>
                  <a:tcPr/>
                </a:tc>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Average</a:t>
                      </a:r>
                    </a:p>
                  </a:txBody>
                  <a:tcPr/>
                </a:tc>
                <a:tc>
                  <a:txBody>
                    <a:bodyPr/>
                    <a:lstStyle/>
                    <a:p>
                      <a:pPr algn="ctr"/>
                      <a:r>
                        <a:rPr lang="en-US" b="1" dirty="0" smtClean="0"/>
                        <a:t>$21,150</a:t>
                      </a:r>
                      <a:endParaRPr lang="en-US" b="1" dirty="0"/>
                    </a:p>
                  </a:txBody>
                  <a:tcPr/>
                </a:tc>
                <a:tc>
                  <a:txBody>
                    <a:bodyPr/>
                    <a:lstStyle/>
                    <a:p>
                      <a:pPr algn="ctr"/>
                      <a:r>
                        <a:rPr lang="en-US" b="1" dirty="0" smtClean="0"/>
                        <a:t>$12,163</a:t>
                      </a:r>
                      <a:endParaRPr lang="en-US" b="1" dirty="0"/>
                    </a:p>
                  </a:txBody>
                  <a:tcPr/>
                </a:tc>
              </a:tr>
              <a:tr h="370840">
                <a:tc>
                  <a:txBody>
                    <a:bodyPr/>
                    <a:lstStyle/>
                    <a:p>
                      <a:r>
                        <a:rPr lang="en-US" b="1" dirty="0" smtClean="0"/>
                        <a:t>Absolute</a:t>
                      </a:r>
                      <a:endParaRPr lang="en-US" b="1" dirty="0"/>
                    </a:p>
                  </a:txBody>
                  <a:tcPr/>
                </a:tc>
                <a:tc>
                  <a:txBody>
                    <a:bodyPr/>
                    <a:lstStyle/>
                    <a:p>
                      <a:pPr algn="ctr"/>
                      <a:endParaRPr lang="en-US" b="1" dirty="0"/>
                    </a:p>
                  </a:txBody>
                  <a:tcPr/>
                </a:tc>
                <a:tc>
                  <a:txBody>
                    <a:bodyPr/>
                    <a:lstStyle/>
                    <a:p>
                      <a:pPr algn="ctr"/>
                      <a:r>
                        <a:rPr lang="en-US" b="1" dirty="0" smtClean="0"/>
                        <a:t>-$8,988</a:t>
                      </a:r>
                      <a:endParaRPr lang="en-US" b="1" dirty="0"/>
                    </a:p>
                  </a:txBody>
                  <a:tcPr/>
                </a:tc>
              </a:tr>
              <a:tr h="370840">
                <a:tc>
                  <a:txBody>
                    <a:bodyPr/>
                    <a:lstStyle/>
                    <a:p>
                      <a:r>
                        <a:rPr lang="en-US" b="1" dirty="0" smtClean="0"/>
                        <a:t>Relative</a:t>
                      </a:r>
                      <a:endParaRPr lang="en-US" b="1" dirty="0"/>
                    </a:p>
                  </a:txBody>
                  <a:tcPr/>
                </a:tc>
                <a:tc>
                  <a:txBody>
                    <a:bodyPr/>
                    <a:lstStyle/>
                    <a:p>
                      <a:pPr algn="ctr"/>
                      <a:endParaRPr lang="en-US" b="1" dirty="0"/>
                    </a:p>
                  </a:txBody>
                  <a:tcPr/>
                </a:tc>
                <a:tc>
                  <a:txBody>
                    <a:bodyPr/>
                    <a:lstStyle/>
                    <a:p>
                      <a:pPr algn="ctr"/>
                      <a:r>
                        <a:rPr lang="en-US" b="1" dirty="0" smtClean="0"/>
                        <a:t>-42%</a:t>
                      </a:r>
                      <a:endParaRPr lang="en-US" b="1" dirty="0"/>
                    </a:p>
                  </a:txBody>
                  <a:tcPr/>
                </a:tc>
              </a:tr>
            </a:tbl>
          </a:graphicData>
        </a:graphic>
      </p:graphicFrame>
      <p:sp>
        <p:nvSpPr>
          <p:cNvPr id="10" name="Oval 9"/>
          <p:cNvSpPr/>
          <p:nvPr/>
        </p:nvSpPr>
        <p:spPr>
          <a:xfrm>
            <a:off x="3125449" y="5988570"/>
            <a:ext cx="3170420" cy="7947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See #6 for why</a:t>
            </a:r>
            <a:endParaRPr lang="en-US" b="1" dirty="0">
              <a:ln w="22225">
                <a:solidFill>
                  <a:schemeClr val="accent2"/>
                </a:solidFill>
                <a:prstDash val="solid"/>
              </a:ln>
              <a:solidFill>
                <a:schemeClr val="accent2">
                  <a:lumMod val="40000"/>
                  <a:lumOff val="60000"/>
                </a:schemeClr>
              </a:solidFill>
            </a:endParaRPr>
          </a:p>
        </p:txBody>
      </p:sp>
      <p:sp>
        <p:nvSpPr>
          <p:cNvPr id="2" name="Rectangle 1"/>
          <p:cNvSpPr/>
          <p:nvPr/>
        </p:nvSpPr>
        <p:spPr>
          <a:xfrm>
            <a:off x="2647784" y="3204376"/>
            <a:ext cx="3999506" cy="3578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Historic Districts Sandwiching Downtown</a:t>
            </a:r>
            <a:endParaRPr lang="en-US" b="1" dirty="0"/>
          </a:p>
        </p:txBody>
      </p:sp>
    </p:spTree>
    <p:extLst>
      <p:ext uri="{BB962C8B-B14F-4D97-AF65-F5344CB8AC3E}">
        <p14:creationId xmlns:p14="http://schemas.microsoft.com/office/powerpoint/2010/main" val="2679717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19" y="0"/>
            <a:ext cx="8079581" cy="1331984"/>
          </a:xfrm>
        </p:spPr>
        <p:txBody>
          <a:bodyPr>
            <a:normAutofit fontScale="90000"/>
          </a:bodyPr>
          <a:lstStyle/>
          <a:p>
            <a:r>
              <a:rPr lang="en-US" dirty="0" smtClean="0"/>
              <a:t>National Historic Trend </a:t>
            </a:r>
            <a:br>
              <a:rPr lang="en-US" dirty="0" smtClean="0"/>
            </a:br>
            <a:r>
              <a:rPr lang="en-US" dirty="0" smtClean="0"/>
              <a:t>Vacant &amp; Abandoned Housing Stock</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pic>
        <p:nvPicPr>
          <p:cNvPr id="5" name="Picture 4" descr="A combination line and bar graph showing the number of housing units and year-round vacancy rates in the U.S. from 1965 to 2010."/>
          <p:cNvPicPr/>
          <p:nvPr/>
        </p:nvPicPr>
        <p:blipFill>
          <a:blip r:embed="rId2">
            <a:extLst>
              <a:ext uri="{28A0092B-C50C-407E-A947-70E740481C1C}">
                <a14:useLocalDpi xmlns:a14="http://schemas.microsoft.com/office/drawing/2010/main" val="0"/>
              </a:ext>
            </a:extLst>
          </a:blip>
          <a:srcRect/>
          <a:stretch>
            <a:fillRect/>
          </a:stretch>
        </p:blipFill>
        <p:spPr bwMode="auto">
          <a:xfrm>
            <a:off x="1417222" y="1331984"/>
            <a:ext cx="6516290" cy="4537073"/>
          </a:xfrm>
          <a:prstGeom prst="rect">
            <a:avLst/>
          </a:prstGeom>
          <a:noFill/>
          <a:ln>
            <a:noFill/>
          </a:ln>
        </p:spPr>
      </p:pic>
      <p:sp>
        <p:nvSpPr>
          <p:cNvPr id="6" name="TextBox 5"/>
          <p:cNvSpPr txBox="1"/>
          <p:nvPr/>
        </p:nvSpPr>
        <p:spPr>
          <a:xfrm>
            <a:off x="1589764" y="5908366"/>
            <a:ext cx="6171206" cy="646331"/>
          </a:xfrm>
          <a:prstGeom prst="rect">
            <a:avLst/>
          </a:prstGeom>
          <a:noFill/>
        </p:spPr>
        <p:txBody>
          <a:bodyPr wrap="square" rtlCol="0">
            <a:spAutoFit/>
          </a:bodyPr>
          <a:lstStyle/>
          <a:p>
            <a:pPr algn="ctr"/>
            <a:r>
              <a:rPr lang="en-US" dirty="0" smtClean="0"/>
              <a:t>Source: U.S. Department of Housing &amp; Urban Development, 2014</a:t>
            </a:r>
            <a:endParaRPr lang="en-US" dirty="0"/>
          </a:p>
        </p:txBody>
      </p:sp>
    </p:spTree>
    <p:extLst>
      <p:ext uri="{BB962C8B-B14F-4D97-AF65-F5344CB8AC3E}">
        <p14:creationId xmlns:p14="http://schemas.microsoft.com/office/powerpoint/2010/main" val="38572355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52" y="0"/>
            <a:ext cx="8079581" cy="779228"/>
          </a:xfrm>
        </p:spPr>
        <p:txBody>
          <a:bodyPr>
            <a:normAutofit fontScale="90000"/>
          </a:bodyPr>
          <a:lstStyle/>
          <a:p>
            <a:pPr algn="ctr"/>
            <a:r>
              <a:rPr lang="en-US" sz="3200" dirty="0" smtClean="0"/>
              <a:t>Effect of Blight [Vacant &amp; Abandoned] on </a:t>
            </a:r>
            <a:br>
              <a:rPr lang="en-US" sz="3200" dirty="0" smtClean="0"/>
            </a:br>
            <a:r>
              <a:rPr lang="en-US" sz="3200" dirty="0" smtClean="0"/>
              <a:t>Neighborhood Property Values</a:t>
            </a:r>
            <a:endParaRPr lang="en-US" sz="3200"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dirty="0"/>
          </a:p>
        </p:txBody>
      </p:sp>
      <p:pic>
        <p:nvPicPr>
          <p:cNvPr id="5" name="Picture 4"/>
          <p:cNvPicPr>
            <a:picLocks noChangeAspect="1"/>
          </p:cNvPicPr>
          <p:nvPr/>
        </p:nvPicPr>
        <p:blipFill>
          <a:blip r:embed="rId2"/>
          <a:stretch>
            <a:fillRect/>
          </a:stretch>
        </p:blipFill>
        <p:spPr>
          <a:xfrm>
            <a:off x="1250562" y="1434806"/>
            <a:ext cx="6612001" cy="3207600"/>
          </a:xfrm>
          <a:prstGeom prst="rect">
            <a:avLst/>
          </a:prstGeom>
        </p:spPr>
      </p:pic>
      <p:sp>
        <p:nvSpPr>
          <p:cNvPr id="6" name="Oval 5"/>
          <p:cNvSpPr/>
          <p:nvPr/>
        </p:nvSpPr>
        <p:spPr>
          <a:xfrm>
            <a:off x="3176546" y="853842"/>
            <a:ext cx="2520563" cy="73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Website</a:t>
            </a:r>
            <a:endParaRPr lang="en-US" sz="2400" b="1" dirty="0"/>
          </a:p>
        </p:txBody>
      </p:sp>
      <p:sp>
        <p:nvSpPr>
          <p:cNvPr id="8" name="TextBox 7"/>
          <p:cNvSpPr txBox="1"/>
          <p:nvPr/>
        </p:nvSpPr>
        <p:spPr>
          <a:xfrm>
            <a:off x="1001864" y="4874150"/>
            <a:ext cx="720388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Longer the blight the stronger the effect [value, geographic scope]</a:t>
            </a:r>
          </a:p>
          <a:p>
            <a:pPr marL="285750" indent="-285750">
              <a:buFont typeface="Arial" panose="020B0604020202020204" pitchFamily="34" charset="0"/>
              <a:buChar char="•"/>
            </a:pPr>
            <a:r>
              <a:rPr lang="en-US" dirty="0" smtClean="0"/>
              <a:t>Match strategy to market conditions</a:t>
            </a:r>
          </a:p>
          <a:p>
            <a:pPr marL="285750" indent="-285750">
              <a:buFont typeface="Arial" panose="020B0604020202020204" pitchFamily="34" charset="0"/>
              <a:buChar char="•"/>
            </a:pPr>
            <a:r>
              <a:rPr lang="en-US" dirty="0" smtClean="0"/>
              <a:t>Detroit, Youngstown &gt; 30% vacant &amp; population not stabilizing</a:t>
            </a:r>
          </a:p>
          <a:p>
            <a:pPr marL="285750" indent="-285750">
              <a:buFont typeface="Arial" panose="020B0604020202020204" pitchFamily="34" charset="0"/>
              <a:buChar char="•"/>
            </a:pPr>
            <a:r>
              <a:rPr lang="en-US" dirty="0" smtClean="0"/>
              <a:t>Milwaukee, &lt; 10% vacant &amp; population stabilizing</a:t>
            </a:r>
            <a:endParaRPr lang="en-US" dirty="0"/>
          </a:p>
        </p:txBody>
      </p:sp>
      <p:sp>
        <p:nvSpPr>
          <p:cNvPr id="9" name="Rectangle 8"/>
          <p:cNvSpPr/>
          <p:nvPr/>
        </p:nvSpPr>
        <p:spPr>
          <a:xfrm>
            <a:off x="5963478" y="3625795"/>
            <a:ext cx="2830665" cy="85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Study Baltimore 1991-2010</a:t>
            </a:r>
            <a:endParaRPr lang="en-US" b="1" dirty="0"/>
          </a:p>
        </p:txBody>
      </p:sp>
      <p:sp>
        <p:nvSpPr>
          <p:cNvPr id="10" name="Left Arrow 9"/>
          <p:cNvSpPr/>
          <p:nvPr/>
        </p:nvSpPr>
        <p:spPr>
          <a:xfrm>
            <a:off x="7124368" y="5342927"/>
            <a:ext cx="1820849" cy="52507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Alternative use</a:t>
            </a:r>
            <a:endParaRPr lang="en-US" dirty="0"/>
          </a:p>
        </p:txBody>
      </p:sp>
      <p:sp>
        <p:nvSpPr>
          <p:cNvPr id="11" name="Left Arrow 10"/>
          <p:cNvSpPr/>
          <p:nvPr/>
        </p:nvSpPr>
        <p:spPr>
          <a:xfrm>
            <a:off x="5914777" y="5629965"/>
            <a:ext cx="1758232" cy="52507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Rehab/ Replace</a:t>
            </a:r>
            <a:endParaRPr lang="en-US" dirty="0"/>
          </a:p>
        </p:txBody>
      </p:sp>
      <p:sp>
        <p:nvSpPr>
          <p:cNvPr id="12" name="Rounded Rectangle 11"/>
          <p:cNvSpPr/>
          <p:nvPr/>
        </p:nvSpPr>
        <p:spPr>
          <a:xfrm>
            <a:off x="858741" y="6074479"/>
            <a:ext cx="5056036" cy="56077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…but, Frankel has a different take in the afternoon… and in Workshop B</a:t>
            </a:r>
            <a:endParaRPr lang="en-US" dirty="0"/>
          </a:p>
        </p:txBody>
      </p:sp>
      <p:sp>
        <p:nvSpPr>
          <p:cNvPr id="7" name="Oval 6"/>
          <p:cNvSpPr/>
          <p:nvPr/>
        </p:nvSpPr>
        <p:spPr>
          <a:xfrm>
            <a:off x="19878" y="282498"/>
            <a:ext cx="1677726" cy="154834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Strategies HUD Study Set</a:t>
            </a:r>
            <a:endParaRPr lang="en-US" dirty="0"/>
          </a:p>
        </p:txBody>
      </p:sp>
    </p:spTree>
    <p:extLst>
      <p:ext uri="{BB962C8B-B14F-4D97-AF65-F5344CB8AC3E}">
        <p14:creationId xmlns:p14="http://schemas.microsoft.com/office/powerpoint/2010/main" val="609236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979410"/>
          </a:xfrm>
        </p:spPr>
        <p:txBody>
          <a:bodyPr/>
          <a:lstStyle/>
          <a:p>
            <a:r>
              <a:rPr lang="en-US" dirty="0" smtClean="0"/>
              <a:t>Study of McKinley Neighborhood</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15</a:t>
            </a:fld>
            <a:endParaRPr lang="en-US" dirty="0"/>
          </a:p>
        </p:txBody>
      </p:sp>
      <p:sp>
        <p:nvSpPr>
          <p:cNvPr id="7" name="TextBox 6"/>
          <p:cNvSpPr txBox="1"/>
          <p:nvPr/>
        </p:nvSpPr>
        <p:spPr>
          <a:xfrm>
            <a:off x="7176052" y="1684713"/>
            <a:ext cx="1534601" cy="923330"/>
          </a:xfrm>
          <a:prstGeom prst="rect">
            <a:avLst/>
          </a:prstGeom>
          <a:noFill/>
        </p:spPr>
        <p:txBody>
          <a:bodyPr wrap="square" rtlCol="0">
            <a:spAutoFit/>
          </a:bodyPr>
          <a:lstStyle/>
          <a:p>
            <a:r>
              <a:rPr lang="en-US" b="1" dirty="0" smtClean="0"/>
              <a:t>22% decline; 5.4% annual; $138K in taxes</a:t>
            </a:r>
            <a:endParaRPr lang="en-US" b="1" dirty="0"/>
          </a:p>
        </p:txBody>
      </p:sp>
      <p:sp>
        <p:nvSpPr>
          <p:cNvPr id="9" name="Rectangle 8"/>
          <p:cNvSpPr/>
          <p:nvPr/>
        </p:nvSpPr>
        <p:spPr>
          <a:xfrm>
            <a:off x="1208598" y="5057030"/>
            <a:ext cx="6734755" cy="83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225</a:t>
            </a:r>
            <a:r>
              <a:rPr lang="en-US" dirty="0" smtClean="0"/>
              <a:t> </a:t>
            </a:r>
            <a:r>
              <a:rPr lang="en-US" dirty="0"/>
              <a:t>of </a:t>
            </a:r>
            <a:r>
              <a:rPr lang="en-US" dirty="0" smtClean="0"/>
              <a:t>282 properties</a:t>
            </a:r>
          </a:p>
          <a:p>
            <a:pPr algn="ctr"/>
            <a:r>
              <a:rPr lang="en-US" dirty="0" smtClean="0"/>
              <a:t>excludes demolished [21], vacant land [24], investment properties [12]</a:t>
            </a:r>
          </a:p>
          <a:p>
            <a:pPr algn="ctr"/>
            <a:r>
              <a:rPr lang="en-US" dirty="0" smtClean="0"/>
              <a:t>Demolitions in 2010 with NSP funds, with exceptions</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911278802"/>
              </p:ext>
            </p:extLst>
          </p:nvPr>
        </p:nvGraphicFramePr>
        <p:xfrm>
          <a:off x="0" y="1684713"/>
          <a:ext cx="7176052" cy="3123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09695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Includes all properties </a:t>
            </a:r>
            <a:br>
              <a:rPr lang="en-US" dirty="0" smtClean="0"/>
            </a:br>
            <a:r>
              <a:rPr lang="en-US" dirty="0" smtClean="0"/>
              <a:t>[now with investment uses] </a:t>
            </a:r>
            <a:br>
              <a:rPr lang="en-US" dirty="0" smtClean="0"/>
            </a:br>
            <a:r>
              <a:rPr lang="en-US" dirty="0" smtClean="0"/>
              <a:t>less demolished and vacant land</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030185043"/>
              </p:ext>
            </p:extLst>
          </p:nvPr>
        </p:nvGraphicFramePr>
        <p:xfrm>
          <a:off x="1195345" y="2245195"/>
          <a:ext cx="6693341" cy="385591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13830" y="6202017"/>
            <a:ext cx="4937760" cy="5812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$274,600 in lost investment</a:t>
            </a:r>
          </a:p>
          <a:p>
            <a:pPr algn="ctr"/>
            <a:r>
              <a:rPr lang="en-US" b="1" dirty="0" smtClean="0"/>
              <a:t>[$1,650,049 - $1,375,449]</a:t>
            </a:r>
            <a:endParaRPr lang="en-US" b="1" dirty="0"/>
          </a:p>
        </p:txBody>
      </p:sp>
      <p:sp>
        <p:nvSpPr>
          <p:cNvPr id="9" name="Left Arrow 8"/>
          <p:cNvSpPr/>
          <p:nvPr/>
        </p:nvSpPr>
        <p:spPr>
          <a:xfrm>
            <a:off x="7362908" y="806358"/>
            <a:ext cx="1693628" cy="10445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MF + C</a:t>
            </a:r>
            <a:endParaRPr lang="en-US" sz="2400" b="1" dirty="0"/>
          </a:p>
        </p:txBody>
      </p:sp>
    </p:spTree>
    <p:extLst>
      <p:ext uri="{BB962C8B-B14F-4D97-AF65-F5344CB8AC3E}">
        <p14:creationId xmlns:p14="http://schemas.microsoft.com/office/powerpoint/2010/main" val="41103979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2919" y="499533"/>
            <a:ext cx="8079581" cy="836286"/>
          </a:xfrm>
        </p:spPr>
        <p:txBody>
          <a:bodyPr/>
          <a:lstStyle/>
          <a:p>
            <a:r>
              <a:rPr lang="en-US" dirty="0" smtClean="0"/>
              <a:t>Average Home Value</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760186892"/>
              </p:ext>
            </p:extLst>
          </p:nvPr>
        </p:nvGraphicFramePr>
        <p:xfrm>
          <a:off x="1725018" y="1718703"/>
          <a:ext cx="5542473" cy="2959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48947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Demolished Homes [21]</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pic>
        <p:nvPicPr>
          <p:cNvPr id="6" name="Picture 5"/>
          <p:cNvPicPr>
            <a:picLocks noChangeAspect="1"/>
          </p:cNvPicPr>
          <p:nvPr/>
        </p:nvPicPr>
        <p:blipFill>
          <a:blip r:embed="rId2"/>
          <a:stretch>
            <a:fillRect/>
          </a:stretch>
        </p:blipFill>
        <p:spPr>
          <a:xfrm>
            <a:off x="1475200" y="2544543"/>
            <a:ext cx="6221755" cy="1287985"/>
          </a:xfrm>
          <a:prstGeom prst="rect">
            <a:avLst/>
          </a:prstGeom>
        </p:spPr>
      </p:pic>
      <p:sp>
        <p:nvSpPr>
          <p:cNvPr id="7" name="TextBox 6"/>
          <p:cNvSpPr txBox="1"/>
          <p:nvPr/>
        </p:nvSpPr>
        <p:spPr>
          <a:xfrm>
            <a:off x="6234817" y="3924118"/>
            <a:ext cx="2337683" cy="461665"/>
          </a:xfrm>
          <a:prstGeom prst="rect">
            <a:avLst/>
          </a:prstGeom>
          <a:noFill/>
        </p:spPr>
        <p:txBody>
          <a:bodyPr wrap="square" rtlCol="0">
            <a:spAutoFit/>
          </a:bodyPr>
          <a:lstStyle/>
          <a:p>
            <a:r>
              <a:rPr lang="en-US" sz="2400" b="1" dirty="0" smtClean="0"/>
              <a:t>73% Loss</a:t>
            </a:r>
            <a:endParaRPr lang="en-US" sz="2400" b="1" dirty="0"/>
          </a:p>
        </p:txBody>
      </p:sp>
      <p:sp>
        <p:nvSpPr>
          <p:cNvPr id="8" name="Rounded Rectangle 7"/>
          <p:cNvSpPr/>
          <p:nvPr/>
        </p:nvSpPr>
        <p:spPr>
          <a:xfrm>
            <a:off x="3323645" y="4794637"/>
            <a:ext cx="2671638" cy="73152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Findings:</a:t>
            </a:r>
          </a:p>
          <a:p>
            <a:pPr algn="ctr"/>
            <a:r>
              <a:rPr lang="en-US" b="1" dirty="0" smtClean="0"/>
              <a:t>Direct + Indirect Impacts</a:t>
            </a:r>
            <a:endParaRPr lang="en-US" b="1" dirty="0"/>
          </a:p>
        </p:txBody>
      </p:sp>
    </p:spTree>
    <p:extLst>
      <p:ext uri="{BB962C8B-B14F-4D97-AF65-F5344CB8AC3E}">
        <p14:creationId xmlns:p14="http://schemas.microsoft.com/office/powerpoint/2010/main" val="27844235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7" y="132274"/>
            <a:ext cx="9001594" cy="1658198"/>
          </a:xfrm>
        </p:spPr>
        <p:txBody>
          <a:bodyPr>
            <a:normAutofit fontScale="90000"/>
          </a:bodyPr>
          <a:lstStyle/>
          <a:p>
            <a:r>
              <a:rPr lang="en-US" dirty="0" smtClean="0"/>
              <a:t>2. </a:t>
            </a:r>
            <a:r>
              <a:rPr lang="en-US" sz="4400" dirty="0"/>
              <a:t>Resources are shrinking &amp; I don’t have any</a:t>
            </a:r>
            <a:r>
              <a:rPr lang="en-US" dirty="0"/>
              <a:t/>
            </a:r>
            <a:br>
              <a:rPr lang="en-US" dirty="0"/>
            </a:br>
            <a:endParaRPr lang="en-US" dirty="0"/>
          </a:p>
        </p:txBody>
      </p:sp>
      <p:sp>
        <p:nvSpPr>
          <p:cNvPr id="3" name="Content Placeholder 2"/>
          <p:cNvSpPr>
            <a:spLocks noGrp="1"/>
          </p:cNvSpPr>
          <p:nvPr>
            <p:ph idx="1"/>
          </p:nvPr>
        </p:nvSpPr>
        <p:spPr>
          <a:xfrm>
            <a:off x="2390932" y="2063563"/>
            <a:ext cx="5859280" cy="3766185"/>
          </a:xfrm>
        </p:spPr>
        <p:txBody>
          <a:bodyPr/>
          <a:lstStyle/>
          <a:p>
            <a:r>
              <a:rPr lang="en-US" dirty="0" smtClean="0">
                <a:solidFill>
                  <a:srgbClr val="FFFF00"/>
                </a:solidFill>
              </a:rPr>
              <a:t>Some, while others are expanding</a:t>
            </a:r>
          </a:p>
          <a:p>
            <a:r>
              <a:rPr lang="en-US" dirty="0" smtClean="0">
                <a:solidFill>
                  <a:srgbClr val="FFFF00"/>
                </a:solidFill>
              </a:rPr>
              <a:t>… &amp; Yes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3108868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2628" y="767419"/>
            <a:ext cx="8085582" cy="1928073"/>
          </a:xfrm>
        </p:spPr>
        <p:txBody>
          <a:bodyPr/>
          <a:lstStyle/>
          <a:p>
            <a:r>
              <a:rPr lang="en-US" dirty="0" smtClean="0"/>
              <a:t>PARTS</a:t>
            </a:r>
            <a:endParaRPr lang="en-US" dirty="0"/>
          </a:p>
        </p:txBody>
      </p:sp>
      <p:sp>
        <p:nvSpPr>
          <p:cNvPr id="7" name="Text Placeholder 6"/>
          <p:cNvSpPr>
            <a:spLocks noGrp="1"/>
          </p:cNvSpPr>
          <p:nvPr>
            <p:ph type="body" idx="1"/>
          </p:nvPr>
        </p:nvSpPr>
        <p:spPr>
          <a:xfrm>
            <a:off x="514350" y="3037398"/>
            <a:ext cx="6919722" cy="2792350"/>
          </a:xfrm>
        </p:spPr>
        <p:txBody>
          <a:bodyPr>
            <a:normAutofit fontScale="92500" lnSpcReduction="10000"/>
          </a:bodyPr>
          <a:lstStyle/>
          <a:p>
            <a:pPr marL="514350" indent="-514350">
              <a:buFont typeface="+mj-lt"/>
              <a:buAutoNum type="arabicPeriod"/>
            </a:pPr>
            <a:r>
              <a:rPr lang="en-US" dirty="0" smtClean="0"/>
              <a:t>Guidelines to Conduct Workshop</a:t>
            </a:r>
          </a:p>
          <a:p>
            <a:pPr marL="514350" indent="-514350">
              <a:buFont typeface="+mj-lt"/>
              <a:buAutoNum type="arabicPeriod"/>
            </a:pPr>
            <a:r>
              <a:rPr lang="en-US" dirty="0" smtClean="0"/>
              <a:t>Myths &amp; Premises</a:t>
            </a:r>
          </a:p>
          <a:p>
            <a:pPr marL="514350" indent="-514350">
              <a:buFont typeface="+mj-lt"/>
              <a:buAutoNum type="arabicPeriod"/>
            </a:pPr>
            <a:r>
              <a:rPr lang="en-US" dirty="0" smtClean="0"/>
              <a:t>Getting Started</a:t>
            </a:r>
          </a:p>
          <a:p>
            <a:pPr marL="514350" indent="-514350">
              <a:buFont typeface="+mj-lt"/>
              <a:buAutoNum type="arabicPeriod"/>
            </a:pPr>
            <a:r>
              <a:rPr lang="en-US" dirty="0" smtClean="0"/>
              <a:t>Repurposing</a:t>
            </a:r>
          </a:p>
          <a:p>
            <a:pPr marL="514350" indent="-514350">
              <a:buFont typeface="+mj-lt"/>
              <a:buAutoNum type="arabicPeriod"/>
            </a:pPr>
            <a:r>
              <a:rPr lang="en-US" dirty="0" smtClean="0"/>
              <a:t>Break for Lunch</a:t>
            </a:r>
          </a:p>
          <a:p>
            <a:pPr marL="514350" indent="-514350">
              <a:buFont typeface="+mj-lt"/>
              <a:buAutoNum type="arabicPeriod"/>
            </a:pPr>
            <a:r>
              <a:rPr lang="en-US" dirty="0" smtClean="0"/>
              <a:t>Afternoon Workshop</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290659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53" y="67456"/>
            <a:ext cx="8229600" cy="1506511"/>
          </a:xfrm>
        </p:spPr>
        <p:txBody>
          <a:bodyPr>
            <a:normAutofit/>
          </a:bodyPr>
          <a:lstStyle/>
          <a:p>
            <a:r>
              <a:rPr lang="en-US" dirty="0" smtClean="0"/>
              <a:t>A. Underutilized Resources/ Proven Strategies</a:t>
            </a:r>
            <a:endParaRPr lang="en-US" dirty="0"/>
          </a:p>
        </p:txBody>
      </p:sp>
      <p:sp>
        <p:nvSpPr>
          <p:cNvPr id="3" name="Content Placeholder 2"/>
          <p:cNvSpPr>
            <a:spLocks noGrp="1"/>
          </p:cNvSpPr>
          <p:nvPr>
            <p:ph sz="half" idx="1"/>
          </p:nvPr>
        </p:nvSpPr>
        <p:spPr>
          <a:xfrm>
            <a:off x="152400" y="1600200"/>
            <a:ext cx="4343400" cy="4525963"/>
          </a:xfrm>
        </p:spPr>
        <p:txBody>
          <a:bodyPr>
            <a:normAutofit lnSpcReduction="10000"/>
          </a:bodyPr>
          <a:lstStyle/>
          <a:p>
            <a:pPr marL="585216" lvl="1" indent="0">
              <a:buNone/>
            </a:pPr>
            <a:r>
              <a:rPr lang="en-US" b="1" i="1" u="sng" dirty="0" smtClean="0"/>
              <a:t>Under-utilized tools</a:t>
            </a:r>
          </a:p>
          <a:p>
            <a:pPr marL="779526" indent="-514350">
              <a:buFont typeface="+mj-lt"/>
              <a:buAutoNum type="arabicPeriod"/>
            </a:pPr>
            <a:r>
              <a:rPr lang="en-US" dirty="0" smtClean="0">
                <a:solidFill>
                  <a:srgbClr val="FFFF00"/>
                </a:solidFill>
              </a:rPr>
              <a:t>Mortgage Guarantees</a:t>
            </a:r>
          </a:p>
          <a:p>
            <a:pPr marL="779526" indent="-514350">
              <a:buFont typeface="+mj-lt"/>
              <a:buAutoNum type="arabicPeriod"/>
            </a:pPr>
            <a:r>
              <a:rPr lang="en-US" dirty="0" smtClean="0">
                <a:solidFill>
                  <a:srgbClr val="FFFF00"/>
                </a:solidFill>
              </a:rPr>
              <a:t>Tax-increment Financing [</a:t>
            </a:r>
            <a:r>
              <a:rPr lang="en-US" dirty="0" err="1" smtClean="0">
                <a:solidFill>
                  <a:srgbClr val="FFFF00"/>
                </a:solidFill>
              </a:rPr>
              <a:t>HoTIF</a:t>
            </a:r>
            <a:r>
              <a:rPr lang="en-US" dirty="0" smtClean="0">
                <a:solidFill>
                  <a:srgbClr val="FFFF00"/>
                </a:solidFill>
              </a:rPr>
              <a:t>]</a:t>
            </a:r>
          </a:p>
          <a:p>
            <a:pPr marL="779526" indent="-514350">
              <a:buFont typeface="+mj-lt"/>
              <a:buAutoNum type="arabicPeriod"/>
            </a:pPr>
            <a:r>
              <a:rPr lang="en-US" dirty="0" smtClean="0">
                <a:solidFill>
                  <a:srgbClr val="FFFF00"/>
                </a:solidFill>
              </a:rPr>
              <a:t>Tax-credit Financing</a:t>
            </a:r>
          </a:p>
          <a:p>
            <a:pPr marL="1099566" lvl="1" indent="-514350">
              <a:buFont typeface="+mj-lt"/>
              <a:buAutoNum type="alphaLcPeriod"/>
            </a:pPr>
            <a:r>
              <a:rPr lang="en-US" dirty="0" smtClean="0"/>
              <a:t>LIHTC [yes]</a:t>
            </a:r>
          </a:p>
          <a:p>
            <a:pPr marL="1099566" lvl="1" indent="-514350">
              <a:buFont typeface="+mj-lt"/>
              <a:buAutoNum type="alphaLcPeriod"/>
            </a:pPr>
            <a:r>
              <a:rPr lang="en-US" dirty="0" smtClean="0"/>
              <a:t>NMTC</a:t>
            </a:r>
          </a:p>
          <a:p>
            <a:pPr marL="1099566" lvl="1" indent="-514350">
              <a:buFont typeface="+mj-lt"/>
              <a:buAutoNum type="alphaLcPeriod"/>
            </a:pPr>
            <a:r>
              <a:rPr lang="en-US" dirty="0" smtClean="0"/>
              <a:t>HTC </a:t>
            </a:r>
            <a:r>
              <a:rPr lang="en-US" sz="1800" dirty="0" smtClean="0"/>
              <a:t>– IRC Sec. 50a – 5 </a:t>
            </a:r>
            <a:r>
              <a:rPr lang="en-US" sz="1800" dirty="0" err="1" smtClean="0"/>
              <a:t>yrs</a:t>
            </a:r>
            <a:endParaRPr lang="en-US" dirty="0" smtClean="0"/>
          </a:p>
          <a:p>
            <a:pPr marL="779526" indent="-514350">
              <a:buFont typeface="+mj-lt"/>
              <a:buAutoNum type="arabicPeriod"/>
            </a:pPr>
            <a:r>
              <a:rPr lang="en-US" dirty="0" smtClean="0">
                <a:solidFill>
                  <a:srgbClr val="FFFF00"/>
                </a:solidFill>
              </a:rPr>
              <a:t>Affordable Housing Program [AHP] – engage the lenders through FHLBI</a:t>
            </a:r>
          </a:p>
        </p:txBody>
      </p:sp>
      <p:sp>
        <p:nvSpPr>
          <p:cNvPr id="5" name="Content Placeholder 4"/>
          <p:cNvSpPr>
            <a:spLocks noGrp="1"/>
          </p:cNvSpPr>
          <p:nvPr>
            <p:ph sz="half" idx="2"/>
          </p:nvPr>
        </p:nvSpPr>
        <p:spPr>
          <a:xfrm>
            <a:off x="4648200" y="1600200"/>
            <a:ext cx="4419600" cy="4525963"/>
          </a:xfrm>
        </p:spPr>
        <p:txBody>
          <a:bodyPr>
            <a:normAutofit lnSpcReduction="10000"/>
          </a:bodyPr>
          <a:lstStyle/>
          <a:p>
            <a:pPr marL="137160" lvl="1" indent="0">
              <a:buClr>
                <a:schemeClr val="tx1">
                  <a:shade val="95000"/>
                </a:schemeClr>
              </a:buClr>
              <a:buSzPct val="65000"/>
              <a:buNone/>
            </a:pPr>
            <a:r>
              <a:rPr lang="en-US" b="1" i="1" u="sng" dirty="0" smtClean="0"/>
              <a:t>Under-utilized </a:t>
            </a:r>
            <a:r>
              <a:rPr lang="en-US" b="1" i="1" u="sng" dirty="0"/>
              <a:t>strategies</a:t>
            </a:r>
          </a:p>
          <a:p>
            <a:pPr marL="779526" indent="-514350">
              <a:buFont typeface="+mj-lt"/>
              <a:buAutoNum type="arabicPeriod"/>
            </a:pPr>
            <a:r>
              <a:rPr lang="en-US" dirty="0" smtClean="0">
                <a:solidFill>
                  <a:srgbClr val="FFFF00"/>
                </a:solidFill>
              </a:rPr>
              <a:t>Homestead rehabilitation program – financially </a:t>
            </a:r>
            <a:r>
              <a:rPr lang="en-US" dirty="0" err="1" smtClean="0">
                <a:solidFill>
                  <a:srgbClr val="FFFF00"/>
                </a:solidFill>
              </a:rPr>
              <a:t>sutainable</a:t>
            </a:r>
            <a:endParaRPr lang="en-US" dirty="0" smtClean="0">
              <a:solidFill>
                <a:srgbClr val="FFFF00"/>
              </a:solidFill>
            </a:endParaRPr>
          </a:p>
          <a:p>
            <a:pPr marL="779526" indent="-514350">
              <a:buFont typeface="+mj-lt"/>
              <a:buAutoNum type="arabicPeriod"/>
            </a:pPr>
            <a:r>
              <a:rPr lang="en-US" dirty="0" smtClean="0">
                <a:solidFill>
                  <a:srgbClr val="FFFF00"/>
                </a:solidFill>
              </a:rPr>
              <a:t>Developer-financed </a:t>
            </a:r>
            <a:r>
              <a:rPr lang="en-US" dirty="0">
                <a:solidFill>
                  <a:srgbClr val="FFFF00"/>
                </a:solidFill>
              </a:rPr>
              <a:t>subsidies for affordable housing, urban amenities</a:t>
            </a:r>
          </a:p>
          <a:p>
            <a:pPr marL="779526" indent="-514350">
              <a:buFont typeface="+mj-lt"/>
              <a:buAutoNum type="arabicPeriod"/>
            </a:pPr>
            <a:r>
              <a:rPr lang="en-US" dirty="0" smtClean="0">
                <a:solidFill>
                  <a:srgbClr val="FFFF00"/>
                </a:solidFill>
              </a:rPr>
              <a:t>Neighborhood Strategy</a:t>
            </a:r>
          </a:p>
          <a:p>
            <a:pPr marL="1099566" lvl="1" indent="-514350">
              <a:buFont typeface="+mj-lt"/>
              <a:buAutoNum type="alphaLcPeriod"/>
            </a:pPr>
            <a:r>
              <a:rPr lang="en-US" dirty="0" smtClean="0"/>
              <a:t>Block by block</a:t>
            </a:r>
          </a:p>
          <a:p>
            <a:pPr marL="1099566" lvl="1" indent="-514350">
              <a:buFont typeface="+mj-lt"/>
              <a:buAutoNum type="alphaLcPeriod"/>
            </a:pPr>
            <a:r>
              <a:rPr lang="en-US" dirty="0" smtClean="0"/>
              <a:t>Mixed Use</a:t>
            </a:r>
            <a:endParaRPr lang="en-US" dirty="0"/>
          </a:p>
          <a:p>
            <a:pPr marL="779526" indent="-514350">
              <a:buFont typeface="+mj-lt"/>
              <a:buAutoNum type="arabicPeriod"/>
            </a:pPr>
            <a:r>
              <a:rPr lang="en-US" dirty="0" smtClean="0">
                <a:solidFill>
                  <a:srgbClr val="FFFF00"/>
                </a:solidFill>
              </a:rPr>
              <a:t>Laws </a:t>
            </a:r>
            <a:r>
              <a:rPr lang="en-US" dirty="0">
                <a:solidFill>
                  <a:srgbClr val="FFFF00"/>
                </a:solidFill>
              </a:rPr>
              <a:t>of</a:t>
            </a:r>
          </a:p>
          <a:p>
            <a:pPr marL="1042416" lvl="1" indent="-457200">
              <a:buFont typeface="+mj-lt"/>
              <a:buAutoNum type="alphaLcPeriod"/>
            </a:pPr>
            <a:r>
              <a:rPr lang="en-US" dirty="0"/>
              <a:t>Large Numbers</a:t>
            </a:r>
          </a:p>
          <a:p>
            <a:pPr marL="1042416" lvl="1" indent="-457200">
              <a:buFont typeface="+mj-lt"/>
              <a:buAutoNum type="alphaLcPeriod"/>
            </a:pPr>
            <a:r>
              <a:rPr lang="en-US" dirty="0"/>
              <a:t>Small Numbers</a:t>
            </a:r>
          </a:p>
          <a:p>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20</a:t>
            </a:fld>
            <a:endParaRPr kumimoji="0" lang="en-US"/>
          </a:p>
        </p:txBody>
      </p:sp>
      <p:sp>
        <p:nvSpPr>
          <p:cNvPr id="6" name="Oval 5"/>
          <p:cNvSpPr/>
          <p:nvPr/>
        </p:nvSpPr>
        <p:spPr>
          <a:xfrm>
            <a:off x="2590800" y="6126163"/>
            <a:ext cx="4114800" cy="655637"/>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000" b="1" dirty="0" smtClean="0"/>
              <a:t>Pedestrian Short List</a:t>
            </a:r>
            <a:endParaRPr lang="en-US" sz="2000" b="1" dirty="0"/>
          </a:p>
        </p:txBody>
      </p:sp>
      <p:sp>
        <p:nvSpPr>
          <p:cNvPr id="7" name="Footer Placeholder 6"/>
          <p:cNvSpPr>
            <a:spLocks noGrp="1"/>
          </p:cNvSpPr>
          <p:nvPr>
            <p:ph type="ftr" sz="quarter" idx="11"/>
          </p:nvPr>
        </p:nvSpPr>
        <p:spPr/>
        <p:txBody>
          <a:bodyPr/>
          <a:lstStyle/>
          <a:p>
            <a:r>
              <a:rPr lang="en-US" smtClean="0"/>
              <a:t>BEP workshop A: morning</a:t>
            </a:r>
            <a:endParaRPr lang="en-US" dirty="0"/>
          </a:p>
        </p:txBody>
      </p:sp>
    </p:spTree>
    <p:extLst>
      <p:ext uri="{BB962C8B-B14F-4D97-AF65-F5344CB8AC3E}">
        <p14:creationId xmlns:p14="http://schemas.microsoft.com/office/powerpoint/2010/main" val="2933971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94799"/>
            <a:ext cx="8079581" cy="1658198"/>
          </a:xfrm>
        </p:spPr>
        <p:txBody>
          <a:bodyPr/>
          <a:lstStyle/>
          <a:p>
            <a:r>
              <a:rPr lang="en-US" dirty="0" smtClean="0"/>
              <a:t>3. </a:t>
            </a:r>
            <a:r>
              <a:rPr lang="en-US" dirty="0"/>
              <a:t>My community is shrinking &amp; there is no demand to move </a:t>
            </a:r>
            <a:r>
              <a:rPr lang="en-US" dirty="0" smtClean="0"/>
              <a:t>here</a:t>
            </a:r>
            <a:endParaRPr lang="en-US" dirty="0"/>
          </a:p>
        </p:txBody>
      </p:sp>
      <p:sp>
        <p:nvSpPr>
          <p:cNvPr id="3" name="Content Placeholder 2"/>
          <p:cNvSpPr>
            <a:spLocks noGrp="1"/>
          </p:cNvSpPr>
          <p:nvPr>
            <p:ph idx="1"/>
          </p:nvPr>
        </p:nvSpPr>
        <p:spPr>
          <a:xfrm>
            <a:off x="507205" y="1993393"/>
            <a:ext cx="8464407" cy="4362437"/>
          </a:xfrm>
        </p:spPr>
        <p:txBody>
          <a:bodyPr>
            <a:normAutofit lnSpcReduction="10000"/>
          </a:bodyPr>
          <a:lstStyle/>
          <a:p>
            <a:pPr marL="457200" indent="-457200">
              <a:buFont typeface="+mj-lt"/>
              <a:buAutoNum type="alphaUcPeriod"/>
            </a:pPr>
            <a:r>
              <a:rPr lang="en-US" dirty="0" smtClean="0">
                <a:solidFill>
                  <a:srgbClr val="FFFF00"/>
                </a:solidFill>
              </a:rPr>
              <a:t>Essential role of neighborhood organization</a:t>
            </a:r>
          </a:p>
          <a:p>
            <a:pPr lvl="2">
              <a:buFont typeface="+mj-lt"/>
              <a:buAutoNum type="romanLcPeriod"/>
            </a:pPr>
            <a:r>
              <a:rPr lang="en-US" dirty="0" smtClean="0">
                <a:solidFill>
                  <a:srgbClr val="FFFF00"/>
                </a:solidFill>
              </a:rPr>
              <a:t>Every household is named Hughes or Thornburg</a:t>
            </a:r>
          </a:p>
          <a:p>
            <a:pPr lvl="1">
              <a:buFont typeface="+mj-lt"/>
              <a:buAutoNum type="alphaUcPeriod" startAt="2"/>
            </a:pPr>
            <a:endParaRPr lang="en-US" i="1" dirty="0" smtClean="0">
              <a:solidFill>
                <a:srgbClr val="FFFF00"/>
              </a:solidFill>
            </a:endParaRPr>
          </a:p>
          <a:p>
            <a:pPr lvl="1">
              <a:buFont typeface="+mj-lt"/>
              <a:buAutoNum type="alphaUcPeriod" startAt="2"/>
            </a:pPr>
            <a:r>
              <a:rPr lang="en-US" i="1" dirty="0" smtClean="0">
                <a:solidFill>
                  <a:srgbClr val="FFFF00"/>
                </a:solidFill>
              </a:rPr>
              <a:t>Market Capture</a:t>
            </a:r>
          </a:p>
          <a:p>
            <a:pPr lvl="2">
              <a:buFont typeface="+mj-lt"/>
              <a:buAutoNum type="romanLcPeriod"/>
            </a:pPr>
            <a:r>
              <a:rPr lang="en-US" dirty="0" smtClean="0">
                <a:solidFill>
                  <a:srgbClr val="FFFF00"/>
                </a:solidFill>
              </a:rPr>
              <a:t>College: </a:t>
            </a:r>
            <a:r>
              <a:rPr lang="en-US" dirty="0" err="1" smtClean="0">
                <a:solidFill>
                  <a:srgbClr val="FFFF00"/>
                </a:solidFill>
              </a:rPr>
              <a:t>matriculants</a:t>
            </a:r>
            <a:r>
              <a:rPr lang="en-US" dirty="0" smtClean="0">
                <a:solidFill>
                  <a:srgbClr val="FFFF00"/>
                </a:solidFill>
              </a:rPr>
              <a:t> + graduates</a:t>
            </a:r>
          </a:p>
          <a:p>
            <a:pPr lvl="2">
              <a:buFont typeface="+mj-lt"/>
              <a:buAutoNum type="romanLcPeriod"/>
            </a:pPr>
            <a:r>
              <a:rPr lang="en-US" dirty="0" smtClean="0">
                <a:solidFill>
                  <a:srgbClr val="FFFF00"/>
                </a:solidFill>
              </a:rPr>
              <a:t>What is venture capital funding?</a:t>
            </a:r>
          </a:p>
          <a:p>
            <a:pPr lvl="2">
              <a:buFont typeface="+mj-lt"/>
              <a:buAutoNum type="romanLcPeriod"/>
            </a:pPr>
            <a:r>
              <a:rPr lang="en-US" dirty="0" smtClean="0">
                <a:solidFill>
                  <a:srgbClr val="FFFF00"/>
                </a:solidFill>
              </a:rPr>
              <a:t>What is an offer that can’t be refused?  What is the role of price?</a:t>
            </a:r>
          </a:p>
          <a:p>
            <a:pPr lvl="2">
              <a:buFont typeface="+mj-lt"/>
              <a:buAutoNum type="romanLcPeriod"/>
            </a:pPr>
            <a:r>
              <a:rPr lang="en-US" i="1" dirty="0" smtClean="0">
                <a:solidFill>
                  <a:srgbClr val="FFFF00"/>
                </a:solidFill>
              </a:rPr>
              <a:t>Quid pro quo on new businesses [catalytic projects in the afternoon]</a:t>
            </a:r>
          </a:p>
          <a:p>
            <a:pPr marL="388620" lvl="1" indent="-457200">
              <a:buFont typeface="+mj-lt"/>
              <a:buAutoNum type="alphaUcPeriod" startAt="2"/>
            </a:pPr>
            <a:endParaRPr lang="en-US" dirty="0" smtClean="0">
              <a:solidFill>
                <a:srgbClr val="FFFF00"/>
              </a:solidFill>
            </a:endParaRPr>
          </a:p>
          <a:p>
            <a:pPr marL="388620" lvl="1" indent="-457200">
              <a:buFont typeface="+mj-lt"/>
              <a:buAutoNum type="alphaUcPeriod" startAt="2"/>
            </a:pPr>
            <a:r>
              <a:rPr lang="en-US" dirty="0" smtClean="0">
                <a:solidFill>
                  <a:srgbClr val="FFFF00"/>
                </a:solidFill>
              </a:rPr>
              <a:t>What if housing contained a means of living &amp; livelihood?</a:t>
            </a:r>
          </a:p>
          <a:p>
            <a:pPr marL="720090" lvl="2" indent="-514350">
              <a:buFont typeface="+mj-lt"/>
              <a:buAutoNum type="romanLcPeriod"/>
            </a:pPr>
            <a:r>
              <a:rPr lang="en-US" dirty="0">
                <a:solidFill>
                  <a:srgbClr val="FFFF00"/>
                </a:solidFill>
              </a:rPr>
              <a:t>Mixed </a:t>
            </a:r>
            <a:r>
              <a:rPr lang="en-US" dirty="0" smtClean="0">
                <a:solidFill>
                  <a:srgbClr val="FFFF00"/>
                </a:solidFill>
              </a:rPr>
              <a:t>uses “urban amenities” [“strategy of indirection” in October workshops]</a:t>
            </a:r>
            <a:endParaRPr lang="en-US" dirty="0">
              <a:solidFill>
                <a:srgbClr val="FFFF00"/>
              </a:solidFill>
            </a:endParaRPr>
          </a:p>
          <a:p>
            <a:pPr marL="720090" lvl="2" indent="-514350">
              <a:buFont typeface="+mj-lt"/>
              <a:buAutoNum type="romanLcPeriod"/>
            </a:pPr>
            <a:r>
              <a:rPr lang="en-US" dirty="0" smtClean="0">
                <a:solidFill>
                  <a:srgbClr val="FFFF00"/>
                </a:solidFill>
              </a:rPr>
              <a:t>Live/work</a:t>
            </a:r>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21</a:t>
            </a:fld>
            <a:endParaRPr lang="en-US" dirty="0"/>
          </a:p>
        </p:txBody>
      </p:sp>
      <p:sp>
        <p:nvSpPr>
          <p:cNvPr id="6" name="Oval 5"/>
          <p:cNvSpPr/>
          <p:nvPr/>
        </p:nvSpPr>
        <p:spPr>
          <a:xfrm>
            <a:off x="6865494" y="1806315"/>
            <a:ext cx="2106117" cy="188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If you build it, will anyone come?</a:t>
            </a:r>
            <a:endParaRPr lang="en-US" sz="2400" b="1" dirty="0"/>
          </a:p>
        </p:txBody>
      </p:sp>
    </p:spTree>
    <p:extLst>
      <p:ext uri="{BB962C8B-B14F-4D97-AF65-F5344CB8AC3E}">
        <p14:creationId xmlns:p14="http://schemas.microsoft.com/office/powerpoint/2010/main" val="13946440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5"/>
          <p:cNvSpPr>
            <a:spLocks noGrp="1"/>
          </p:cNvSpPr>
          <p:nvPr>
            <p:ph type="sldNum" sz="quarter" idx="12"/>
          </p:nvPr>
        </p:nvSpPr>
        <p:spPr>
          <a:noFill/>
        </p:spPr>
        <p:txBody>
          <a:bodyPr/>
          <a:lstStyle/>
          <a:p>
            <a:fld id="{A85BDD6F-1113-4E08-BE42-C3E1DD7FABE5}" type="slidenum">
              <a:rPr lang="en-US" smtClean="0"/>
              <a:pPr/>
              <a:t>22</a:t>
            </a:fld>
            <a:endParaRPr lang="en-US" smtClean="0"/>
          </a:p>
        </p:txBody>
      </p:sp>
      <p:sp>
        <p:nvSpPr>
          <p:cNvPr id="166915" name="Rectangle 2"/>
          <p:cNvSpPr>
            <a:spLocks noGrp="1" noChangeArrowheads="1"/>
          </p:cNvSpPr>
          <p:nvPr>
            <p:ph type="title"/>
          </p:nvPr>
        </p:nvSpPr>
        <p:spPr>
          <a:xfrm>
            <a:off x="340066" y="68439"/>
            <a:ext cx="4267200" cy="748945"/>
          </a:xfrm>
        </p:spPr>
        <p:txBody>
          <a:bodyPr>
            <a:normAutofit fontScale="90000"/>
          </a:bodyPr>
          <a:lstStyle/>
          <a:p>
            <a:pPr eaLnBrk="1" hangingPunct="1"/>
            <a:r>
              <a:rPr lang="en-US" dirty="0" smtClean="0"/>
              <a:t>NVCA</a:t>
            </a:r>
          </a:p>
        </p:txBody>
      </p:sp>
      <p:sp>
        <p:nvSpPr>
          <p:cNvPr id="166916" name="Rectangle 3"/>
          <p:cNvSpPr>
            <a:spLocks noGrp="1" noChangeArrowheads="1"/>
          </p:cNvSpPr>
          <p:nvPr>
            <p:ph type="body" idx="1"/>
          </p:nvPr>
        </p:nvSpPr>
        <p:spPr>
          <a:xfrm>
            <a:off x="134610" y="1676400"/>
            <a:ext cx="7292134" cy="3581400"/>
          </a:xfrm>
        </p:spPr>
        <p:txBody>
          <a:bodyPr/>
          <a:lstStyle/>
          <a:p>
            <a:pPr eaLnBrk="1" hangingPunct="1">
              <a:lnSpc>
                <a:spcPct val="90000"/>
              </a:lnSpc>
            </a:pPr>
            <a:r>
              <a:rPr lang="en-US" sz="2600" dirty="0" smtClean="0">
                <a:solidFill>
                  <a:srgbClr val="FFFF00"/>
                </a:solidFill>
              </a:rPr>
              <a:t>National Venture Capital Association</a:t>
            </a:r>
          </a:p>
          <a:p>
            <a:pPr lvl="2" eaLnBrk="1" hangingPunct="1">
              <a:lnSpc>
                <a:spcPct val="90000"/>
              </a:lnSpc>
            </a:pPr>
            <a:r>
              <a:rPr lang="en-US" sz="2100" dirty="0" smtClean="0">
                <a:hlinkClick r:id="rId2"/>
              </a:rPr>
              <a:t>http://www.nvca.org/</a:t>
            </a:r>
            <a:endParaRPr lang="en-US" sz="2100" dirty="0" smtClean="0"/>
          </a:p>
          <a:p>
            <a:pPr lvl="2" eaLnBrk="1" hangingPunct="1">
              <a:lnSpc>
                <a:spcPct val="90000"/>
              </a:lnSpc>
            </a:pPr>
            <a:r>
              <a:rPr lang="en-US" sz="2100" dirty="0" smtClean="0"/>
              <a:t>Considerable Membership</a:t>
            </a:r>
          </a:p>
          <a:p>
            <a:pPr lvl="2" eaLnBrk="1" hangingPunct="1">
              <a:lnSpc>
                <a:spcPct val="90000"/>
              </a:lnSpc>
            </a:pPr>
            <a:r>
              <a:rPr lang="en-US" sz="2100" dirty="0" smtClean="0"/>
              <a:t>&gt;50% investing from public/ private pension funds</a:t>
            </a:r>
          </a:p>
          <a:p>
            <a:pPr lvl="2" eaLnBrk="1" hangingPunct="1">
              <a:lnSpc>
                <a:spcPct val="90000"/>
              </a:lnSpc>
            </a:pPr>
            <a:r>
              <a:rPr lang="en-US" sz="2100" dirty="0" smtClean="0"/>
              <a:t>Rest from endowments, foundations, insurance companies, banks, fat cats</a:t>
            </a:r>
          </a:p>
          <a:p>
            <a:pPr lvl="2" eaLnBrk="1" hangingPunct="1">
              <a:lnSpc>
                <a:spcPct val="90000"/>
              </a:lnSpc>
            </a:pPr>
            <a:r>
              <a:rPr lang="en-US" sz="2100" dirty="0" smtClean="0"/>
              <a:t>Also, Dun &amp; Bradstreet DMI indicators [by product and credit ratings of each new venture]</a:t>
            </a:r>
          </a:p>
          <a:p>
            <a:pPr lvl="2" eaLnBrk="1" hangingPunct="1">
              <a:lnSpc>
                <a:spcPct val="90000"/>
              </a:lnSpc>
            </a:pPr>
            <a:r>
              <a:rPr lang="en-US" sz="2100" dirty="0" smtClean="0"/>
              <a:t>NVCA Partners</a:t>
            </a:r>
          </a:p>
          <a:p>
            <a:pPr lvl="1" eaLnBrk="1" hangingPunct="1">
              <a:lnSpc>
                <a:spcPct val="90000"/>
              </a:lnSpc>
            </a:pPr>
            <a:endParaRPr lang="en-US" sz="2200" dirty="0" smtClean="0"/>
          </a:p>
        </p:txBody>
      </p:sp>
      <p:pic>
        <p:nvPicPr>
          <p:cNvPr id="166917" name="Picture 4" descr="eflogo"/>
          <p:cNvPicPr>
            <a:picLocks noChangeAspect="1" noChangeArrowheads="1"/>
          </p:cNvPicPr>
          <p:nvPr/>
        </p:nvPicPr>
        <p:blipFill>
          <a:blip r:embed="rId3" cstate="print"/>
          <a:srcRect/>
          <a:stretch>
            <a:fillRect/>
          </a:stretch>
        </p:blipFill>
        <p:spPr bwMode="auto">
          <a:xfrm>
            <a:off x="3048630" y="5538787"/>
            <a:ext cx="1905000" cy="1000125"/>
          </a:xfrm>
          <a:prstGeom prst="rect">
            <a:avLst/>
          </a:prstGeom>
          <a:noFill/>
          <a:ln w="9525">
            <a:noFill/>
            <a:miter lim="800000"/>
            <a:headEnd/>
            <a:tailEnd/>
          </a:ln>
        </p:spPr>
      </p:pic>
      <p:pic>
        <p:nvPicPr>
          <p:cNvPr id="166918" name="Picture 6" descr="ve_logo">
            <a:hlinkClick r:id="rId4"/>
          </p:cNvPr>
          <p:cNvPicPr>
            <a:picLocks noChangeAspect="1" noChangeArrowheads="1"/>
          </p:cNvPicPr>
          <p:nvPr/>
        </p:nvPicPr>
        <p:blipFill>
          <a:blip r:embed="rId5" cstate="print"/>
          <a:srcRect/>
          <a:stretch>
            <a:fillRect/>
          </a:stretch>
        </p:blipFill>
        <p:spPr bwMode="auto">
          <a:xfrm>
            <a:off x="1447800" y="5938837"/>
            <a:ext cx="1524000" cy="600075"/>
          </a:xfrm>
          <a:prstGeom prst="rect">
            <a:avLst/>
          </a:prstGeom>
          <a:noFill/>
          <a:ln w="9525">
            <a:noFill/>
            <a:miter lim="800000"/>
            <a:headEnd/>
            <a:tailEnd/>
          </a:ln>
        </p:spPr>
      </p:pic>
      <p:pic>
        <p:nvPicPr>
          <p:cNvPr id="166919" name="Picture 8" descr="aeeg_k">
            <a:hlinkClick r:id="rId6"/>
          </p:cNvPr>
          <p:cNvPicPr>
            <a:picLocks noChangeAspect="1" noChangeArrowheads="1"/>
          </p:cNvPicPr>
          <p:nvPr/>
        </p:nvPicPr>
        <p:blipFill>
          <a:blip r:embed="rId7" cstate="print"/>
          <a:srcRect/>
          <a:stretch>
            <a:fillRect/>
          </a:stretch>
        </p:blipFill>
        <p:spPr bwMode="auto">
          <a:xfrm>
            <a:off x="304800" y="5710985"/>
            <a:ext cx="1047750" cy="1047750"/>
          </a:xfrm>
          <a:prstGeom prst="rect">
            <a:avLst/>
          </a:prstGeom>
          <a:noFill/>
          <a:ln w="9525">
            <a:noFill/>
            <a:miter lim="800000"/>
            <a:headEnd/>
            <a:tailEnd/>
          </a:ln>
        </p:spPr>
      </p:pic>
      <p:sp>
        <p:nvSpPr>
          <p:cNvPr id="166920" name="Picture 10" descr="FCS">
            <a:hlinkClick r:id="rId8"/>
          </p:cNvPr>
          <p:cNvSpPr>
            <a:spLocks noChangeAspect="1" noChangeArrowheads="1"/>
          </p:cNvSpPr>
          <p:nvPr/>
        </p:nvSpPr>
        <p:spPr bwMode="auto">
          <a:xfrm>
            <a:off x="5029200" y="5715000"/>
            <a:ext cx="1390650" cy="428625"/>
          </a:xfrm>
          <a:prstGeom prst="rect">
            <a:avLst/>
          </a:prstGeom>
          <a:noFill/>
          <a:ln w="9525">
            <a:noFill/>
            <a:miter lim="800000"/>
            <a:headEnd/>
            <a:tailEnd/>
          </a:ln>
        </p:spPr>
        <p:txBody>
          <a:bodyPr/>
          <a:lstStyle/>
          <a:p>
            <a:endParaRPr lang="en-US"/>
          </a:p>
        </p:txBody>
      </p:sp>
      <p:sp>
        <p:nvSpPr>
          <p:cNvPr id="2" name="Rounded Rectangle 1"/>
          <p:cNvSpPr/>
          <p:nvPr/>
        </p:nvSpPr>
        <p:spPr>
          <a:xfrm>
            <a:off x="4724400" y="0"/>
            <a:ext cx="2362200" cy="88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r>
              <a:rPr lang="en-US" dirty="0" smtClean="0"/>
              <a:t> VC firms headquartered in Indianapolis</a:t>
            </a:r>
            <a:endParaRPr lang="en-US" dirty="0"/>
          </a:p>
        </p:txBody>
      </p:sp>
      <p:pic>
        <p:nvPicPr>
          <p:cNvPr id="205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24794" b="33057"/>
          <a:stretch/>
        </p:blipFill>
        <p:spPr bwMode="auto">
          <a:xfrm>
            <a:off x="7183110" y="0"/>
            <a:ext cx="1905000" cy="64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21143" t="30089" r="21671" b="28772"/>
          <a:stretch/>
        </p:blipFill>
        <p:spPr bwMode="auto">
          <a:xfrm>
            <a:off x="7183110" y="612749"/>
            <a:ext cx="1960890" cy="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26198" t="27318" r="30827" b="30073"/>
          <a:stretch/>
        </p:blipFill>
        <p:spPr bwMode="auto">
          <a:xfrm>
            <a:off x="7426744" y="1459136"/>
            <a:ext cx="1473621" cy="87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t="25731" b="15426"/>
          <a:stretch/>
        </p:blipFill>
        <p:spPr bwMode="auto">
          <a:xfrm>
            <a:off x="7465317" y="2335751"/>
            <a:ext cx="1428750" cy="67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454" y="3008326"/>
            <a:ext cx="752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14">
            <a:extLst>
              <a:ext uri="{28A0092B-C50C-407E-A947-70E740481C1C}">
                <a14:useLocalDpi xmlns:a14="http://schemas.microsoft.com/office/drawing/2010/main" val="0"/>
              </a:ext>
            </a:extLst>
          </a:blip>
          <a:srcRect t="29532" b="22865"/>
          <a:stretch/>
        </p:blipFill>
        <p:spPr bwMode="auto">
          <a:xfrm>
            <a:off x="7449179" y="4151326"/>
            <a:ext cx="1428750" cy="54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National Equity Fund, In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5562598"/>
            <a:ext cx="1133475" cy="952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60" name="Picture 12" descr="http://t2.gstatic.com/images?q=tbn:ANd9GcRhQmWrx1fHFDi1nreZu9LasI-HoGJh8MbyTqxEv0W_LirOaF_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0600" y="4782177"/>
            <a:ext cx="3190875" cy="62865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4" descr="data:image/jpeg;base64,/9j/4AAQSkZJRgABAQAAAQABAAD/2wCEAAkGBhQPEBUUEBQVFBQVFBYZFRYWFBYVFBQWGB8cFBYYGBccGygeGBklHBgUIC8gIycqLCwsFx4yNTAqNSYrLioBCQoKDgwOGg8PGiwiHCIsLCwsLCwsKSksLCosLCwsLCktLCwsLCw1KSopLCksLCksLCwpLCwsKSksLCwpKSwpKf/AABEIAF0A8AMBIgACEQEDEQH/xAAbAAABBQEBAAAAAAAAAAAAAAAAAwQFBgcCAf/EAD4QAAIBAgQEAwQGCQQDAQAAAAECAwARBAUSIQYxQVETImEUMnGBByNCkaHBM1JigpKTsdHwFkNUciSDohX/xAAZAQEAAwEBAAAAAAAAAAAAAAAAAQMEAgX/xAAkEQACAgIBBAMAAwAAAAAAAAAAAQIRAxIhBDFBURMi8GGBkf/aAAwDAQACEQMRAD8A3GiiigCiiigCiiigCiiigCvDXtRuf50mDhaV97bKvVmPID/OVSlbohuiJ444yXL4rLZp3H1a9B01t+yO3U/Osuf6U8xH+6n8pP7U0zfFviZWllN3Y79h2A7AcgKjJMPXq4sEIr7K2YMmWTfBLv8ASvmQ/wB5P5Mf9q0D6N8fmWNHj4yUCDfw0ESK0p5ar2uEH4n0qm8A8B+3S+JMP/HjPm6eI3PQPTuflW3xxBQAoAAAAA2AA2AA6Cs/Uyxx+sErLcEZv7SZ0K9oorCawooooAooooAooooAooooAooooAooooAooooAooooAooriSQKCSbAC5J5ADmaARxuYRwLqmdY1va7sFF+2/WmX+q8J/yYf5q/3rLOM+IGx8+1/BS4jHfu5Hc/gLVX/Z62w6VNcvkyyz0+Dcv9WYT/AJMH81P71JYbFLKoeNgytuGU3BHcHqKxvg/hT2uW8g+pT3/2j0QfHr6fKthwhAGkAAACwHIAbWHpyqjNCMHSZbjk5K2LO4AJJsALk9hWUcWZucZMSP0a3CD06sfU/wBLVcOMc0svgodzu57L0X5/5zqkSYercEa+zOMsr4IOTD05yPhxsZOI12HN26IvU/HsO9O/YyxAUXJNgBzJPIVp/DGQLg4dOxdt5D3PYeg3H3nrV+XNouO5TDHs/wCCQy7L0w8axxDSiCwH5nuTzvTmiivN7m4KKL0XoAorwmvaAKKKKAKKKKAKKKKAKKKKAKKKKAKKKKAKKKKAKpH0gZ7t7NGee8hHQdF+fM+lu9WnOMyGHiZzueSjux5D/O1ZfOpkYs+7MSSe5NaMMLdspyypUiI9npbB5Y00ionNjb0Hcn0p97PVsyDJfAhErDzScvReY++1/urVky6ozwx7MlMtwa4eJY4+Sjn1J6k+ppc48ReY/d3PQU1MtRGZYrUwHRSD8689cvk2PhCGKUuxZtyTc/GmUmHqckgrzB5Z4sgXpzY9hWpSpFGti/CGRWPjuPRP6FvyHzqs8ZPKMzdoWYNFEkoAJtZACduu19vjWoxxhQABYAWA7Cqfijho85XxJrTSxaUhMTaWBBF9fu/Zbb0rM25uy9JRRHZNnIxGbeMGsjYUMRc2WyjVf4G+9V+XNnMpx4k5YoWi17+GB+rflay/E0+x2V4TAYiaI4xo3aByUEDuY4m3PmXsu3wNeYDE5NiI0wsUoOIksiy+BIHLk7HcW+VSscquiN43VjjjTKI0mw7xSSkYqUlvrDazFLaR02c/hXeOwowGZQJE0jKkMj2dyxJtI9j91d5aMLmJw+HhxmuTBksbwupdQy7ea3LSBsTzrjM+LMtfGRYtsUQE1R6PAlIYqPML27SL0p8c+1DePexPJciGPwc2KxEkhmvIVbWQE0DVy7X/AAqIxGOmxkGDQuxcvNGG1EFv0ei5687XNdjOMCqyphsyeLDtvJH4ErEBiEsDa5BuB8OferDmGDweFTL5DO0cYfVEfDZzM0miS5t7l7Dn39KPHJcUxtF+SPjz5sTLl2osJI5WjlFyCWUoASPUfjek+L8WcVisSVl0LhkCoNenWwPmAFxc+/8Aw1zm+Y5bHmLS+1mJ45btH7PKyiVdm3A6kX29adRHKcHCj4uVcR7RrdJfDkOobBh5b2IPfe5NPjn6Y3j7FOIs4OIjy2UMQXk89iR5g0YYG3rf760kGsu4eyKDMItGDxrOMPLrv4DKUMgFveI6xk/Gpx+JocoZo8djWnkfSVTQWdAL72W9gfW3KudZXVck7Krsu16L1F5dxJh8ThziIZA0IDFm3GnSLtqB3BA3saQ4f4ywuYFxhZNZQAsCjoQGuAfMBfl0prLnjsNkTdFVB/pWy5WKtPYgkG8UtgRsd9NOsd9ImBgco824jEvlR2UxsAwYMBYggjkan45+mRvH2WW9FU+L6WMtdlVZzdiAPqpdyTYfZ9akcdxzg4MUMLJLpmJQBdDkXe2kFgLC9x160eOa4pjePsn70VE4zibDwYmLDSPaabeNdLHVzHvAWHunmelS1c013OrCvDXtM80xXhxkjmdh8T1qFySyrcTYzxpdI91LgerdT+VQ/s9Sfs9Hs1bIvVUZmrYnkuT+NKAR5Ru3w7fOrfm6/Um3Qj+1c5JgfCj/AGm3P5Clc4/QP8Kz5JbMuhGkVmWewqMlpw0l6QkrlOjpk+kV1U91B+8VMZZg9C36tufyH+d6b5XBqjjJ/VFSlTKXghI9rNfpfwxgbB45B5sPOoa3MqSHUH0urL/7K0qmeaZXFiozFOgkja11bkbbj8anHPSSZE47Rox5F9tjznMDupRoYT+yCpJHbyrH/Gaf/RvJOEwt8RgRDf8AREJ7Va5AF7X1arfKtJw/DOGjw7YZIVEDX1Ri+ltW5vvemOG+j3ARSLJHhY1dGDKw1XDDcHnV7zxcXH92KViaaZjeQwyYVTmUNycNjmSZf1oXC/mWH7w7VO8IRI+R5mxUMRJKVJUEi6IdidxWqYXhfDRRSRJCixzEmRNyHJFiTc9gPurzB8K4WGCSCKFVilv4iC+lrgKb735AD5V1LqVLx5X+IiOFryZTjMIP9KowQavEXUwUareKeZ525Uvxlj45sJk6ROrvqh8qkFhZUTcDkdW3xBqxScTQ4eQ4JMLH7EsghckkqNd9V1IIIuG6/ZNJ4vLsLl+OSPAYKE4krqDyOQqXv7uokBrA8rc6hZ43b9tr+yXidUUfGT4iOfOGgWJk1uJta6nCM7oGj6Ai5ufhRmOEWKLJxh5UOoSOJJQPDWRnUsHB+yrXHyq+TY2PB4eaabALHNiZGjkUt5J76mZmJNwvvdN77bUngcggKlcbl0SQQo8iyI5eNb+ZgPNuTbp1+NdLqY8cfqo5+F+/1k9wO8pWXx5sJM2pbeyhQFWx9+3W97fOqfw1NHHxBj/bCisQ3hmSwGm6ny6tvct8gaeZNmZwcUmJwWXxxYZiA5Eh1sEJAJFzyLHkOtL8U43B4/2e2ETEzzKCgYlCi3IszqQTuG2vbYmqVkSb9MtcHS/gieKuIsEmVyx5UoBxE/hMEjdSzbFzuPNddI2v76jrURwpmC4HNcLpimgimhSCQTRmPVJYAuO4Mmg/vVaVEcELGbLkjkwNnhtq8G7MtyH5a76Tfe9vSpPibMIZsBh8TiMOkshZTChZhpdudmG/Jb/IV2s8EtadOzh4pN3fYzrhvK8XjIsdh8LFA6ST2kklNmjNyRo+Q52NTHD+R+y5/BhntJ4eCCsSLqx8Mk7Hpcm1WnhjG6cNLJgMHGJzPaaISaRfc6yzdd7ffUfl2eNPM+OXARa4lZXn8U6lAQm1jzFrDYHnSXUW36JjhqhnwYkSZxmjSKmiLU26iyBWuSBbawB5VRsdiTi4sViWhnM0uIWSOVYyYo0TUCpfps1v3FrRTmuGMHiLg0bE48ujxq7WkAbT5252Jtyt16CpHKM28Bly/FYRII5EYIqNqjIbVdTudj5he/OpXUJO69EPC2qv2VLG8QLiczyjEuyqGhUyMSAqsGkV7noNQNbBgsfHOuqF0kW9rowYX7XHWsw4YjwGOfwZcDCmlGMQDOwO5Z135cyfvq2fRzLE+EJggTDr4rXRCSCbLvc9eX3VVlnCSWvgshGSfJaqh80Ot7dF/r1/KphjYVHmC9VRO2RXs1L4PA6nF+Q3NPfZ6dYWHSPjXblwQojimmareFwNzpNO6a5ljPBiZ7X0i9r29Ofzqo7KV7FJ+o/8Jo9ik/Uf+E1bYs5XT5tyNB8m6+dzGtibHmN/zpNeIVPKOS5ICCyAvcstxd9gNDe9ba1TTItDvKVtCgIsdIp3ULBxBcC8bFmNgihbghWc3LMByXvzpbDZ+ksgRAxuDZvLbYBtxq1gWI3K2pTFolKKixnqhtJVzuNTALpUM7RLe7X95DyB71zFxErWtHLqYIVWyAuH1EEeewFo3vcjl6ilMWiWovUWvEEZW4DcyLWANwviG+9httuedIjiMNbSjAb3J0kBg6xldm398G4JFNWLRNUyzfGGGCSRVLMqEqoBJLfZFhz3tTc8QLt5JDqP1ey/WC+i6+bYXK+9bZgacHMgYGlAPlVzpNgbpcMu1xzUi4uKUxZmacKYxsvckR6XbxmQq3tBYXHbY2vt6nvT3MsUk8OHOMwkx+r0tPGCJVZdrabb7i/m/WuKuR4iCpqZS+zsfC8wVUClidWnlq5C9+m9dvxCq+9HICBIXH1fkWPRqY2exFnU+W557Upi0UjL0mXAS+0YaXEweKvhI5IlRBqu4t5h9kbdSel6b5VlMk8k0WDGITCvCwInFgHtdQOnvW3G9ia0IZ8moAq4BYqrELpbS3hsfeuAGIG4HPa+9IDiqIqrBXOoAqCEU76zbzMACBGTYnkV71NMWilw5vJFl7YFsNN49mQWQlSGN73+/lt61ymQzZbJhMQ0bSKiWmVPMyE6rjb0YelwR2q9PxCmksFfQtzq0jzAIZiFGq99IHMdbd7c4niVI76o5Aw1XX6sGyhWuCXsbh1soN/TY0pi0VnN88nx+ExQXDOsIVfDZgwkc6luNFviduW1RowOJxL4KGJNPs8KvqlRhGJL6rHbfkgt8a0DGZ0kTqjXudN7afKHbQpILAm5B90G1je1ILxCGK6Y5PM0YF9IushcBh5uV0POx5VFMWiscMYbEYTMpEnW64hdTPGreFr3cWJG3Nxb1pLhPBSLl2OVkcM3iaQVILeS2w61bBxNHdRpcaiOegEAt4atbVcgsCNgTsTYCvV4iUgfVy3YqEFku+olbjz2ABG+q1rjvU0xaM/w2UzRQYLEiJ28BnEkek6wNZYHTz5Ft/hUo7vmmYQSxxSxwwAFmkXSSQS1h63sLfGrWvEsbX0q7HUoUDQdeolQR59hcH3rcxXh4nivazcrn3LqdJfSRquTYcwCvrSmLRn2XZBKuAWdEdZ8PiCwGkhmjIW4tzO/9W71bPoyw7R4Ng6sh8VtmBBtZehqdfOVDhQrsSwXYDbyCW5ueQU/HsDS2W5gJ0DqCAe+m/f7LEfK9x1qKFjsivNIr2ioJOdIroUUUAUliMOJFKtyPPe3Lf8AKlaKAZ4vK0lYM2r7NwGIDaG1pfvZt/mb3rh8mjIFtQK20kHdbEsCPmx++n9FTbIoYw5PGltIN1NxdiTexTcnnsxprgsjMUxdX8vLT5t1ChFU3bTYALuBfbc1MUUtikMhlUe+x82m+5+y7Sj/AOmY1yclj2tqUqqKrA+ZQmrTb+NxvzvT+ilsURz5BEfskfViO+o7KDrB9W1AG559b0LkUYt7x3JN2J1Esrkn95FO1rcuW1SNFLYpDCPJY1YHzGxuoLXCb6rL2F9/kOgACoy5AjJvpYMCL7eYsWt2J1H8KdUVFihicpUqQ5d7o6XY7hXADDYDsKRxWRJI+olgCJA6gkBxJ4eoH0tGB8zvUpRU2xRGy5BEwYMGIYMLaiAoch3025XYA/La1evkUZ1EXUs+slTuGK+GbdB5Rb8edSNFLYpDKXKI2UqQbEsT5j9tTG2//UmmmaZF4rh0fQbsSfNsxCoHWzDdQvI3U33BqYopbFIaS5cruHuwYAA2NtQB1AN6Akna3MjkSK4//Hj2tcFdFiDuNBZl5/8AZvvp9RS2KQwGTxgqV1LpFtmI1AHWAe4BJ+8jkSKSweQpGFuWcqQQSTtYlgAOgux/DoBaUopbFIYw5OictVgwZQWNlIJIsO12P4DkAByuSRgm2oAg6l1HS1wRv1OxI59uwqQopbFIYYfJ0Q3u5a99TOSb6RH8vKByt350pg8tWIkgsS3vFmvqOwBPcgKBfnzvck07opYo/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3"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5400" y="642347"/>
            <a:ext cx="2286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77604" y="4782177"/>
            <a:ext cx="1486086" cy="191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BEP workshop A: morning</a:t>
            </a:r>
            <a:endParaRPr lang="en-US" dirty="0"/>
          </a:p>
        </p:txBody>
      </p:sp>
    </p:spTree>
    <p:extLst>
      <p:ext uri="{BB962C8B-B14F-4D97-AF65-F5344CB8AC3E}">
        <p14:creationId xmlns:p14="http://schemas.microsoft.com/office/powerpoint/2010/main" val="20264654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5"/>
          <p:cNvSpPr>
            <a:spLocks noGrp="1"/>
          </p:cNvSpPr>
          <p:nvPr>
            <p:ph type="sldNum" sz="quarter" idx="12"/>
          </p:nvPr>
        </p:nvSpPr>
        <p:spPr>
          <a:noFill/>
        </p:spPr>
        <p:txBody>
          <a:bodyPr/>
          <a:lstStyle/>
          <a:p>
            <a:fld id="{04B2DD43-E0CE-4B3B-8A80-F5E63DCE9C06}" type="slidenum">
              <a:rPr lang="en-US" smtClean="0"/>
              <a:pPr/>
              <a:t>23</a:t>
            </a:fld>
            <a:endParaRPr lang="en-US" smtClean="0"/>
          </a:p>
        </p:txBody>
      </p:sp>
      <p:sp>
        <p:nvSpPr>
          <p:cNvPr id="167939" name="Rectangle 2"/>
          <p:cNvSpPr>
            <a:spLocks noGrp="1" noChangeArrowheads="1"/>
          </p:cNvSpPr>
          <p:nvPr>
            <p:ph type="title"/>
          </p:nvPr>
        </p:nvSpPr>
        <p:spPr>
          <a:xfrm>
            <a:off x="422744" y="2650"/>
            <a:ext cx="8229600" cy="639762"/>
          </a:xfrm>
        </p:spPr>
        <p:txBody>
          <a:bodyPr>
            <a:normAutofit fontScale="90000"/>
          </a:bodyPr>
          <a:lstStyle/>
          <a:p>
            <a:pPr eaLnBrk="1" hangingPunct="1"/>
            <a:r>
              <a:rPr lang="en-US" dirty="0" smtClean="0"/>
              <a:t>Venture Capitalism</a:t>
            </a:r>
          </a:p>
        </p:txBody>
      </p:sp>
      <p:sp>
        <p:nvSpPr>
          <p:cNvPr id="167940" name="Rectangle 3"/>
          <p:cNvSpPr>
            <a:spLocks noGrp="1" noChangeArrowheads="1"/>
          </p:cNvSpPr>
          <p:nvPr>
            <p:ph type="body" idx="1"/>
          </p:nvPr>
        </p:nvSpPr>
        <p:spPr>
          <a:xfrm>
            <a:off x="457200" y="838200"/>
            <a:ext cx="8229600" cy="5364163"/>
          </a:xfrm>
        </p:spPr>
        <p:txBody>
          <a:bodyPr>
            <a:normAutofit fontScale="92500" lnSpcReduction="20000"/>
          </a:bodyPr>
          <a:lstStyle/>
          <a:p>
            <a:pPr eaLnBrk="1" hangingPunct="1">
              <a:lnSpc>
                <a:spcPct val="80000"/>
              </a:lnSpc>
            </a:pPr>
            <a:r>
              <a:rPr lang="en-US" sz="2000" b="1" dirty="0" smtClean="0">
                <a:ln w="22225">
                  <a:solidFill>
                    <a:schemeClr val="accent2"/>
                  </a:solidFill>
                  <a:prstDash val="solid"/>
                </a:ln>
                <a:solidFill>
                  <a:schemeClr val="accent2">
                    <a:lumMod val="40000"/>
                    <a:lumOff val="60000"/>
                  </a:schemeClr>
                </a:solidFill>
              </a:rPr>
              <a:t>Finance</a:t>
            </a:r>
          </a:p>
          <a:p>
            <a:pPr lvl="1" eaLnBrk="1" hangingPunct="1">
              <a:lnSpc>
                <a:spcPct val="80000"/>
              </a:lnSpc>
            </a:pPr>
            <a:r>
              <a:rPr lang="en-US" sz="1500" dirty="0" smtClean="0"/>
              <a:t>Direct Investment for equity share</a:t>
            </a:r>
          </a:p>
          <a:p>
            <a:pPr lvl="2" eaLnBrk="1" hangingPunct="1">
              <a:lnSpc>
                <a:spcPct val="80000"/>
              </a:lnSpc>
            </a:pPr>
            <a:r>
              <a:rPr lang="en-US" sz="1400" dirty="0" smtClean="0"/>
              <a:t>Seed or Early Stage [typically 3-5 years]</a:t>
            </a:r>
          </a:p>
          <a:p>
            <a:pPr lvl="2" eaLnBrk="1" hangingPunct="1">
              <a:lnSpc>
                <a:spcPct val="80000"/>
              </a:lnSpc>
            </a:pPr>
            <a:r>
              <a:rPr lang="en-US" sz="1400" dirty="0" smtClean="0"/>
              <a:t>Mezzanine [typically year 5-7]</a:t>
            </a:r>
          </a:p>
          <a:p>
            <a:pPr lvl="2" eaLnBrk="1" hangingPunct="1">
              <a:lnSpc>
                <a:spcPct val="80000"/>
              </a:lnSpc>
            </a:pPr>
            <a:r>
              <a:rPr lang="en-US" sz="1400" dirty="0" smtClean="0"/>
              <a:t>Also – acquisition, turnaround, recapitalization stage</a:t>
            </a:r>
          </a:p>
          <a:p>
            <a:pPr lvl="1" eaLnBrk="1" hangingPunct="1">
              <a:lnSpc>
                <a:spcPct val="80000"/>
              </a:lnSpc>
            </a:pPr>
            <a:r>
              <a:rPr lang="en-US" sz="1500" dirty="0" smtClean="0"/>
              <a:t>Add managerial credibility or credit for debt financing</a:t>
            </a:r>
          </a:p>
          <a:p>
            <a:pPr lvl="1" eaLnBrk="1" hangingPunct="1">
              <a:lnSpc>
                <a:spcPct val="80000"/>
              </a:lnSpc>
            </a:pPr>
            <a:r>
              <a:rPr lang="en-US" sz="1500" dirty="0" smtClean="0"/>
              <a:t>Higher risk for higher reward</a:t>
            </a:r>
          </a:p>
          <a:p>
            <a:pPr eaLnBrk="1" hangingPunct="1">
              <a:lnSpc>
                <a:spcPct val="80000"/>
              </a:lnSpc>
            </a:pPr>
            <a:endParaRPr lang="en-US" sz="2000" b="1" dirty="0" smtClean="0"/>
          </a:p>
          <a:p>
            <a:pPr eaLnBrk="1" hangingPunct="1">
              <a:lnSpc>
                <a:spcPct val="80000"/>
              </a:lnSpc>
            </a:pPr>
            <a:r>
              <a:rPr lang="en-US" sz="2000" b="1" dirty="0" smtClean="0">
                <a:ln w="22225">
                  <a:solidFill>
                    <a:schemeClr val="accent2"/>
                  </a:solidFill>
                  <a:prstDash val="solid"/>
                </a:ln>
                <a:solidFill>
                  <a:schemeClr val="accent2">
                    <a:lumMod val="40000"/>
                    <a:lumOff val="60000"/>
                  </a:schemeClr>
                </a:solidFill>
              </a:rPr>
              <a:t>Develop product or service lines </a:t>
            </a:r>
          </a:p>
          <a:p>
            <a:pPr lvl="1" eaLnBrk="1" hangingPunct="1">
              <a:lnSpc>
                <a:spcPct val="80000"/>
              </a:lnSpc>
            </a:pPr>
            <a:r>
              <a:rPr lang="en-US" sz="1500" dirty="0" smtClean="0"/>
              <a:t>technical, managerial support</a:t>
            </a:r>
          </a:p>
          <a:p>
            <a:pPr eaLnBrk="1" hangingPunct="1">
              <a:lnSpc>
                <a:spcPct val="80000"/>
              </a:lnSpc>
            </a:pPr>
            <a:endParaRPr lang="en-US" sz="2000" b="1" dirty="0" smtClean="0"/>
          </a:p>
          <a:p>
            <a:pPr eaLnBrk="1" hangingPunct="1">
              <a:lnSpc>
                <a:spcPct val="80000"/>
              </a:lnSpc>
            </a:pPr>
            <a:r>
              <a:rPr lang="en-US" sz="2000" b="1" dirty="0" smtClean="0">
                <a:ln w="22225">
                  <a:solidFill>
                    <a:schemeClr val="accent2"/>
                  </a:solidFill>
                  <a:prstDash val="solid"/>
                </a:ln>
                <a:solidFill>
                  <a:schemeClr val="accent2">
                    <a:lumMod val="40000"/>
                    <a:lumOff val="60000"/>
                  </a:schemeClr>
                </a:solidFill>
              </a:rPr>
              <a:t>Types</a:t>
            </a:r>
          </a:p>
          <a:p>
            <a:pPr lvl="1" eaLnBrk="1" hangingPunct="1">
              <a:lnSpc>
                <a:spcPct val="80000"/>
              </a:lnSpc>
            </a:pPr>
            <a:r>
              <a:rPr lang="en-US" sz="1500" dirty="0" smtClean="0"/>
              <a:t>Independent</a:t>
            </a:r>
          </a:p>
          <a:p>
            <a:pPr lvl="1" eaLnBrk="1" hangingPunct="1">
              <a:lnSpc>
                <a:spcPct val="80000"/>
              </a:lnSpc>
            </a:pPr>
            <a:r>
              <a:rPr lang="en-US" sz="1500" dirty="0" smtClean="0"/>
              <a:t>Affiliates/ subsidiaries of commercial bank or insurance company</a:t>
            </a:r>
          </a:p>
          <a:p>
            <a:pPr lvl="1" eaLnBrk="1" hangingPunct="1">
              <a:lnSpc>
                <a:spcPct val="80000"/>
              </a:lnSpc>
            </a:pPr>
            <a:r>
              <a:rPr lang="en-US" sz="1500" dirty="0" smtClean="0"/>
              <a:t>Subsidiaries of non-financial companies [e.g., manufacturer]</a:t>
            </a:r>
          </a:p>
          <a:p>
            <a:pPr lvl="2" eaLnBrk="1" hangingPunct="1">
              <a:lnSpc>
                <a:spcPct val="80000"/>
              </a:lnSpc>
            </a:pPr>
            <a:r>
              <a:rPr lang="en-US" sz="1400" dirty="0" smtClean="0"/>
              <a:t>Dare I say public or private nonprofit</a:t>
            </a:r>
          </a:p>
          <a:p>
            <a:pPr lvl="1" eaLnBrk="1" hangingPunct="1">
              <a:lnSpc>
                <a:spcPct val="80000"/>
              </a:lnSpc>
            </a:pPr>
            <a:r>
              <a:rPr lang="en-US" sz="1500" dirty="0" smtClean="0"/>
              <a:t>Corporate form as LP [GP + LP’s] or LLC</a:t>
            </a:r>
          </a:p>
          <a:p>
            <a:pPr eaLnBrk="1" hangingPunct="1">
              <a:lnSpc>
                <a:spcPct val="80000"/>
              </a:lnSpc>
            </a:pPr>
            <a:endParaRPr lang="en-US" sz="2000" b="1" dirty="0" smtClean="0"/>
          </a:p>
          <a:p>
            <a:pPr eaLnBrk="1" hangingPunct="1">
              <a:lnSpc>
                <a:spcPct val="80000"/>
              </a:lnSpc>
            </a:pPr>
            <a:r>
              <a:rPr lang="en-US" sz="2000" b="1" dirty="0" smtClean="0">
                <a:ln w="22225">
                  <a:solidFill>
                    <a:schemeClr val="accent2"/>
                  </a:solidFill>
                  <a:prstDash val="solid"/>
                </a:ln>
                <a:solidFill>
                  <a:schemeClr val="accent2">
                    <a:lumMod val="40000"/>
                    <a:lumOff val="60000"/>
                  </a:schemeClr>
                </a:solidFill>
              </a:rPr>
              <a:t>Your opportunity to fill empty buildings or to build a business park </a:t>
            </a:r>
          </a:p>
          <a:p>
            <a:pPr lvl="1" eaLnBrk="1" hangingPunct="1">
              <a:lnSpc>
                <a:spcPct val="80000"/>
              </a:lnSpc>
            </a:pPr>
            <a:r>
              <a:rPr lang="en-US" sz="1500" dirty="0" smtClean="0"/>
              <a:t>cheap is requisite when revenues are nil</a:t>
            </a:r>
          </a:p>
          <a:p>
            <a:pPr eaLnBrk="1" hangingPunct="1">
              <a:lnSpc>
                <a:spcPct val="80000"/>
              </a:lnSpc>
            </a:pPr>
            <a:endParaRPr lang="en-US" sz="1700" dirty="0" smtClean="0"/>
          </a:p>
        </p:txBody>
      </p:sp>
      <p:sp>
        <p:nvSpPr>
          <p:cNvPr id="2" name="Rounded Rectangle 1"/>
          <p:cNvSpPr/>
          <p:nvPr/>
        </p:nvSpPr>
        <p:spPr>
          <a:xfrm>
            <a:off x="5638800" y="1219200"/>
            <a:ext cx="3352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 security?  A tranche?  A place-based tranche?</a:t>
            </a:r>
            <a:endParaRPr lang="en-US" dirty="0"/>
          </a:p>
        </p:txBody>
      </p:sp>
      <p:pic>
        <p:nvPicPr>
          <p:cNvPr id="3" name="Picture 2"/>
          <p:cNvPicPr>
            <a:picLocks noChangeAspect="1"/>
          </p:cNvPicPr>
          <p:nvPr/>
        </p:nvPicPr>
        <p:blipFill>
          <a:blip r:embed="rId2"/>
          <a:stretch>
            <a:fillRect/>
          </a:stretch>
        </p:blipFill>
        <p:spPr>
          <a:xfrm>
            <a:off x="6553200" y="2211387"/>
            <a:ext cx="1487553" cy="1914310"/>
          </a:xfrm>
          <a:prstGeom prst="rect">
            <a:avLst/>
          </a:prstGeom>
        </p:spPr>
      </p:pic>
      <p:sp>
        <p:nvSpPr>
          <p:cNvPr id="4" name="Down Arrow 3"/>
          <p:cNvSpPr/>
          <p:nvPr/>
        </p:nvSpPr>
        <p:spPr>
          <a:xfrm>
            <a:off x="6972300" y="1882790"/>
            <a:ext cx="685800" cy="30638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Tree>
    <p:extLst>
      <p:ext uri="{BB962C8B-B14F-4D97-AF65-F5344CB8AC3E}">
        <p14:creationId xmlns:p14="http://schemas.microsoft.com/office/powerpoint/2010/main" val="2340064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5444" y="0"/>
            <a:ext cx="8079581" cy="1041816"/>
          </a:xfrm>
        </p:spPr>
        <p:txBody>
          <a:bodyPr/>
          <a:lstStyle/>
          <a:p>
            <a:r>
              <a:rPr lang="en-US" dirty="0" smtClean="0"/>
              <a:t>Socially Responsible Banking</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24</a:t>
            </a:fld>
            <a:endParaRPr lang="en-US" dirty="0"/>
          </a:p>
        </p:txBody>
      </p:sp>
      <p:pic>
        <p:nvPicPr>
          <p:cNvPr id="6" name="Picture 5"/>
          <p:cNvPicPr>
            <a:picLocks noChangeAspect="1"/>
          </p:cNvPicPr>
          <p:nvPr/>
        </p:nvPicPr>
        <p:blipFill>
          <a:blip r:embed="rId3"/>
          <a:stretch>
            <a:fillRect/>
          </a:stretch>
        </p:blipFill>
        <p:spPr>
          <a:xfrm>
            <a:off x="2486805" y="1041816"/>
            <a:ext cx="4305300" cy="1057275"/>
          </a:xfrm>
          <a:prstGeom prst="rect">
            <a:avLst/>
          </a:prstGeom>
        </p:spPr>
      </p:pic>
      <p:sp>
        <p:nvSpPr>
          <p:cNvPr id="8" name="Rounded Rectangle 7"/>
          <p:cNvSpPr/>
          <p:nvPr/>
        </p:nvSpPr>
        <p:spPr>
          <a:xfrm>
            <a:off x="3267855" y="2469519"/>
            <a:ext cx="27432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People, Planet, Profit =</a:t>
            </a:r>
          </a:p>
          <a:p>
            <a:pPr algn="ctr"/>
            <a:r>
              <a:rPr lang="en-US" dirty="0" smtClean="0"/>
              <a:t>“</a:t>
            </a:r>
            <a:r>
              <a:rPr lang="en-US" b="1" i="1" dirty="0" smtClean="0"/>
              <a:t>mission-based banking</a:t>
            </a:r>
            <a:r>
              <a:rPr lang="en-US" dirty="0" smtClean="0"/>
              <a:t>”</a:t>
            </a:r>
            <a:endParaRPr lang="en-US" dirty="0"/>
          </a:p>
        </p:txBody>
      </p:sp>
      <p:sp>
        <p:nvSpPr>
          <p:cNvPr id="9" name="Rounded Rectangle 8"/>
          <p:cNvSpPr/>
          <p:nvPr/>
        </p:nvSpPr>
        <p:spPr>
          <a:xfrm>
            <a:off x="3305955" y="3194309"/>
            <a:ext cx="2667000" cy="162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Chicago, Illinois</a:t>
            </a:r>
          </a:p>
          <a:p>
            <a:pPr algn="ctr"/>
            <a:r>
              <a:rPr lang="en-US" dirty="0" smtClean="0"/>
              <a:t>Cleveland, Ohio, </a:t>
            </a:r>
          </a:p>
          <a:p>
            <a:pPr algn="ctr"/>
            <a:r>
              <a:rPr lang="en-US" dirty="0" smtClean="0"/>
              <a:t>Detroit, Michigan</a:t>
            </a:r>
          </a:p>
          <a:p>
            <a:pPr algn="ctr"/>
            <a:r>
              <a:rPr lang="en-US" dirty="0" smtClean="0"/>
              <a:t>Arkansas</a:t>
            </a:r>
          </a:p>
          <a:p>
            <a:pPr algn="ctr"/>
            <a:r>
              <a:rPr lang="en-US" dirty="0" smtClean="0"/>
              <a:t>Pacific NW </a:t>
            </a:r>
          </a:p>
          <a:p>
            <a:pPr algn="ctr"/>
            <a:r>
              <a:rPr lang="en-US" dirty="0" smtClean="0"/>
              <a:t>NOT Indiana</a:t>
            </a:r>
            <a:endParaRPr lang="en-US" dirty="0"/>
          </a:p>
        </p:txBody>
      </p:sp>
      <p:sp>
        <p:nvSpPr>
          <p:cNvPr id="10" name="Rectangle 9"/>
          <p:cNvSpPr/>
          <p:nvPr/>
        </p:nvSpPr>
        <p:spPr>
          <a:xfrm>
            <a:off x="3411118" y="5057724"/>
            <a:ext cx="2532873"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dirty="0">
                <a:solidFill>
                  <a:srgbClr val="FFFF00"/>
                </a:solidFill>
                <a:hlinkClick r:id="rId4"/>
              </a:rPr>
              <a:t>https://www.upbnk.com/</a:t>
            </a:r>
            <a:endParaRPr lang="en-US" dirty="0">
              <a:solidFill>
                <a:srgbClr val="FFFF00"/>
              </a:solidFill>
            </a:endParaRPr>
          </a:p>
        </p:txBody>
      </p:sp>
      <p:sp>
        <p:nvSpPr>
          <p:cNvPr id="11" name="Left Arrow 10"/>
          <p:cNvSpPr/>
          <p:nvPr/>
        </p:nvSpPr>
        <p:spPr>
          <a:xfrm>
            <a:off x="5358984" y="3656476"/>
            <a:ext cx="3376769" cy="2113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 can induce through Federal mortgage sureties</a:t>
            </a:r>
            <a:endParaRPr lang="en-US" dirty="0"/>
          </a:p>
        </p:txBody>
      </p:sp>
      <p:sp>
        <p:nvSpPr>
          <p:cNvPr id="12" name="Rounded Rectangle 11"/>
          <p:cNvSpPr/>
          <p:nvPr/>
        </p:nvSpPr>
        <p:spPr>
          <a:xfrm>
            <a:off x="194480" y="2432356"/>
            <a:ext cx="2543643" cy="273180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80000"/>
              </a:lnSpc>
            </a:pPr>
            <a:r>
              <a:rPr lang="en-US" sz="1100" dirty="0" smtClean="0"/>
              <a:t>Concept: </a:t>
            </a:r>
            <a:r>
              <a:rPr lang="en-US" b="1" dirty="0"/>
              <a:t>depositors are also stakeholders in their </a:t>
            </a:r>
            <a:r>
              <a:rPr lang="en-US" b="1" dirty="0" smtClean="0"/>
              <a:t>community</a:t>
            </a:r>
          </a:p>
          <a:p>
            <a:pPr marL="285750" indent="-285750">
              <a:lnSpc>
                <a:spcPct val="80000"/>
              </a:lnSpc>
              <a:buFont typeface="Arial" panose="020B0604020202020204" pitchFamily="34" charset="0"/>
              <a:buChar char="•"/>
            </a:pPr>
            <a:r>
              <a:rPr lang="en-US" b="1" i="1" dirty="0" smtClean="0"/>
              <a:t>Local banking marries stakeholders with investment</a:t>
            </a:r>
            <a:endParaRPr lang="en-US" i="1" dirty="0"/>
          </a:p>
          <a:p>
            <a:pPr>
              <a:lnSpc>
                <a:spcPct val="80000"/>
              </a:lnSpc>
            </a:pPr>
            <a:endParaRPr lang="en-US" sz="1100" dirty="0" smtClean="0"/>
          </a:p>
          <a:p>
            <a:pPr>
              <a:lnSpc>
                <a:spcPct val="80000"/>
              </a:lnSpc>
            </a:pPr>
            <a:r>
              <a:rPr lang="en-US" sz="1100" dirty="0" smtClean="0"/>
              <a:t>Concept: </a:t>
            </a:r>
            <a:r>
              <a:rPr lang="en-US" b="1" dirty="0"/>
              <a:t>investing in neighborhoods, instead of properties, is less risky</a:t>
            </a:r>
          </a:p>
        </p:txBody>
      </p:sp>
      <p:pic>
        <p:nvPicPr>
          <p:cNvPr id="13" name="Picture 12"/>
          <p:cNvPicPr>
            <a:picLocks noChangeAspect="1"/>
          </p:cNvPicPr>
          <p:nvPr/>
        </p:nvPicPr>
        <p:blipFill>
          <a:blip r:embed="rId5"/>
          <a:stretch>
            <a:fillRect/>
          </a:stretch>
        </p:blipFill>
        <p:spPr>
          <a:xfrm>
            <a:off x="6896100" y="1075777"/>
            <a:ext cx="2247900" cy="990600"/>
          </a:xfrm>
          <a:prstGeom prst="rect">
            <a:avLst/>
          </a:prstGeom>
        </p:spPr>
      </p:pic>
      <p:sp>
        <p:nvSpPr>
          <p:cNvPr id="14" name="TextBox 13"/>
          <p:cNvSpPr txBox="1"/>
          <p:nvPr/>
        </p:nvSpPr>
        <p:spPr>
          <a:xfrm>
            <a:off x="3816929" y="2090365"/>
            <a:ext cx="1356610" cy="369332"/>
          </a:xfrm>
          <a:prstGeom prst="rect">
            <a:avLst/>
          </a:prstGeom>
          <a:noFill/>
        </p:spPr>
        <p:txBody>
          <a:bodyPr wrap="square" rtlCol="0">
            <a:spAutoFit/>
          </a:bodyPr>
          <a:lstStyle/>
          <a:p>
            <a:r>
              <a:rPr lang="en-US" dirty="0" smtClean="0"/>
              <a:t>Since 2010</a:t>
            </a:r>
            <a:endParaRPr lang="en-US" dirty="0"/>
          </a:p>
        </p:txBody>
      </p:sp>
      <p:sp>
        <p:nvSpPr>
          <p:cNvPr id="15" name="Rectangle 14"/>
          <p:cNvSpPr/>
          <p:nvPr/>
        </p:nvSpPr>
        <p:spPr>
          <a:xfrm>
            <a:off x="1643296" y="5514052"/>
            <a:ext cx="5252804" cy="923330"/>
          </a:xfrm>
          <a:prstGeom prst="rect">
            <a:avLst/>
          </a:prstGeom>
        </p:spPr>
        <p:txBody>
          <a:bodyPr wrap="square">
            <a:spAutoFit/>
          </a:bodyPr>
          <a:lstStyle/>
          <a:p>
            <a:r>
              <a:rPr lang="en-US" dirty="0"/>
              <a:t>first bank holding company to combine commercial banking, real estate development, nonprofit loan </a:t>
            </a:r>
            <a:r>
              <a:rPr lang="en-US" dirty="0" smtClean="0"/>
              <a:t>funds: $900 million 2000-2006</a:t>
            </a:r>
            <a:endParaRPr lang="en-US" dirty="0"/>
          </a:p>
        </p:txBody>
      </p:sp>
      <p:sp>
        <p:nvSpPr>
          <p:cNvPr id="16" name="TextBox 15"/>
          <p:cNvSpPr txBox="1"/>
          <p:nvPr/>
        </p:nvSpPr>
        <p:spPr>
          <a:xfrm>
            <a:off x="6792105" y="2037615"/>
            <a:ext cx="1199213" cy="369332"/>
          </a:xfrm>
          <a:prstGeom prst="rect">
            <a:avLst/>
          </a:prstGeom>
          <a:noFill/>
        </p:spPr>
        <p:txBody>
          <a:bodyPr wrap="square" rtlCol="0">
            <a:spAutoFit/>
          </a:bodyPr>
          <a:lstStyle/>
          <a:p>
            <a:r>
              <a:rPr lang="en-US" dirty="0" smtClean="0"/>
              <a:t>1973-2010</a:t>
            </a:r>
            <a:endParaRPr lang="en-US" dirty="0"/>
          </a:p>
        </p:txBody>
      </p:sp>
      <p:pic>
        <p:nvPicPr>
          <p:cNvPr id="17" name="Picture 16"/>
          <p:cNvPicPr>
            <a:picLocks noChangeAspect="1"/>
          </p:cNvPicPr>
          <p:nvPr/>
        </p:nvPicPr>
        <p:blipFill>
          <a:blip r:embed="rId6"/>
          <a:stretch>
            <a:fillRect/>
          </a:stretch>
        </p:blipFill>
        <p:spPr>
          <a:xfrm>
            <a:off x="7638473" y="2682090"/>
            <a:ext cx="1463703" cy="1218148"/>
          </a:xfrm>
          <a:prstGeom prst="rect">
            <a:avLst/>
          </a:prstGeom>
        </p:spPr>
      </p:pic>
      <p:sp>
        <p:nvSpPr>
          <p:cNvPr id="18" name="Down Arrow 17"/>
          <p:cNvSpPr/>
          <p:nvPr/>
        </p:nvSpPr>
        <p:spPr>
          <a:xfrm>
            <a:off x="7832534" y="2066377"/>
            <a:ext cx="1311466" cy="594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1974</a:t>
            </a:r>
            <a:endParaRPr lang="en-US" dirty="0"/>
          </a:p>
        </p:txBody>
      </p:sp>
      <p:sp>
        <p:nvSpPr>
          <p:cNvPr id="19" name="TextBox 18"/>
          <p:cNvSpPr txBox="1"/>
          <p:nvPr/>
        </p:nvSpPr>
        <p:spPr>
          <a:xfrm>
            <a:off x="6541193" y="2814762"/>
            <a:ext cx="956887" cy="1200329"/>
          </a:xfrm>
          <a:prstGeom prst="rect">
            <a:avLst/>
          </a:prstGeom>
          <a:noFill/>
        </p:spPr>
        <p:txBody>
          <a:bodyPr wrap="square" rtlCol="0">
            <a:spAutoFit/>
          </a:bodyPr>
          <a:lstStyle/>
          <a:p>
            <a:pPr algn="ctr"/>
            <a:r>
              <a:rPr lang="en-US" dirty="0" smtClean="0"/>
              <a:t>$18M awards 59 lenders</a:t>
            </a:r>
            <a:endParaRPr lang="en-US" dirty="0"/>
          </a:p>
        </p:txBody>
      </p:sp>
      <p:pic>
        <p:nvPicPr>
          <p:cNvPr id="21" name="Picture 20"/>
          <p:cNvPicPr>
            <a:picLocks noChangeAspect="1"/>
          </p:cNvPicPr>
          <p:nvPr/>
        </p:nvPicPr>
        <p:blipFill>
          <a:blip r:embed="rId7"/>
          <a:stretch>
            <a:fillRect/>
          </a:stretch>
        </p:blipFill>
        <p:spPr>
          <a:xfrm>
            <a:off x="7314087" y="5225568"/>
            <a:ext cx="1769693" cy="1089042"/>
          </a:xfrm>
          <a:prstGeom prst="rect">
            <a:avLst/>
          </a:prstGeom>
        </p:spPr>
      </p:pic>
    </p:spTree>
    <p:extLst>
      <p:ext uri="{BB962C8B-B14F-4D97-AF65-F5344CB8AC3E}">
        <p14:creationId xmlns:p14="http://schemas.microsoft.com/office/powerpoint/2010/main" val="4257337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784" y="132361"/>
            <a:ext cx="9144000" cy="1096746"/>
          </a:xfrm>
        </p:spPr>
        <p:txBody>
          <a:bodyPr>
            <a:noAutofit/>
          </a:bodyPr>
          <a:lstStyle/>
          <a:p>
            <a:r>
              <a:rPr lang="en-US" sz="4000" dirty="0" smtClean="0"/>
              <a:t>Brookings Study endorsed by Urban Land Institute – Enough Demand to Reverse Blight</a:t>
            </a:r>
            <a:endParaRPr lang="en-US" sz="4000"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25</a:t>
            </a:fld>
            <a:endParaRPr lang="en-US" dirty="0"/>
          </a:p>
        </p:txBody>
      </p:sp>
      <p:pic>
        <p:nvPicPr>
          <p:cNvPr id="7" name="Picture 6"/>
          <p:cNvPicPr>
            <a:picLocks noChangeAspect="1"/>
          </p:cNvPicPr>
          <p:nvPr/>
        </p:nvPicPr>
        <p:blipFill>
          <a:blip r:embed="rId2"/>
          <a:stretch>
            <a:fillRect/>
          </a:stretch>
        </p:blipFill>
        <p:spPr>
          <a:xfrm>
            <a:off x="1808150" y="2397072"/>
            <a:ext cx="5449118" cy="4028922"/>
          </a:xfrm>
          <a:prstGeom prst="rect">
            <a:avLst/>
          </a:prstGeom>
        </p:spPr>
      </p:pic>
      <p:sp>
        <p:nvSpPr>
          <p:cNvPr id="8" name="TextBox 7"/>
          <p:cNvSpPr txBox="1"/>
          <p:nvPr/>
        </p:nvSpPr>
        <p:spPr>
          <a:xfrm>
            <a:off x="7257268" y="3922250"/>
            <a:ext cx="1667189" cy="646331"/>
          </a:xfrm>
          <a:prstGeom prst="rect">
            <a:avLst/>
          </a:prstGeom>
          <a:noFill/>
        </p:spPr>
        <p:txBody>
          <a:bodyPr wrap="square" rtlCol="0">
            <a:spAutoFit/>
          </a:bodyPr>
          <a:lstStyle/>
          <a:p>
            <a:r>
              <a:rPr lang="en-US" b="1" dirty="0" smtClean="0"/>
              <a:t>213.4B / 427.3B</a:t>
            </a:r>
          </a:p>
          <a:p>
            <a:pPr algn="ctr"/>
            <a:r>
              <a:rPr lang="en-US" b="1" dirty="0" smtClean="0"/>
              <a:t>= ~50%</a:t>
            </a:r>
            <a:endParaRPr lang="en-US" b="1" dirty="0"/>
          </a:p>
        </p:txBody>
      </p:sp>
      <p:sp>
        <p:nvSpPr>
          <p:cNvPr id="9" name="TextBox 8"/>
          <p:cNvSpPr txBox="1"/>
          <p:nvPr/>
        </p:nvSpPr>
        <p:spPr>
          <a:xfrm>
            <a:off x="97436" y="3057993"/>
            <a:ext cx="1710713" cy="3139321"/>
          </a:xfrm>
          <a:prstGeom prst="rect">
            <a:avLst/>
          </a:prstGeom>
          <a:noFill/>
        </p:spPr>
        <p:txBody>
          <a:bodyPr wrap="square" rtlCol="0">
            <a:spAutoFit/>
          </a:bodyPr>
          <a:lstStyle/>
          <a:p>
            <a:r>
              <a:rPr lang="en-US" cap="all" dirty="0" smtClean="0"/>
              <a:t>“The </a:t>
            </a:r>
            <a:r>
              <a:rPr lang="en-US" cap="all" dirty="0"/>
              <a:t>Prospective Market for </a:t>
            </a:r>
          </a:p>
          <a:p>
            <a:r>
              <a:rPr lang="en-US" cap="all" dirty="0"/>
              <a:t>Real Estate </a:t>
            </a:r>
            <a:r>
              <a:rPr lang="en-US" cap="all" dirty="0" smtClean="0"/>
              <a:t>Development”</a:t>
            </a:r>
          </a:p>
          <a:p>
            <a:r>
              <a:rPr lang="en-US" cap="all" dirty="0" smtClean="0"/>
              <a:t>website</a:t>
            </a:r>
            <a:endParaRPr lang="en-US" cap="all" dirty="0"/>
          </a:p>
          <a:p>
            <a:r>
              <a:rPr lang="en-US" dirty="0"/>
              <a:t> </a:t>
            </a:r>
          </a:p>
          <a:p>
            <a:r>
              <a:rPr lang="en-US" i="1" dirty="0"/>
              <a:t>By </a:t>
            </a:r>
            <a:endParaRPr lang="en-US" dirty="0"/>
          </a:p>
          <a:p>
            <a:r>
              <a:rPr lang="en-US" i="1" dirty="0"/>
              <a:t>Bruce </a:t>
            </a:r>
            <a:r>
              <a:rPr lang="en-US" i="1" dirty="0" smtClean="0"/>
              <a:t>Frankel 11/15/2010</a:t>
            </a:r>
            <a:endParaRPr lang="en-US" dirty="0"/>
          </a:p>
          <a:p>
            <a:endParaRPr lang="en-US" dirty="0"/>
          </a:p>
        </p:txBody>
      </p:sp>
    </p:spTree>
    <p:extLst>
      <p:ext uri="{BB962C8B-B14F-4D97-AF65-F5344CB8AC3E}">
        <p14:creationId xmlns:p14="http://schemas.microsoft.com/office/powerpoint/2010/main" val="18416664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 Opportunity: </a:t>
            </a:r>
            <a:br>
              <a:rPr lang="en-US" dirty="0" smtClean="0"/>
            </a:br>
            <a:r>
              <a:rPr lang="en-US" dirty="0" smtClean="0"/>
              <a:t>Extent of the Challenge</a:t>
            </a:r>
            <a:endParaRPr lang="en-US" dirty="0"/>
          </a:p>
        </p:txBody>
      </p:sp>
      <p:sp>
        <p:nvSpPr>
          <p:cNvPr id="3" name="Content Placeholder 2"/>
          <p:cNvSpPr>
            <a:spLocks noGrp="1"/>
          </p:cNvSpPr>
          <p:nvPr>
            <p:ph idx="1"/>
          </p:nvPr>
        </p:nvSpPr>
        <p:spPr>
          <a:xfrm>
            <a:off x="152400" y="1600200"/>
            <a:ext cx="4953000" cy="4709160"/>
          </a:xfrm>
        </p:spPr>
        <p:txBody>
          <a:bodyPr>
            <a:normAutofit/>
          </a:body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26</a:t>
            </a:fld>
            <a:endParaRPr kumimoji="0" lang="en-US"/>
          </a:p>
        </p:txBody>
      </p:sp>
      <p:sp>
        <p:nvSpPr>
          <p:cNvPr id="6" name="Rounded Rectangle 5"/>
          <p:cNvSpPr/>
          <p:nvPr/>
        </p:nvSpPr>
        <p:spPr>
          <a:xfrm>
            <a:off x="5705475" y="4968875"/>
            <a:ext cx="337185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~40% </a:t>
            </a:r>
            <a:r>
              <a:rPr lang="en-US" b="1" dirty="0">
                <a:solidFill>
                  <a:schemeClr val="bg1"/>
                </a:solidFill>
              </a:rPr>
              <a:t>of real estate investment in the near term shall be infill and adaptive reuse, and most of that in markets of disinvestment</a:t>
            </a:r>
          </a:p>
        </p:txBody>
      </p:sp>
      <p:sp>
        <p:nvSpPr>
          <p:cNvPr id="7" name="TextBox 6"/>
          <p:cNvSpPr txBox="1"/>
          <p:nvPr/>
        </p:nvSpPr>
        <p:spPr>
          <a:xfrm>
            <a:off x="6172200" y="1752600"/>
            <a:ext cx="2438400" cy="369332"/>
          </a:xfrm>
          <a:prstGeom prst="rect">
            <a:avLst/>
          </a:prstGeom>
          <a:noFill/>
        </p:spPr>
        <p:txBody>
          <a:bodyPr wrap="square" rtlCol="0">
            <a:spAutoFit/>
          </a:bodyPr>
          <a:lstStyle/>
          <a:p>
            <a:pPr algn="ctr"/>
            <a:r>
              <a:rPr lang="en-US" dirty="0" smtClean="0"/>
              <a:t>ULI Endorsed</a:t>
            </a:r>
            <a:endParaRPr lang="en-US" dirty="0"/>
          </a:p>
        </p:txBody>
      </p:sp>
      <p:sp>
        <p:nvSpPr>
          <p:cNvPr id="8" name="Rectangle 7"/>
          <p:cNvSpPr/>
          <p:nvPr/>
        </p:nvSpPr>
        <p:spPr>
          <a:xfrm>
            <a:off x="0" y="5269405"/>
            <a:ext cx="5486400" cy="838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40% of 50% = 20%</a:t>
            </a:r>
          </a:p>
          <a:p>
            <a:pPr algn="ctr"/>
            <a:r>
              <a:rPr lang="en-US" dirty="0" smtClean="0"/>
              <a:t>Muncie’s vacant/ abandoned housing stock = 15%</a:t>
            </a:r>
            <a:endParaRPr lang="en-US" dirty="0"/>
          </a:p>
        </p:txBody>
      </p:sp>
      <p:sp>
        <p:nvSpPr>
          <p:cNvPr id="9" name="Rectangle 8"/>
          <p:cNvSpPr/>
          <p:nvPr/>
        </p:nvSpPr>
        <p:spPr>
          <a:xfrm>
            <a:off x="304800" y="1608364"/>
            <a:ext cx="5486400" cy="8382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2000-2030</a:t>
            </a:r>
          </a:p>
          <a:p>
            <a:pPr algn="ctr"/>
            <a:r>
              <a:rPr lang="en-US" dirty="0" smtClean="0"/>
              <a:t>Market for gray zones: 82 B </a:t>
            </a:r>
            <a:r>
              <a:rPr lang="en-US" dirty="0" err="1" smtClean="0"/>
              <a:t>s.f.</a:t>
            </a:r>
            <a:r>
              <a:rPr lang="en-US" dirty="0" smtClean="0"/>
              <a:t> </a:t>
            </a:r>
            <a:endParaRPr lang="en-US" dirty="0"/>
          </a:p>
        </p:txBody>
      </p:sp>
      <p:sp>
        <p:nvSpPr>
          <p:cNvPr id="10" name="Rectangle 9"/>
          <p:cNvSpPr/>
          <p:nvPr/>
        </p:nvSpPr>
        <p:spPr>
          <a:xfrm>
            <a:off x="141514" y="3191016"/>
            <a:ext cx="5486400" cy="136931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Additionally, the “smart growth” and </a:t>
            </a:r>
            <a:r>
              <a:rPr lang="en-US" dirty="0" smtClean="0"/>
              <a:t>“sustainable cities” </a:t>
            </a:r>
            <a:r>
              <a:rPr lang="en-US" dirty="0"/>
              <a:t>movements are emerging and may redirect investment from cornfields to urban redevelopment</a:t>
            </a:r>
            <a:r>
              <a:rPr lang="en-US" dirty="0" smtClean="0"/>
              <a:t>.</a:t>
            </a:r>
            <a:endParaRPr lang="en-US" dirty="0"/>
          </a:p>
        </p:txBody>
      </p:sp>
      <p:sp>
        <p:nvSpPr>
          <p:cNvPr id="12" name="TextBox 11"/>
          <p:cNvSpPr txBox="1"/>
          <p:nvPr/>
        </p:nvSpPr>
        <p:spPr>
          <a:xfrm>
            <a:off x="6670623" y="2226039"/>
            <a:ext cx="2065130" cy="2585323"/>
          </a:xfrm>
          <a:prstGeom prst="rect">
            <a:avLst/>
          </a:prstGeom>
          <a:noFill/>
        </p:spPr>
        <p:txBody>
          <a:bodyPr wrap="square" rtlCol="0">
            <a:spAutoFit/>
          </a:bodyPr>
          <a:lstStyle/>
          <a:p>
            <a:r>
              <a:rPr lang="en-US" dirty="0" smtClean="0"/>
              <a:t>Arthur Nelson, </a:t>
            </a:r>
            <a:r>
              <a:rPr lang="en-US" u="sng" dirty="0" smtClean="0"/>
              <a:t>TOWARD </a:t>
            </a:r>
            <a:r>
              <a:rPr lang="en-US" u="sng" dirty="0"/>
              <a:t>A NEW METROPOLIS: THE OPPORTUNITY TO REBUILD AMERICA</a:t>
            </a:r>
            <a:r>
              <a:rPr lang="en-US" dirty="0"/>
              <a:t>, The Brookings Institution Metropolitan Policy Program, 2004</a:t>
            </a:r>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Tree>
    <p:extLst>
      <p:ext uri="{BB962C8B-B14F-4D97-AF65-F5344CB8AC3E}">
        <p14:creationId xmlns:p14="http://schemas.microsoft.com/office/powerpoint/2010/main" val="31102809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06" y="53491"/>
            <a:ext cx="8079581" cy="924519"/>
          </a:xfrm>
        </p:spPr>
        <p:txBody>
          <a:bodyPr/>
          <a:lstStyle/>
          <a:p>
            <a:r>
              <a:rPr lang="en-US" dirty="0" smtClean="0"/>
              <a:t>Excerpts from Frankel Paper 2010</a:t>
            </a:r>
            <a:endParaRPr lang="en-US" dirty="0"/>
          </a:p>
        </p:txBody>
      </p:sp>
      <p:sp>
        <p:nvSpPr>
          <p:cNvPr id="3" name="Content Placeholder 2"/>
          <p:cNvSpPr>
            <a:spLocks noGrp="1"/>
          </p:cNvSpPr>
          <p:nvPr>
            <p:ph sz="half" idx="1"/>
          </p:nvPr>
        </p:nvSpPr>
        <p:spPr/>
        <p:txBody>
          <a:bodyPr>
            <a:noAutofit/>
          </a:bodyPr>
          <a:lstStyle/>
          <a:p>
            <a:r>
              <a:rPr lang="en-US" sz="2000" b="1" i="1" dirty="0">
                <a:solidFill>
                  <a:srgbClr val="FFFF00"/>
                </a:solidFill>
              </a:rPr>
              <a:t>Indiana will require another 1,118,417 dwelling units by 2030, a 44.2% increase over the 2,532,319 units in 2000.  </a:t>
            </a:r>
            <a:endParaRPr lang="en-US" sz="2000" b="1" i="1" dirty="0" smtClean="0">
              <a:solidFill>
                <a:srgbClr val="FFFF00"/>
              </a:solidFill>
            </a:endParaRPr>
          </a:p>
          <a:p>
            <a:r>
              <a:rPr lang="en-US" sz="2000" i="1" dirty="0" smtClean="0">
                <a:solidFill>
                  <a:srgbClr val="FFFF00"/>
                </a:solidFill>
              </a:rPr>
              <a:t>Of </a:t>
            </a:r>
            <a:r>
              <a:rPr lang="en-US" sz="2000" i="1" dirty="0">
                <a:solidFill>
                  <a:srgbClr val="FFFF00"/>
                </a:solidFill>
              </a:rPr>
              <a:t>this demand 441,003 will be from existing dwellings lost to neglect and disinvestment, largely in our economically distressed cities and towns, and reflecting a notable inefficiency in our allocation of resources as well as an opportunity for rehabilitation and renewal. </a:t>
            </a:r>
            <a:endParaRPr lang="en-US" sz="2000" i="1" dirty="0" smtClean="0">
              <a:solidFill>
                <a:srgbClr val="FFFF00"/>
              </a:solidFill>
            </a:endParaRPr>
          </a:p>
          <a:p>
            <a:r>
              <a:rPr lang="en-US" sz="2000" b="1" i="1" dirty="0">
                <a:solidFill>
                  <a:srgbClr val="FFFF00"/>
                </a:solidFill>
              </a:rPr>
              <a:t>Indianapolis alone will require another 388,000 dwellings, a 57% increase.</a:t>
            </a:r>
            <a:r>
              <a:rPr lang="en-US" sz="2000" i="1" dirty="0">
                <a:solidFill>
                  <a:srgbClr val="FFFF00"/>
                </a:solidFill>
              </a:rPr>
              <a:t> </a:t>
            </a:r>
            <a:endParaRPr lang="en-US" sz="2000" dirty="0">
              <a:solidFill>
                <a:srgbClr val="FFFF00"/>
              </a:solidFill>
            </a:endParaRPr>
          </a:p>
        </p:txBody>
      </p:sp>
      <p:sp>
        <p:nvSpPr>
          <p:cNvPr id="6" name="Content Placeholder 5"/>
          <p:cNvSpPr>
            <a:spLocks noGrp="1"/>
          </p:cNvSpPr>
          <p:nvPr>
            <p:ph sz="half" idx="2"/>
          </p:nvPr>
        </p:nvSpPr>
        <p:spPr>
          <a:xfrm>
            <a:off x="4757738" y="1993391"/>
            <a:ext cx="3806190" cy="4122595"/>
          </a:xfrm>
        </p:spPr>
        <p:txBody>
          <a:bodyPr>
            <a:normAutofit fontScale="85000" lnSpcReduction="20000"/>
          </a:bodyPr>
          <a:lstStyle/>
          <a:p>
            <a:pPr lvl="0"/>
            <a:r>
              <a:rPr lang="en-US" sz="2400" b="1" i="1" dirty="0">
                <a:solidFill>
                  <a:srgbClr val="FFFF00"/>
                </a:solidFill>
              </a:rPr>
              <a:t>Albeit less significant in absolute terms, the national demand for commercial and institutional space toward 2030 will almost double the rate of growth relative to residential, a 90% cf. 51% increase.  </a:t>
            </a:r>
            <a:endParaRPr lang="en-US" sz="2400" b="1" i="1" dirty="0" smtClean="0">
              <a:solidFill>
                <a:srgbClr val="FFFF00"/>
              </a:solidFill>
            </a:endParaRPr>
          </a:p>
          <a:p>
            <a:pPr lvl="0"/>
            <a:r>
              <a:rPr lang="en-US" sz="2400" i="1" dirty="0" smtClean="0">
                <a:solidFill>
                  <a:srgbClr val="FFFF00"/>
                </a:solidFill>
              </a:rPr>
              <a:t>For </a:t>
            </a:r>
            <a:r>
              <a:rPr lang="en-US" sz="2400" i="1" dirty="0">
                <a:solidFill>
                  <a:srgbClr val="FFFF00"/>
                </a:solidFill>
              </a:rPr>
              <a:t>the Midwest the demand will be for another 23,289,021,000 s.f. of such space and </a:t>
            </a:r>
            <a:r>
              <a:rPr lang="en-US" sz="2400" b="1" i="1" dirty="0">
                <a:solidFill>
                  <a:srgbClr val="FFFF00"/>
                </a:solidFill>
              </a:rPr>
              <a:t>for Indiana that demand is 2,128,130,000 s.f., an increase of 88% over its current inventory.</a:t>
            </a:r>
            <a:r>
              <a:rPr lang="en-US" sz="2400" i="1" dirty="0">
                <a:solidFill>
                  <a:srgbClr val="FFFF00"/>
                </a:solidFill>
              </a:rPr>
              <a:t>  For such Midwest cities as Indianapolis the growth is 743,661,000 s.f. [95% increase], and for Grand Rapids the increase is 106% [468,681,000 s.f.].  For our largest Midwest city, Chicago, the growth is 3.3 billion s.f</a:t>
            </a:r>
            <a:r>
              <a:rPr lang="en-US" i="1" dirty="0" smtClean="0"/>
              <a:t>.</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27</a:t>
            </a:fld>
            <a:endParaRPr lang="en-US" dirty="0"/>
          </a:p>
        </p:txBody>
      </p:sp>
      <p:sp>
        <p:nvSpPr>
          <p:cNvPr id="7" name="Oval 6"/>
          <p:cNvSpPr/>
          <p:nvPr/>
        </p:nvSpPr>
        <p:spPr>
          <a:xfrm>
            <a:off x="628153" y="978010"/>
            <a:ext cx="2997642" cy="6679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44% increase dwellings Indiana</a:t>
            </a:r>
            <a:endParaRPr lang="en-US" b="1" dirty="0"/>
          </a:p>
        </p:txBody>
      </p:sp>
      <p:sp>
        <p:nvSpPr>
          <p:cNvPr id="8" name="Oval 7"/>
          <p:cNvSpPr/>
          <p:nvPr/>
        </p:nvSpPr>
        <p:spPr>
          <a:xfrm>
            <a:off x="5042371" y="978010"/>
            <a:ext cx="3131569" cy="6679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88% increase in non-residential Midwest</a:t>
            </a:r>
            <a:endParaRPr lang="en-US" b="1" dirty="0"/>
          </a:p>
        </p:txBody>
      </p:sp>
    </p:spTree>
    <p:extLst>
      <p:ext uri="{BB962C8B-B14F-4D97-AF65-F5344CB8AC3E}">
        <p14:creationId xmlns:p14="http://schemas.microsoft.com/office/powerpoint/2010/main" val="17747058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0"/>
            <a:ext cx="8079581" cy="637891"/>
          </a:xfrm>
        </p:spPr>
        <p:txBody>
          <a:bodyPr>
            <a:normAutofit fontScale="90000"/>
          </a:bodyPr>
          <a:lstStyle/>
          <a:p>
            <a:r>
              <a:rPr lang="en-US" dirty="0" smtClean="0"/>
              <a:t>Excerpt</a:t>
            </a:r>
            <a:endParaRPr lang="en-US" dirty="0"/>
          </a:p>
        </p:txBody>
      </p:sp>
      <p:sp>
        <p:nvSpPr>
          <p:cNvPr id="3" name="Content Placeholder 2"/>
          <p:cNvSpPr>
            <a:spLocks noGrp="1"/>
          </p:cNvSpPr>
          <p:nvPr>
            <p:ph sz="half" idx="1"/>
          </p:nvPr>
        </p:nvSpPr>
        <p:spPr>
          <a:xfrm>
            <a:off x="507492" y="1993391"/>
            <a:ext cx="3806190" cy="4561305"/>
          </a:xfrm>
        </p:spPr>
        <p:txBody>
          <a:bodyPr>
            <a:normAutofit fontScale="70000" lnSpcReduction="20000"/>
          </a:bodyPr>
          <a:lstStyle/>
          <a:p>
            <a:pPr lvl="0"/>
            <a:r>
              <a:rPr lang="en-US" sz="2600" b="1" i="1" dirty="0">
                <a:solidFill>
                  <a:srgbClr val="FFFF00"/>
                </a:solidFill>
              </a:rPr>
              <a:t>Though a small component of overall growth, the projected demand for industrial space in the Midwest outpaces that of the other regions, unlike the other major land uses. </a:t>
            </a:r>
            <a:endParaRPr lang="en-US" sz="2600" b="1" i="1" dirty="0" smtClean="0">
              <a:solidFill>
                <a:srgbClr val="FFFF00"/>
              </a:solidFill>
            </a:endParaRPr>
          </a:p>
          <a:p>
            <a:pPr lvl="0"/>
            <a:r>
              <a:rPr lang="en-US" sz="2600" i="1" dirty="0" smtClean="0">
                <a:solidFill>
                  <a:srgbClr val="FFFF00"/>
                </a:solidFill>
              </a:rPr>
              <a:t>States </a:t>
            </a:r>
            <a:r>
              <a:rPr lang="en-US" sz="2600" i="1" dirty="0">
                <a:solidFill>
                  <a:srgbClr val="FFFF00"/>
                </a:solidFill>
              </a:rPr>
              <a:t>with a strong industrial presence will see the largest amount of growth in industrial space even though other areas may witness faster growth. After California, which far outpaces the nation in terms of absolute square feet of new industrial construction, the next four largest producers of industrial space are all Rust Belt states in the Midwest: Ohio, Michigan, Illinois, and Indiana. Indiana alone will generate 442,571,000 s.f. of industrial space, 12% of the growth of 3.8 billion s.f. projected for the Midwest. By 2030, 70 percent of the Midwest’s industrial space will be less than 30 years old.</a:t>
            </a:r>
            <a:endParaRPr lang="en-US" sz="2600" dirty="0">
              <a:solidFill>
                <a:srgbClr val="FFFF00"/>
              </a:solidFill>
            </a:endParaRPr>
          </a:p>
          <a:p>
            <a:endParaRPr lang="en-US" dirty="0"/>
          </a:p>
          <a:p>
            <a:endParaRPr lang="en-US" dirty="0"/>
          </a:p>
        </p:txBody>
      </p:sp>
      <p:sp>
        <p:nvSpPr>
          <p:cNvPr id="4" name="Content Placeholder 3"/>
          <p:cNvSpPr>
            <a:spLocks noGrp="1"/>
          </p:cNvSpPr>
          <p:nvPr>
            <p:ph sz="half" idx="2"/>
          </p:nvPr>
        </p:nvSpPr>
        <p:spPr>
          <a:xfrm>
            <a:off x="4757738" y="1993392"/>
            <a:ext cx="3806190" cy="4377428"/>
          </a:xfrm>
        </p:spPr>
        <p:txBody>
          <a:bodyPr>
            <a:noAutofit/>
          </a:bodyPr>
          <a:lstStyle/>
          <a:p>
            <a:pPr lvl="0"/>
            <a:r>
              <a:rPr lang="en-US" sz="2000" b="1" i="1" dirty="0">
                <a:solidFill>
                  <a:srgbClr val="FFFF00"/>
                </a:solidFill>
              </a:rPr>
              <a:t>While these projections may seem overwhelming, they also demonstrate that nearly half of what will be the built environment in 2030 doesn’t even exist yet, giving the current generation a vital opportunity to reshape future development.</a:t>
            </a:r>
            <a:r>
              <a:rPr lang="en-US" sz="2000" i="1" dirty="0">
                <a:solidFill>
                  <a:srgbClr val="FFFF00"/>
                </a:solidFill>
              </a:rPr>
              <a:t> </a:t>
            </a:r>
            <a:endParaRPr lang="en-US" sz="2000" i="1" dirty="0" smtClean="0">
              <a:solidFill>
                <a:srgbClr val="FFFF00"/>
              </a:solidFill>
            </a:endParaRPr>
          </a:p>
          <a:p>
            <a:pPr lvl="0"/>
            <a:r>
              <a:rPr lang="en-US" sz="2000" i="1" dirty="0" smtClean="0">
                <a:solidFill>
                  <a:srgbClr val="FFFF00"/>
                </a:solidFill>
              </a:rPr>
              <a:t>Recent </a:t>
            </a:r>
            <a:r>
              <a:rPr lang="en-US" sz="2000" i="1" dirty="0">
                <a:solidFill>
                  <a:srgbClr val="FFFF00"/>
                </a:solidFill>
              </a:rPr>
              <a:t>trends indicate that demand is increasing for more compact, walkable, and high quality living, entertainment, and work environments. The challenge for leaders is to create the right market, land use, and other regulatory climates to accommodate new growth in more sustainable ways.</a:t>
            </a:r>
            <a:endParaRPr lang="en-US" sz="2000" dirty="0">
              <a:solidFill>
                <a:srgbClr val="FFFF00"/>
              </a:solidFill>
            </a:endParaRPr>
          </a:p>
          <a:p>
            <a:endParaRPr lang="en-US" sz="2000" dirty="0">
              <a:solidFill>
                <a:srgbClr val="FFFF00"/>
              </a:solidFill>
            </a:endParaRPr>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28</a:t>
            </a:fld>
            <a:endParaRPr lang="en-US" dirty="0"/>
          </a:p>
        </p:txBody>
      </p:sp>
      <p:sp>
        <p:nvSpPr>
          <p:cNvPr id="7" name="Oval 6"/>
          <p:cNvSpPr/>
          <p:nvPr/>
        </p:nvSpPr>
        <p:spPr>
          <a:xfrm>
            <a:off x="691763" y="1081377"/>
            <a:ext cx="3140766" cy="5565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70% increase in industrial Midwest</a:t>
            </a:r>
            <a:endParaRPr lang="en-US" b="1" dirty="0"/>
          </a:p>
        </p:txBody>
      </p:sp>
      <p:sp>
        <p:nvSpPr>
          <p:cNvPr id="8" name="Oval 7"/>
          <p:cNvSpPr/>
          <p:nvPr/>
        </p:nvSpPr>
        <p:spPr>
          <a:xfrm>
            <a:off x="4970810" y="1081377"/>
            <a:ext cx="3140766" cy="5565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Overall 50% increase in all uses nationwide</a:t>
            </a:r>
            <a:endParaRPr lang="en-US" b="1" dirty="0"/>
          </a:p>
        </p:txBody>
      </p:sp>
    </p:spTree>
    <p:extLst>
      <p:ext uri="{BB962C8B-B14F-4D97-AF65-F5344CB8AC3E}">
        <p14:creationId xmlns:p14="http://schemas.microsoft.com/office/powerpoint/2010/main" val="35777019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492" y="78114"/>
            <a:ext cx="8079581" cy="796530"/>
          </a:xfrm>
        </p:spPr>
        <p:txBody>
          <a:bodyPr/>
          <a:lstStyle/>
          <a:p>
            <a:r>
              <a:rPr lang="en-US" dirty="0" smtClean="0"/>
              <a:t>Excerpt on Affordable Housing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solidFill>
                  <a:srgbClr val="FFFF00"/>
                </a:solidFill>
              </a:rPr>
              <a:t>The LIHTC may be combined with Indiana’s HoTIF [Housing Tax Increment Financing].  The State’s share of the </a:t>
            </a:r>
            <a:r>
              <a:rPr lang="en-US" sz="2600" b="1" dirty="0">
                <a:solidFill>
                  <a:srgbClr val="FFFF00"/>
                </a:solidFill>
              </a:rPr>
              <a:t>5.5 million units currently needed</a:t>
            </a:r>
            <a:r>
              <a:rPr lang="en-US" dirty="0">
                <a:solidFill>
                  <a:srgbClr val="FFFF00"/>
                </a:solidFill>
              </a:rPr>
              <a:t> presents a virtually bottomless need and demand for affordable housing development here.  That need is multiplied throughout other states, and especially those with a higher cost of housing.  This special need was not highlighted in the aforementioned Brookings’ study of Nelson.</a:t>
            </a:r>
          </a:p>
          <a:p>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
        <p:nvSpPr>
          <p:cNvPr id="7" name="Oval 6"/>
          <p:cNvSpPr/>
          <p:nvPr/>
        </p:nvSpPr>
        <p:spPr>
          <a:xfrm>
            <a:off x="4764076" y="2390088"/>
            <a:ext cx="3140766" cy="2364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Nationwide need for 5.5 M affordable dwellings; </a:t>
            </a:r>
          </a:p>
          <a:p>
            <a:pPr algn="ctr"/>
            <a:r>
              <a:rPr lang="en-US" b="1" dirty="0" smtClean="0"/>
              <a:t>since 1987 satisfied 2.318 M =</a:t>
            </a:r>
          </a:p>
          <a:p>
            <a:pPr algn="ctr"/>
            <a:r>
              <a:rPr lang="en-US" b="1" dirty="0" smtClean="0"/>
              <a:t>“bottomless need; ready market”</a:t>
            </a:r>
            <a:endParaRPr lang="en-US" b="1" dirty="0"/>
          </a:p>
        </p:txBody>
      </p:sp>
    </p:spTree>
    <p:extLst>
      <p:ext uri="{BB962C8B-B14F-4D97-AF65-F5344CB8AC3E}">
        <p14:creationId xmlns:p14="http://schemas.microsoft.com/office/powerpoint/2010/main" val="18595042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634" y="10191"/>
            <a:ext cx="8085582" cy="2939743"/>
          </a:xfrm>
        </p:spPr>
        <p:txBody>
          <a:bodyPr>
            <a:normAutofit fontScale="90000"/>
          </a:bodyPr>
          <a:lstStyle/>
          <a:p>
            <a:r>
              <a:rPr lang="en-US" u="sng" dirty="0" smtClean="0"/>
              <a:t>PART 1</a:t>
            </a:r>
            <a:r>
              <a:rPr lang="en-US" dirty="0" smtClean="0"/>
              <a:t/>
            </a:r>
            <a:br>
              <a:rPr lang="en-US" dirty="0" smtClean="0"/>
            </a:br>
            <a:r>
              <a:rPr lang="en-US" dirty="0" smtClean="0"/>
              <a:t>Guidelines to Conduct Workshop</a:t>
            </a:r>
            <a:endParaRPr lang="en-US" dirty="0"/>
          </a:p>
        </p:txBody>
      </p:sp>
      <p:sp>
        <p:nvSpPr>
          <p:cNvPr id="3" name="Content Placeholder 2"/>
          <p:cNvSpPr>
            <a:spLocks noGrp="1"/>
          </p:cNvSpPr>
          <p:nvPr>
            <p:ph type="body" idx="1"/>
          </p:nvPr>
        </p:nvSpPr>
        <p:spPr>
          <a:xfrm>
            <a:off x="500634" y="3124863"/>
            <a:ext cx="6919722" cy="2708332"/>
          </a:xfrm>
        </p:spPr>
        <p:txBody>
          <a:bodyPr>
            <a:noAutofit/>
          </a:bodyPr>
          <a:lstStyle/>
          <a:p>
            <a:pPr marL="457200" indent="-457200">
              <a:buFont typeface="+mj-lt"/>
              <a:buAutoNum type="arabicPeriod"/>
            </a:pPr>
            <a:r>
              <a:rPr lang="en-US" sz="2400" dirty="0" smtClean="0">
                <a:ln w="0"/>
                <a:solidFill>
                  <a:schemeClr val="tx1"/>
                </a:solidFill>
                <a:effectLst>
                  <a:outerShdw blurRad="38100" dist="19050" dir="2700000" algn="tl" rotWithShape="0">
                    <a:schemeClr val="dk1">
                      <a:alpha val="40000"/>
                    </a:schemeClr>
                  </a:outerShdw>
                </a:effectLst>
              </a:rPr>
              <a:t>Interactive</a:t>
            </a:r>
          </a:p>
          <a:p>
            <a:pPr marL="457200" indent="-457200">
              <a:buFont typeface="+mj-lt"/>
              <a:buAutoNum type="arabicPeriod"/>
            </a:pPr>
            <a:r>
              <a:rPr lang="en-US" sz="2400" dirty="0" smtClean="0">
                <a:ln w="0"/>
                <a:solidFill>
                  <a:schemeClr val="tx1"/>
                </a:solidFill>
                <a:effectLst>
                  <a:outerShdw blurRad="38100" dist="19050" dir="2700000" algn="tl" rotWithShape="0">
                    <a:schemeClr val="dk1">
                      <a:alpha val="40000"/>
                    </a:schemeClr>
                  </a:outerShdw>
                </a:effectLst>
              </a:rPr>
              <a:t>For &amp; Beyond BEP</a:t>
            </a:r>
          </a:p>
          <a:p>
            <a:pPr marL="457200" indent="-457200">
              <a:buFont typeface="+mj-lt"/>
              <a:buAutoNum type="arabicPeriod"/>
            </a:pPr>
            <a:r>
              <a:rPr lang="en-US" sz="2400" dirty="0">
                <a:ln w="0"/>
                <a:effectLst>
                  <a:outerShdw blurRad="38100" dist="19050" dir="2700000" algn="tl" rotWithShape="0">
                    <a:schemeClr val="dk1">
                      <a:alpha val="40000"/>
                    </a:schemeClr>
                  </a:outerShdw>
                </a:effectLst>
              </a:rPr>
              <a:t>Why me?</a:t>
            </a:r>
          </a:p>
          <a:p>
            <a:pPr marL="640080" lvl="1" indent="-457200">
              <a:buFont typeface="+mj-lt"/>
              <a:buAutoNum type="alphaLcPeriod"/>
            </a:pPr>
            <a:r>
              <a:rPr lang="en-US" sz="2400" dirty="0">
                <a:ln w="0"/>
                <a:solidFill>
                  <a:schemeClr val="tx1"/>
                </a:solidFill>
                <a:effectLst>
                  <a:outerShdw blurRad="38100" dist="19050" dir="2700000" algn="tl" rotWithShape="0">
                    <a:schemeClr val="dk1">
                      <a:alpha val="40000"/>
                    </a:schemeClr>
                  </a:outerShdw>
                </a:effectLst>
              </a:rPr>
              <a:t>Not You</a:t>
            </a:r>
          </a:p>
          <a:p>
            <a:pPr marL="640080" lvl="1" indent="-457200">
              <a:buFont typeface="+mj-lt"/>
              <a:buAutoNum type="alphaLcPeriod"/>
            </a:pPr>
            <a:r>
              <a:rPr lang="en-US" sz="2400" dirty="0">
                <a:ln w="0"/>
                <a:solidFill>
                  <a:schemeClr val="tx1"/>
                </a:solidFill>
                <a:effectLst>
                  <a:outerShdw blurRad="38100" dist="19050" dir="2700000" algn="tl" rotWithShape="0">
                    <a:schemeClr val="dk1">
                      <a:alpha val="40000"/>
                    </a:schemeClr>
                  </a:outerShdw>
                </a:effectLst>
              </a:rPr>
              <a:t>Not IHCDA</a:t>
            </a:r>
          </a:p>
          <a:p>
            <a:pPr marL="457200" indent="-457200">
              <a:buFont typeface="+mj-lt"/>
              <a:buAutoNum type="arabicPeriod"/>
            </a:pPr>
            <a:r>
              <a:rPr lang="en-US" sz="2400" dirty="0" smtClean="0">
                <a:ln w="0"/>
                <a:solidFill>
                  <a:schemeClr val="tx1"/>
                </a:solidFill>
                <a:effectLst>
                  <a:outerShdw blurRad="38100" dist="19050" dir="2700000" algn="tl" rotWithShape="0">
                    <a:schemeClr val="dk1">
                      <a:alpha val="40000"/>
                    </a:schemeClr>
                  </a:outerShdw>
                </a:effectLst>
              </a:rPr>
              <a:t>2 </a:t>
            </a:r>
            <a:r>
              <a:rPr lang="en-US" sz="2400" dirty="0">
                <a:ln w="0"/>
                <a:solidFill>
                  <a:schemeClr val="tx1"/>
                </a:solidFill>
                <a:effectLst>
                  <a:outerShdw blurRad="38100" dist="19050" dir="2700000" algn="tl" rotWithShape="0">
                    <a:schemeClr val="dk1">
                      <a:alpha val="40000"/>
                    </a:schemeClr>
                  </a:outerShdw>
                </a:effectLst>
              </a:rPr>
              <a:t>sets of workshops</a:t>
            </a:r>
          </a:p>
          <a:p>
            <a:pPr marL="457200" indent="-457200">
              <a:buFont typeface="+mj-lt"/>
              <a:buAutoNum type="arabicPeriod"/>
            </a:pPr>
            <a:endParaRPr lang="en-US" sz="2000" dirty="0">
              <a:ln w="0"/>
              <a:solidFill>
                <a:schemeClr val="tx1"/>
              </a:solidFill>
              <a:effectLst>
                <a:outerShdw blurRad="38100" dist="19050" dir="2700000" algn="tl" rotWithShape="0">
                  <a:schemeClr val="dk1">
                    <a:alpha val="40000"/>
                  </a:schemeClr>
                </a:outerShdw>
              </a:effectLst>
            </a:endParaRPr>
          </a:p>
        </p:txBody>
      </p:sp>
      <p:sp>
        <p:nvSpPr>
          <p:cNvPr id="4" name="Footer Placeholder 3"/>
          <p:cNvSpPr>
            <a:spLocks noGrp="1"/>
          </p:cNvSpPr>
          <p:nvPr>
            <p:ph type="ftr" sz="quarter" idx="11"/>
          </p:nvPr>
        </p:nvSpPr>
        <p:spPr/>
        <p:txBody>
          <a:bodyPr/>
          <a:lstStyle/>
          <a:p>
            <a:r>
              <a:rPr lang="en-US" dirty="0"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a:t>
            </a:fld>
            <a:endParaRPr lang="en-US" dirty="0"/>
          </a:p>
        </p:txBody>
      </p:sp>
      <p:sp>
        <p:nvSpPr>
          <p:cNvPr id="6" name="Down Arrow 5"/>
          <p:cNvSpPr/>
          <p:nvPr/>
        </p:nvSpPr>
        <p:spPr>
          <a:xfrm>
            <a:off x="1844703" y="5724939"/>
            <a:ext cx="1614114" cy="406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93781" y="3124863"/>
            <a:ext cx="1971923" cy="270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need of gadflies and facilitators:</a:t>
            </a:r>
          </a:p>
          <a:p>
            <a:pPr algn="ctr"/>
            <a:endParaRPr lang="en-US" dirty="0"/>
          </a:p>
          <a:p>
            <a:pPr algn="ctr"/>
            <a:r>
              <a:rPr lang="en-US" u="sng" dirty="0" smtClean="0"/>
              <a:t>Roles</a:t>
            </a:r>
          </a:p>
          <a:p>
            <a:pPr algn="ctr"/>
            <a:r>
              <a:rPr lang="en-US" b="1" dirty="0" smtClean="0">
                <a:solidFill>
                  <a:srgbClr val="FFFF00"/>
                </a:solidFill>
              </a:rPr>
              <a:t>Political</a:t>
            </a:r>
          </a:p>
          <a:p>
            <a:pPr algn="ctr"/>
            <a:r>
              <a:rPr lang="en-US" b="1" dirty="0" smtClean="0">
                <a:solidFill>
                  <a:srgbClr val="FFFF00"/>
                </a:solidFill>
              </a:rPr>
              <a:t>Practical</a:t>
            </a:r>
          </a:p>
          <a:p>
            <a:pPr algn="ctr"/>
            <a:r>
              <a:rPr lang="en-US" b="1" dirty="0" smtClean="0">
                <a:solidFill>
                  <a:srgbClr val="FFFF00"/>
                </a:solidFill>
              </a:rPr>
              <a:t>Financial</a:t>
            </a:r>
          </a:p>
          <a:p>
            <a:pPr algn="ctr"/>
            <a:r>
              <a:rPr lang="en-US" b="1" dirty="0" smtClean="0">
                <a:solidFill>
                  <a:srgbClr val="FFFF00"/>
                </a:solidFill>
              </a:rPr>
              <a:t>Market</a:t>
            </a:r>
          </a:p>
          <a:p>
            <a:pPr algn="ctr"/>
            <a:r>
              <a:rPr lang="en-US" b="1" dirty="0" smtClean="0">
                <a:solidFill>
                  <a:srgbClr val="FFFF00"/>
                </a:solidFill>
              </a:rPr>
              <a:t>Equitable</a:t>
            </a:r>
          </a:p>
          <a:p>
            <a:pPr algn="ctr"/>
            <a:endParaRPr lang="en-US" dirty="0"/>
          </a:p>
        </p:txBody>
      </p:sp>
    </p:spTree>
    <p:extLst>
      <p:ext uri="{BB962C8B-B14F-4D97-AF65-F5344CB8AC3E}">
        <p14:creationId xmlns:p14="http://schemas.microsoft.com/office/powerpoint/2010/main" val="3611512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4339" y="0"/>
            <a:ext cx="8079581" cy="1658198"/>
          </a:xfrm>
        </p:spPr>
        <p:txBody>
          <a:bodyPr/>
          <a:lstStyle/>
          <a:p>
            <a:r>
              <a:rPr lang="en-US" dirty="0" smtClean="0"/>
              <a:t>Land Improvements 2004</a:t>
            </a:r>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30</a:t>
            </a:fld>
            <a:endParaRPr lang="en-US" dirty="0"/>
          </a:p>
        </p:txBody>
      </p:sp>
      <p:graphicFrame>
        <p:nvGraphicFramePr>
          <p:cNvPr id="8" name="Chart 7"/>
          <p:cNvGraphicFramePr/>
          <p:nvPr>
            <p:extLst>
              <p:ext uri="{D42A27DB-BD31-4B8C-83A1-F6EECF244321}">
                <p14:modId xmlns:p14="http://schemas.microsoft.com/office/powerpoint/2010/main" val="2747007446"/>
              </p:ext>
            </p:extLst>
          </p:nvPr>
        </p:nvGraphicFramePr>
        <p:xfrm>
          <a:off x="1026826" y="1603948"/>
          <a:ext cx="6588177" cy="508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89016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dirty="0"/>
          </a:p>
        </p:txBody>
      </p:sp>
      <p:graphicFrame>
        <p:nvGraphicFramePr>
          <p:cNvPr id="5" name="Chart 4"/>
          <p:cNvGraphicFramePr/>
          <p:nvPr>
            <p:extLst>
              <p:ext uri="{D42A27DB-BD31-4B8C-83A1-F6EECF244321}">
                <p14:modId xmlns:p14="http://schemas.microsoft.com/office/powerpoint/2010/main" val="3728746016"/>
              </p:ext>
            </p:extLst>
          </p:nvPr>
        </p:nvGraphicFramePr>
        <p:xfrm>
          <a:off x="786983" y="1124263"/>
          <a:ext cx="7240249" cy="5373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27857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Prospective Land Uses 2014</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pic>
        <p:nvPicPr>
          <p:cNvPr id="5" name="Picture 4"/>
          <p:cNvPicPr>
            <a:picLocks noChangeAspect="1"/>
          </p:cNvPicPr>
          <p:nvPr/>
        </p:nvPicPr>
        <p:blipFill>
          <a:blip r:embed="rId2"/>
          <a:stretch>
            <a:fillRect/>
          </a:stretch>
        </p:blipFill>
        <p:spPr>
          <a:xfrm>
            <a:off x="943958" y="1985353"/>
            <a:ext cx="7177501" cy="4428001"/>
          </a:xfrm>
          <a:prstGeom prst="rect">
            <a:avLst/>
          </a:prstGeom>
        </p:spPr>
      </p:pic>
      <p:sp>
        <p:nvSpPr>
          <p:cNvPr id="8" name="Left Arrow 7"/>
          <p:cNvSpPr/>
          <p:nvPr/>
        </p:nvSpPr>
        <p:spPr>
          <a:xfrm>
            <a:off x="3697571" y="2862083"/>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697570" y="4004477"/>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697571" y="2583729"/>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51779" y="6413354"/>
            <a:ext cx="2560320" cy="369332"/>
          </a:xfrm>
          <a:prstGeom prst="rect">
            <a:avLst/>
          </a:prstGeom>
          <a:noFill/>
        </p:spPr>
        <p:txBody>
          <a:bodyPr wrap="square" rtlCol="0">
            <a:spAutoFit/>
          </a:bodyPr>
          <a:lstStyle/>
          <a:p>
            <a:r>
              <a:rPr lang="en-US" dirty="0" smtClean="0"/>
              <a:t>Source: ULI Survey 2014</a:t>
            </a:r>
            <a:endParaRPr lang="en-US" dirty="0"/>
          </a:p>
        </p:txBody>
      </p:sp>
    </p:spTree>
    <p:extLst>
      <p:ext uri="{BB962C8B-B14F-4D97-AF65-F5344CB8AC3E}">
        <p14:creationId xmlns:p14="http://schemas.microsoft.com/office/powerpoint/2010/main" val="16447931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 Markets 2014</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33</a:t>
            </a:fld>
            <a:endParaRPr lang="en-US" dirty="0"/>
          </a:p>
        </p:txBody>
      </p:sp>
      <p:pic>
        <p:nvPicPr>
          <p:cNvPr id="5" name="Picture 4"/>
          <p:cNvPicPr>
            <a:picLocks noChangeAspect="1"/>
          </p:cNvPicPr>
          <p:nvPr/>
        </p:nvPicPr>
        <p:blipFill>
          <a:blip r:embed="rId2"/>
          <a:stretch>
            <a:fillRect/>
          </a:stretch>
        </p:blipFill>
        <p:spPr>
          <a:xfrm>
            <a:off x="943958" y="1730389"/>
            <a:ext cx="7177501" cy="4341601"/>
          </a:xfrm>
          <a:prstGeom prst="rect">
            <a:avLst/>
          </a:prstGeom>
        </p:spPr>
      </p:pic>
      <p:sp>
        <p:nvSpPr>
          <p:cNvPr id="6" name="Left Arrow 5"/>
          <p:cNvSpPr/>
          <p:nvPr/>
        </p:nvSpPr>
        <p:spPr>
          <a:xfrm>
            <a:off x="3725055" y="2305396"/>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725055" y="2616703"/>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710064" y="2951745"/>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710063" y="3193098"/>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3710062" y="4102952"/>
            <a:ext cx="389745" cy="1873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53402" y="6317953"/>
            <a:ext cx="2560320" cy="369332"/>
          </a:xfrm>
          <a:prstGeom prst="rect">
            <a:avLst/>
          </a:prstGeom>
          <a:noFill/>
        </p:spPr>
        <p:txBody>
          <a:bodyPr wrap="square" rtlCol="0">
            <a:spAutoFit/>
          </a:bodyPr>
          <a:lstStyle/>
          <a:p>
            <a:r>
              <a:rPr lang="en-US" dirty="0" smtClean="0"/>
              <a:t>Source: ULI Survey 2014</a:t>
            </a:r>
            <a:endParaRPr lang="en-US" dirty="0"/>
          </a:p>
        </p:txBody>
      </p:sp>
    </p:spTree>
    <p:extLst>
      <p:ext uri="{BB962C8B-B14F-4D97-AF65-F5344CB8AC3E}">
        <p14:creationId xmlns:p14="http://schemas.microsoft.com/office/powerpoint/2010/main" val="39451917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9581" cy="486328"/>
          </a:xfrm>
        </p:spPr>
        <p:txBody>
          <a:bodyPr>
            <a:normAutofit fontScale="90000"/>
          </a:bodyPr>
          <a:lstStyle/>
          <a:p>
            <a:r>
              <a:rPr lang="en-US" dirty="0" smtClean="0"/>
              <a:t>Indiana Prospects</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34</a:t>
            </a:fld>
            <a:endParaRPr lang="en-US" dirty="0"/>
          </a:p>
        </p:txBody>
      </p:sp>
      <p:pic>
        <p:nvPicPr>
          <p:cNvPr id="5" name="Picture 4"/>
          <p:cNvPicPr>
            <a:picLocks noChangeAspect="1"/>
          </p:cNvPicPr>
          <p:nvPr/>
        </p:nvPicPr>
        <p:blipFill>
          <a:blip r:embed="rId2"/>
          <a:stretch>
            <a:fillRect/>
          </a:stretch>
        </p:blipFill>
        <p:spPr>
          <a:xfrm>
            <a:off x="7091598" y="0"/>
            <a:ext cx="2052402" cy="2035121"/>
          </a:xfrm>
          <a:prstGeom prst="rect">
            <a:avLst/>
          </a:prstGeom>
        </p:spPr>
      </p:pic>
      <p:pic>
        <p:nvPicPr>
          <p:cNvPr id="6" name="Picture 5"/>
          <p:cNvPicPr>
            <a:picLocks noChangeAspect="1"/>
          </p:cNvPicPr>
          <p:nvPr/>
        </p:nvPicPr>
        <p:blipFill>
          <a:blip r:embed="rId3"/>
          <a:stretch>
            <a:fillRect/>
          </a:stretch>
        </p:blipFill>
        <p:spPr>
          <a:xfrm>
            <a:off x="0" y="1154243"/>
            <a:ext cx="7672691" cy="5703757"/>
          </a:xfrm>
          <a:prstGeom prst="rect">
            <a:avLst/>
          </a:prstGeom>
        </p:spPr>
      </p:pic>
      <p:sp>
        <p:nvSpPr>
          <p:cNvPr id="7" name="TextBox 6"/>
          <p:cNvSpPr txBox="1"/>
          <p:nvPr/>
        </p:nvSpPr>
        <p:spPr>
          <a:xfrm>
            <a:off x="7672691" y="3911623"/>
            <a:ext cx="1687050" cy="923330"/>
          </a:xfrm>
          <a:prstGeom prst="rect">
            <a:avLst/>
          </a:prstGeom>
          <a:noFill/>
        </p:spPr>
        <p:txBody>
          <a:bodyPr wrap="square" rtlCol="0">
            <a:spAutoFit/>
          </a:bodyPr>
          <a:lstStyle/>
          <a:p>
            <a:r>
              <a:rPr lang="en-US" dirty="0" smtClean="0"/>
              <a:t>Source: ULI Survey-Indiana 2013</a:t>
            </a:r>
            <a:endParaRPr lang="en-US" dirty="0"/>
          </a:p>
        </p:txBody>
      </p:sp>
    </p:spTree>
    <p:extLst>
      <p:ext uri="{BB962C8B-B14F-4D97-AF65-F5344CB8AC3E}">
        <p14:creationId xmlns:p14="http://schemas.microsoft.com/office/powerpoint/2010/main" val="32131022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7451"/>
            <a:ext cx="8593931" cy="1658198"/>
          </a:xfrm>
        </p:spPr>
        <p:txBody>
          <a:bodyPr/>
          <a:lstStyle/>
          <a:p>
            <a:r>
              <a:rPr lang="en-US" dirty="0" smtClean="0"/>
              <a:t>How Central Indiana Rates </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pic>
        <p:nvPicPr>
          <p:cNvPr id="5" name="Picture 4"/>
          <p:cNvPicPr>
            <a:picLocks noChangeAspect="1"/>
          </p:cNvPicPr>
          <p:nvPr/>
        </p:nvPicPr>
        <p:blipFill>
          <a:blip r:embed="rId2"/>
          <a:stretch>
            <a:fillRect/>
          </a:stretch>
        </p:blipFill>
        <p:spPr>
          <a:xfrm>
            <a:off x="769958" y="1009796"/>
            <a:ext cx="7525501" cy="5659201"/>
          </a:xfrm>
          <a:prstGeom prst="rect">
            <a:avLst/>
          </a:prstGeom>
        </p:spPr>
      </p:pic>
      <p:sp>
        <p:nvSpPr>
          <p:cNvPr id="6" name="Rectangle 5"/>
          <p:cNvSpPr/>
          <p:nvPr/>
        </p:nvSpPr>
        <p:spPr>
          <a:xfrm>
            <a:off x="4159770" y="869430"/>
            <a:ext cx="4135689" cy="3522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Transit 92% important, but 70% rated poor</a:t>
            </a:r>
            <a:endParaRPr lang="en-US" dirty="0"/>
          </a:p>
        </p:txBody>
      </p:sp>
      <p:sp>
        <p:nvSpPr>
          <p:cNvPr id="7" name="Rectangle 6"/>
          <p:cNvSpPr/>
          <p:nvPr/>
        </p:nvSpPr>
        <p:spPr>
          <a:xfrm>
            <a:off x="6235909" y="1"/>
            <a:ext cx="2743200" cy="7644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Only 15% respondents outside 8-county Indianapolis metro</a:t>
            </a:r>
            <a:endParaRPr lang="en-US" dirty="0"/>
          </a:p>
        </p:txBody>
      </p:sp>
    </p:spTree>
    <p:extLst>
      <p:ext uri="{BB962C8B-B14F-4D97-AF65-F5344CB8AC3E}">
        <p14:creationId xmlns:p14="http://schemas.microsoft.com/office/powerpoint/2010/main" val="41748538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20" y="57323"/>
            <a:ext cx="8079581" cy="767136"/>
          </a:xfrm>
        </p:spPr>
        <p:txBody>
          <a:bodyPr/>
          <a:lstStyle/>
          <a:p>
            <a:r>
              <a:rPr lang="en-US" dirty="0" smtClean="0"/>
              <a:t>Expectation by Type of Place</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36</a:t>
            </a:fld>
            <a:endParaRPr lang="en-US" dirty="0"/>
          </a:p>
        </p:txBody>
      </p:sp>
      <p:pic>
        <p:nvPicPr>
          <p:cNvPr id="5" name="Picture 4"/>
          <p:cNvPicPr>
            <a:picLocks noChangeAspect="1"/>
          </p:cNvPicPr>
          <p:nvPr/>
        </p:nvPicPr>
        <p:blipFill>
          <a:blip r:embed="rId2"/>
          <a:stretch>
            <a:fillRect/>
          </a:stretch>
        </p:blipFill>
        <p:spPr>
          <a:xfrm>
            <a:off x="726458" y="1134896"/>
            <a:ext cx="7612501" cy="5648401"/>
          </a:xfrm>
          <a:prstGeom prst="rect">
            <a:avLst/>
          </a:prstGeom>
        </p:spPr>
      </p:pic>
      <p:pic>
        <p:nvPicPr>
          <p:cNvPr id="6" name="Picture 5"/>
          <p:cNvPicPr>
            <a:picLocks noChangeAspect="1"/>
          </p:cNvPicPr>
          <p:nvPr/>
        </p:nvPicPr>
        <p:blipFill>
          <a:blip r:embed="rId3"/>
          <a:stretch>
            <a:fillRect/>
          </a:stretch>
        </p:blipFill>
        <p:spPr>
          <a:xfrm>
            <a:off x="726459" y="673259"/>
            <a:ext cx="7612500" cy="810000"/>
          </a:xfrm>
          <a:prstGeom prst="rect">
            <a:avLst/>
          </a:prstGeom>
        </p:spPr>
      </p:pic>
    </p:spTree>
    <p:extLst>
      <p:ext uri="{BB962C8B-B14F-4D97-AF65-F5344CB8AC3E}">
        <p14:creationId xmlns:p14="http://schemas.microsoft.com/office/powerpoint/2010/main" val="18396112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06" y="0"/>
            <a:ext cx="8636794" cy="1341620"/>
          </a:xfrm>
        </p:spPr>
        <p:txBody>
          <a:bodyPr>
            <a:normAutofit fontScale="90000"/>
          </a:bodyPr>
          <a:lstStyle/>
          <a:p>
            <a:r>
              <a:rPr lang="en-US" dirty="0" smtClean="0"/>
              <a:t>4. </a:t>
            </a:r>
            <a:r>
              <a:rPr lang="en-US" sz="4400" dirty="0"/>
              <a:t>Successes in other places don’t apply here</a:t>
            </a:r>
            <a:r>
              <a:rPr lang="en-US" dirty="0"/>
              <a:t/>
            </a:r>
            <a:br>
              <a:rPr lang="en-US" dirty="0"/>
            </a:br>
            <a:endParaRPr lang="en-US" dirty="0"/>
          </a:p>
        </p:txBody>
      </p:sp>
      <p:sp>
        <p:nvSpPr>
          <p:cNvPr id="3" name="Content Placeholder 2"/>
          <p:cNvSpPr>
            <a:spLocks noGrp="1"/>
          </p:cNvSpPr>
          <p:nvPr>
            <p:ph idx="1"/>
          </p:nvPr>
        </p:nvSpPr>
        <p:spPr>
          <a:xfrm>
            <a:off x="507206" y="1993393"/>
            <a:ext cx="4521994" cy="3766185"/>
          </a:xfrm>
        </p:spPr>
        <p:txBody>
          <a:bodyPr/>
          <a:lstStyle/>
          <a:p>
            <a:r>
              <a:rPr lang="en-US" dirty="0" smtClean="0">
                <a:solidFill>
                  <a:srgbClr val="FFFF00"/>
                </a:solidFill>
              </a:rPr>
              <a:t>Cincinnati Mayor, Mark Mallory</a:t>
            </a:r>
          </a:p>
          <a:p>
            <a:r>
              <a:rPr lang="en-US" dirty="0" smtClean="0">
                <a:solidFill>
                  <a:srgbClr val="FFFF00"/>
                </a:solidFill>
              </a:rPr>
              <a:t>2005-2013</a:t>
            </a:r>
          </a:p>
          <a:p>
            <a:r>
              <a:rPr lang="en-US" dirty="0">
                <a:solidFill>
                  <a:srgbClr val="FFFF00"/>
                </a:solidFill>
              </a:rPr>
              <a:t>Banks riverfront district </a:t>
            </a:r>
            <a:endParaRPr lang="en-US" dirty="0" smtClean="0">
              <a:solidFill>
                <a:srgbClr val="FFFF00"/>
              </a:solidFill>
            </a:endParaRPr>
          </a:p>
          <a:p>
            <a:r>
              <a:rPr lang="en-US" dirty="0" smtClean="0">
                <a:solidFill>
                  <a:srgbClr val="FFFF00"/>
                </a:solidFill>
              </a:rPr>
              <a:t>Streetcar</a:t>
            </a:r>
          </a:p>
          <a:p>
            <a:r>
              <a:rPr lang="en-US" dirty="0">
                <a:solidFill>
                  <a:srgbClr val="FFFF00"/>
                </a:solidFill>
              </a:rPr>
              <a:t>Over-the-Rhine neighborhood</a:t>
            </a:r>
            <a:endParaRPr lang="en-US" dirty="0" smtClean="0">
              <a:solidFill>
                <a:srgbClr val="FFFF00"/>
              </a:solidFill>
            </a:endParaRPr>
          </a:p>
          <a:p>
            <a:r>
              <a:rPr lang="en-US" dirty="0" smtClean="0">
                <a:solidFill>
                  <a:srgbClr val="FFFF00"/>
                </a:solidFill>
              </a:rPr>
              <a:t>“Project Persistence”</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37</a:t>
            </a:fld>
            <a:endParaRPr lang="en-US" dirty="0"/>
          </a:p>
        </p:txBody>
      </p:sp>
      <p:pic>
        <p:nvPicPr>
          <p:cNvPr id="6" name="Picture 5"/>
          <p:cNvPicPr>
            <a:picLocks noChangeAspect="1"/>
          </p:cNvPicPr>
          <p:nvPr/>
        </p:nvPicPr>
        <p:blipFill>
          <a:blip r:embed="rId2"/>
          <a:stretch>
            <a:fillRect/>
          </a:stretch>
        </p:blipFill>
        <p:spPr>
          <a:xfrm>
            <a:off x="5112443" y="896878"/>
            <a:ext cx="2857500" cy="2762250"/>
          </a:xfrm>
          <a:prstGeom prst="rect">
            <a:avLst/>
          </a:prstGeom>
        </p:spPr>
      </p:pic>
      <p:sp>
        <p:nvSpPr>
          <p:cNvPr id="7" name="TextBox 6"/>
          <p:cNvSpPr txBox="1"/>
          <p:nvPr/>
        </p:nvSpPr>
        <p:spPr>
          <a:xfrm>
            <a:off x="5112443" y="3876485"/>
            <a:ext cx="2857500" cy="2031325"/>
          </a:xfrm>
          <a:prstGeom prst="rect">
            <a:avLst/>
          </a:prstGeom>
          <a:noFill/>
        </p:spPr>
        <p:txBody>
          <a:bodyPr wrap="square" rtlCol="0">
            <a:spAutoFit/>
          </a:bodyPr>
          <a:lstStyle/>
          <a:p>
            <a:r>
              <a:rPr lang="en-US" dirty="0" smtClean="0"/>
              <a:t>January 2013 - Chester </a:t>
            </a:r>
            <a:r>
              <a:rPr lang="en-US" dirty="0"/>
              <a:t>Group Inc., a Pennsylvania-based engineering services firm, as senior vice president and national director of community economic development.</a:t>
            </a:r>
          </a:p>
        </p:txBody>
      </p:sp>
      <p:sp>
        <p:nvSpPr>
          <p:cNvPr id="8" name="Rounded Rectangle 7"/>
          <p:cNvSpPr/>
          <p:nvPr/>
        </p:nvSpPr>
        <p:spPr>
          <a:xfrm>
            <a:off x="884420" y="4684426"/>
            <a:ext cx="2540832" cy="1223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t>If you say you can or </a:t>
            </a:r>
          </a:p>
          <a:p>
            <a:pPr algn="ctr"/>
            <a:r>
              <a:rPr lang="en-US" sz="2000" b="1" i="1" dirty="0" smtClean="0"/>
              <a:t>if you say you can’t, you’re right!</a:t>
            </a:r>
            <a:endParaRPr lang="en-US" sz="2000" b="1" i="1" dirty="0"/>
          </a:p>
        </p:txBody>
      </p:sp>
      <p:sp>
        <p:nvSpPr>
          <p:cNvPr id="9" name="Line Callout 1 8"/>
          <p:cNvSpPr/>
          <p:nvPr/>
        </p:nvSpPr>
        <p:spPr>
          <a:xfrm>
            <a:off x="3425252" y="5917615"/>
            <a:ext cx="1341619" cy="637082"/>
          </a:xfrm>
          <a:prstGeom prst="borderCallout1">
            <a:avLst>
              <a:gd name="adj1" fmla="val 18750"/>
              <a:gd name="adj2" fmla="val -8333"/>
              <a:gd name="adj3" fmla="val -40441"/>
              <a:gd name="adj4" fmla="val -388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Henry Ford</a:t>
            </a:r>
            <a:endParaRPr lang="en-US" dirty="0"/>
          </a:p>
        </p:txBody>
      </p:sp>
    </p:spTree>
    <p:extLst>
      <p:ext uri="{BB962C8B-B14F-4D97-AF65-F5344CB8AC3E}">
        <p14:creationId xmlns:p14="http://schemas.microsoft.com/office/powerpoint/2010/main" val="9004862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78" y="0"/>
            <a:ext cx="8079581" cy="1386590"/>
          </a:xfrm>
        </p:spPr>
        <p:txBody>
          <a:bodyPr>
            <a:normAutofit fontScale="90000"/>
          </a:bodyPr>
          <a:lstStyle/>
          <a:p>
            <a:r>
              <a:rPr lang="en-US" dirty="0" smtClean="0"/>
              <a:t>5. </a:t>
            </a:r>
            <a:r>
              <a:rPr lang="en-US" dirty="0"/>
              <a:t>Acting not at all at least is not costly</a:t>
            </a:r>
            <a:br>
              <a:rPr lang="en-US" dirty="0"/>
            </a:br>
            <a:endParaRPr lang="en-US" dirty="0"/>
          </a:p>
        </p:txBody>
      </p:sp>
      <p:sp>
        <p:nvSpPr>
          <p:cNvPr id="3" name="Content Placeholder 2"/>
          <p:cNvSpPr>
            <a:spLocks noGrp="1"/>
          </p:cNvSpPr>
          <p:nvPr>
            <p:ph idx="1"/>
          </p:nvPr>
        </p:nvSpPr>
        <p:spPr>
          <a:xfrm>
            <a:off x="514350" y="2063563"/>
            <a:ext cx="8065294" cy="3766185"/>
          </a:xfrm>
        </p:spPr>
        <p:txBody>
          <a:bodyPr/>
          <a:lstStyle/>
          <a:p>
            <a:r>
              <a:rPr lang="en-US" dirty="0" smtClean="0">
                <a:solidFill>
                  <a:srgbClr val="FFFF00"/>
                </a:solidFill>
              </a:rPr>
              <a:t>What are “opportunity costs?”</a:t>
            </a:r>
          </a:p>
          <a:p>
            <a:pPr>
              <a:buFont typeface="Wingdings" panose="05000000000000000000" pitchFamily="2" charset="2"/>
              <a:buChar char="Ø"/>
            </a:pPr>
            <a:r>
              <a:rPr lang="en-US" dirty="0">
                <a:solidFill>
                  <a:schemeClr val="tx1"/>
                </a:solidFill>
              </a:rPr>
              <a:t>Commonly realized costs of “action”</a:t>
            </a:r>
          </a:p>
          <a:p>
            <a:pPr>
              <a:buFont typeface="Wingdings" panose="05000000000000000000" pitchFamily="2" charset="2"/>
              <a:buChar char="Ø"/>
            </a:pPr>
            <a:r>
              <a:rPr lang="en-US" dirty="0">
                <a:solidFill>
                  <a:schemeClr val="tx1"/>
                </a:solidFill>
              </a:rPr>
              <a:t>Hidden costs of “delay” or “wrong choice”</a:t>
            </a:r>
          </a:p>
          <a:p>
            <a:pPr>
              <a:buFont typeface="Wingdings" panose="05000000000000000000" pitchFamily="2" charset="2"/>
              <a:buChar char="Ø"/>
            </a:pPr>
            <a:r>
              <a:rPr lang="en-US" dirty="0">
                <a:solidFill>
                  <a:schemeClr val="tx1"/>
                </a:solidFill>
              </a:rPr>
              <a:t>the value of the best alternative forgone</a:t>
            </a:r>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19028821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4724400" cy="1143000"/>
          </a:xfrm>
        </p:spPr>
        <p:txBody>
          <a:bodyPr>
            <a:normAutofit fontScale="90000"/>
          </a:bodyPr>
          <a:lstStyle/>
          <a:p>
            <a:r>
              <a:rPr lang="en-US" dirty="0" smtClean="0"/>
              <a:t>Historic Preservation</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a:p>
        </p:txBody>
      </p:sp>
      <p:sp>
        <p:nvSpPr>
          <p:cNvPr id="5" name="Slide Number Placeholder 4"/>
          <p:cNvSpPr>
            <a:spLocks noGrp="1"/>
          </p:cNvSpPr>
          <p:nvPr>
            <p:ph type="sldNum" sz="quarter" idx="12"/>
          </p:nvPr>
        </p:nvSpPr>
        <p:spPr/>
        <p:txBody>
          <a:bodyPr/>
          <a:lstStyle/>
          <a:p>
            <a:fld id="{A8475C08-6DA1-450C-91B8-7E3F577651FD}" type="slidenum">
              <a:rPr lang="en-US" smtClean="0"/>
              <a:t>39</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20780009"/>
              </p:ext>
            </p:extLst>
          </p:nvPr>
        </p:nvGraphicFramePr>
        <p:xfrm>
          <a:off x="533400" y="974226"/>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028700" y="3619500"/>
            <a:ext cx="6324600" cy="571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b="1" dirty="0" smtClean="0"/>
              <a:t>Over 10 years </a:t>
            </a:r>
            <a:r>
              <a:rPr lang="en-US" b="1" u="sng" dirty="0" smtClean="0"/>
              <a:t>defer</a:t>
            </a:r>
            <a:r>
              <a:rPr lang="en-US" b="1" dirty="0" smtClean="0"/>
              <a:t>: </a:t>
            </a:r>
            <a:r>
              <a:rPr lang="en-US" b="1" dirty="0"/>
              <a:t>- $6.75M - $30M - $262.5M = -$</a:t>
            </a:r>
            <a:r>
              <a:rPr lang="en-US" b="1" dirty="0" smtClean="0"/>
              <a:t>299.25M = “indirect costs”</a:t>
            </a:r>
            <a:r>
              <a:rPr lang="en-US" dirty="0" smtClean="0"/>
              <a:t> </a:t>
            </a:r>
            <a:endParaRPr lang="en-US" dirty="0"/>
          </a:p>
        </p:txBody>
      </p:sp>
      <p:sp>
        <p:nvSpPr>
          <p:cNvPr id="7" name="Rounded Rectangle 6"/>
          <p:cNvSpPr/>
          <p:nvPr/>
        </p:nvSpPr>
        <p:spPr>
          <a:xfrm>
            <a:off x="0" y="6096000"/>
            <a:ext cx="911818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b="1" dirty="0" smtClean="0">
                <a:solidFill>
                  <a:schemeClr val="bg1"/>
                </a:solidFill>
              </a:rPr>
              <a:t>“Opp. Cost” over 10 years </a:t>
            </a:r>
            <a:r>
              <a:rPr lang="en-US" b="1" u="sng" dirty="0" smtClean="0">
                <a:solidFill>
                  <a:schemeClr val="bg1"/>
                </a:solidFill>
              </a:rPr>
              <a:t>invest</a:t>
            </a:r>
            <a:r>
              <a:rPr lang="en-US" b="1" dirty="0" smtClean="0"/>
              <a:t>: ($100K * 135 + $3.0M + $26.25M) * 10 = $135M + $292.5M = $427.5M - $2.7M as public investment = </a:t>
            </a:r>
            <a:r>
              <a:rPr lang="en-US" b="1" dirty="0" smtClean="0">
                <a:solidFill>
                  <a:schemeClr val="bg1"/>
                </a:solidFill>
              </a:rPr>
              <a:t>$424.8M  </a:t>
            </a:r>
            <a:r>
              <a:rPr lang="en-US" b="1" dirty="0" smtClean="0"/>
              <a:t>[Note: benefits could be reduced to tax revenue added @ 1-2% of assessed value per annum]</a:t>
            </a:r>
            <a:endParaRPr lang="en-US" dirty="0"/>
          </a:p>
        </p:txBody>
      </p:sp>
      <p:sp>
        <p:nvSpPr>
          <p:cNvPr id="6" name="Oval 5"/>
          <p:cNvSpPr/>
          <p:nvPr/>
        </p:nvSpPr>
        <p:spPr>
          <a:xfrm>
            <a:off x="7213180" y="212226"/>
            <a:ext cx="1905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This is an argument</a:t>
            </a:r>
            <a:endParaRPr lang="en-US" b="1" dirty="0"/>
          </a:p>
        </p:txBody>
      </p:sp>
      <p:sp>
        <p:nvSpPr>
          <p:cNvPr id="10" name="Oval 9"/>
          <p:cNvSpPr/>
          <p:nvPr/>
        </p:nvSpPr>
        <p:spPr>
          <a:xfrm>
            <a:off x="4495800" y="228600"/>
            <a:ext cx="2667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Defer @ $0 public</a:t>
            </a:r>
          </a:p>
          <a:p>
            <a:pPr algn="ctr"/>
            <a:r>
              <a:rPr lang="en-US" b="1" dirty="0" smtClean="0"/>
              <a:t>Invest @ $2.7M</a:t>
            </a:r>
            <a:endParaRPr lang="en-US" b="1" dirty="0"/>
          </a:p>
        </p:txBody>
      </p:sp>
    </p:spTree>
    <p:extLst>
      <p:ext uri="{BB962C8B-B14F-4D97-AF65-F5344CB8AC3E}">
        <p14:creationId xmlns:p14="http://schemas.microsoft.com/office/powerpoint/2010/main" val="3223032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BEP</a:t>
            </a:r>
            <a:endParaRPr lang="en-US" dirty="0"/>
          </a:p>
        </p:txBody>
      </p:sp>
      <p:sp>
        <p:nvSpPr>
          <p:cNvPr id="5" name="Content Placeholder 4"/>
          <p:cNvSpPr>
            <a:spLocks noGrp="1"/>
          </p:cNvSpPr>
          <p:nvPr>
            <p:ph sz="half" idx="1"/>
          </p:nvPr>
        </p:nvSpPr>
        <p:spPr/>
        <p:txBody>
          <a:bodyPr>
            <a:normAutofit lnSpcReduction="10000"/>
          </a:bodyPr>
          <a:lstStyle/>
          <a:p>
            <a:r>
              <a:rPr lang="en-US" dirty="0" smtClean="0">
                <a:solidFill>
                  <a:srgbClr val="FFFF00"/>
                </a:solidFill>
              </a:rPr>
              <a:t>Incentive to expend funds</a:t>
            </a:r>
          </a:p>
          <a:p>
            <a:pPr>
              <a:buFont typeface="Wingdings" panose="05000000000000000000" pitchFamily="2" charset="2"/>
              <a:buChar char="q"/>
            </a:pPr>
            <a:r>
              <a:rPr lang="en-US" dirty="0" smtClean="0">
                <a:solidFill>
                  <a:srgbClr val="FFFF00"/>
                </a:solidFill>
              </a:rPr>
              <a:t>U.S. Treasury </a:t>
            </a:r>
          </a:p>
          <a:p>
            <a:pPr>
              <a:buFont typeface="Wingdings" panose="05000000000000000000" pitchFamily="2" charset="2"/>
              <a:buChar char="q"/>
            </a:pPr>
            <a:r>
              <a:rPr lang="en-US" dirty="0" smtClean="0">
                <a:solidFill>
                  <a:srgbClr val="FFFF00"/>
                </a:solidFill>
              </a:rPr>
              <a:t>Hardest Hit Fund [HHF] 2/2010</a:t>
            </a:r>
          </a:p>
          <a:p>
            <a:pPr>
              <a:buFont typeface="Wingdings" panose="05000000000000000000" pitchFamily="2" charset="2"/>
              <a:buChar char="q"/>
            </a:pPr>
            <a:r>
              <a:rPr lang="en-US" dirty="0" smtClean="0">
                <a:solidFill>
                  <a:srgbClr val="FFFF00"/>
                </a:solidFill>
              </a:rPr>
              <a:t>$7.6B</a:t>
            </a:r>
          </a:p>
          <a:p>
            <a:pPr>
              <a:buFont typeface="Wingdings" panose="05000000000000000000" pitchFamily="2" charset="2"/>
              <a:buChar char="q"/>
            </a:pPr>
            <a:r>
              <a:rPr lang="en-US" dirty="0" smtClean="0">
                <a:solidFill>
                  <a:srgbClr val="FFFF00"/>
                </a:solidFill>
              </a:rPr>
              <a:t>18 states + DC</a:t>
            </a:r>
          </a:p>
          <a:p>
            <a:pPr>
              <a:buFont typeface="Wingdings" panose="05000000000000000000" pitchFamily="2" charset="2"/>
              <a:buChar char="q"/>
            </a:pPr>
            <a:r>
              <a:rPr lang="en-US" dirty="0" smtClean="0">
                <a:solidFill>
                  <a:srgbClr val="FFFF00"/>
                </a:solidFill>
              </a:rPr>
              <a:t>Indiana $221M end 12/2017</a:t>
            </a:r>
          </a:p>
          <a:p>
            <a:pPr>
              <a:buFont typeface="Wingdings" panose="05000000000000000000" pitchFamily="2" charset="2"/>
              <a:buChar char="q"/>
            </a:pPr>
            <a:r>
              <a:rPr lang="en-US" dirty="0" smtClean="0">
                <a:solidFill>
                  <a:srgbClr val="FFFF00"/>
                </a:solidFill>
              </a:rPr>
              <a:t>BEP $75M</a:t>
            </a:r>
          </a:p>
          <a:p>
            <a:pPr>
              <a:buFont typeface="Wingdings" panose="05000000000000000000" pitchFamily="2" charset="2"/>
              <a:buChar char="q"/>
            </a:pPr>
            <a:r>
              <a:rPr lang="en-US" dirty="0" smtClean="0">
                <a:solidFill>
                  <a:srgbClr val="FFFF00"/>
                </a:solidFill>
              </a:rPr>
              <a:t>6 Divisions</a:t>
            </a:r>
            <a:endParaRPr lang="en-US" dirty="0">
              <a:solidFill>
                <a:srgbClr val="FFFF00"/>
              </a:solidFill>
            </a:endParaRPr>
          </a:p>
        </p:txBody>
      </p:sp>
      <p:sp>
        <p:nvSpPr>
          <p:cNvPr id="6" name="Content Placeholder 5"/>
          <p:cNvSpPr>
            <a:spLocks noGrp="1"/>
          </p:cNvSpPr>
          <p:nvPr>
            <p:ph sz="half" idx="2"/>
          </p:nvPr>
        </p:nvSpPr>
        <p:spPr/>
        <p:txBody>
          <a:bodyPr>
            <a:normAutofit lnSpcReduction="10000"/>
          </a:bodyPr>
          <a:lstStyle/>
          <a:p>
            <a:r>
              <a:rPr lang="en-US" b="1" dirty="0" smtClean="0">
                <a:solidFill>
                  <a:srgbClr val="FFFF00"/>
                </a:solidFill>
              </a:rPr>
              <a:t>Schedule</a:t>
            </a:r>
          </a:p>
          <a:p>
            <a:endParaRPr lang="en-US" b="1" dirty="0" smtClean="0">
              <a:solidFill>
                <a:srgbClr val="FFFF00"/>
              </a:solidFill>
            </a:endParaRPr>
          </a:p>
          <a:p>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29913801"/>
              </p:ext>
            </p:extLst>
          </p:nvPr>
        </p:nvGraphicFramePr>
        <p:xfrm>
          <a:off x="4985467" y="2488179"/>
          <a:ext cx="4092191" cy="2994246"/>
        </p:xfrm>
        <a:graphic>
          <a:graphicData uri="http://schemas.openxmlformats.org/drawingml/2006/table">
            <a:tbl>
              <a:tblPr firstRow="1" firstCol="1" bandRow="1">
                <a:tableStyleId>{5C22544A-7EE6-4342-B048-85BDC9FD1C3A}</a:tableStyleId>
              </a:tblPr>
              <a:tblGrid>
                <a:gridCol w="1979876"/>
                <a:gridCol w="1192602"/>
                <a:gridCol w="919713"/>
              </a:tblGrid>
              <a:tr h="708246">
                <a:tc>
                  <a:txBody>
                    <a:bodyPr/>
                    <a:lstStyle/>
                    <a:p>
                      <a:pPr marL="0" marR="0" algn="ctr">
                        <a:lnSpc>
                          <a:spcPct val="125000"/>
                        </a:lnSpc>
                        <a:spcBef>
                          <a:spcPts val="0"/>
                        </a:spcBef>
                        <a:spcAft>
                          <a:spcPts val="0"/>
                        </a:spcAft>
                      </a:pPr>
                      <a:r>
                        <a:rPr lang="en-US" sz="2400" dirty="0">
                          <a:effectLst/>
                        </a:rPr>
                        <a:t>Division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dirty="0">
                          <a:effectLst/>
                        </a:rPr>
                        <a:t>Application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800" dirty="0">
                          <a:effectLst/>
                        </a:rPr>
                        <a:t>Awards Made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nSpc>
                          <a:spcPct val="125000"/>
                        </a:lnSpc>
                        <a:spcBef>
                          <a:spcPts val="0"/>
                        </a:spcBef>
                        <a:spcAft>
                          <a:spcPts val="0"/>
                        </a:spcAft>
                      </a:pPr>
                      <a:r>
                        <a:rPr lang="en-US" sz="2000" dirty="0">
                          <a:effectLst/>
                        </a:rPr>
                        <a:t>1 Marion &amp; Lake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4-21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5-22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gn="ctr">
                        <a:lnSpc>
                          <a:spcPct val="125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5-19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6-26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gn="ctr">
                        <a:lnSpc>
                          <a:spcPct val="125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a:effectLst/>
                        </a:rPr>
                        <a:t>6-16</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7-24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gn="ctr">
                        <a:lnSpc>
                          <a:spcPct val="125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a:effectLst/>
                        </a:rPr>
                        <a:t>7-21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8-28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gn="ctr">
                        <a:lnSpc>
                          <a:spcPct val="125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a:effectLst/>
                        </a:rPr>
                        <a:t>8-18</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9-25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2853">
                <a:tc>
                  <a:txBody>
                    <a:bodyPr/>
                    <a:lstStyle/>
                    <a:p>
                      <a:pPr marL="0" marR="0" algn="ctr">
                        <a:lnSpc>
                          <a:spcPct val="125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a:effectLst/>
                        </a:rPr>
                        <a:t>9-15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2000" b="1" dirty="0">
                          <a:effectLst/>
                        </a:rPr>
                        <a:t>10-23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372456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54" y="64818"/>
            <a:ext cx="8568635" cy="1808952"/>
          </a:xfrm>
        </p:spPr>
        <p:txBody>
          <a:bodyPr>
            <a:normAutofit fontScale="90000"/>
          </a:bodyPr>
          <a:lstStyle/>
          <a:p>
            <a:r>
              <a:rPr lang="en-US" dirty="0" smtClean="0"/>
              <a:t>6. </a:t>
            </a:r>
            <a:r>
              <a:rPr lang="en-US" sz="3600" dirty="0"/>
              <a:t>Solving the problem does not require its diagnosis</a:t>
            </a:r>
            <a:r>
              <a:rPr lang="en-US" dirty="0"/>
              <a:t/>
            </a:r>
            <a:br>
              <a:rPr lang="en-US" dirty="0"/>
            </a:br>
            <a:endParaRPr lang="en-US" dirty="0"/>
          </a:p>
        </p:txBody>
      </p:sp>
      <p:sp>
        <p:nvSpPr>
          <p:cNvPr id="3" name="Content Placeholder 2"/>
          <p:cNvSpPr>
            <a:spLocks noGrp="1"/>
          </p:cNvSpPr>
          <p:nvPr>
            <p:ph idx="1"/>
          </p:nvPr>
        </p:nvSpPr>
        <p:spPr>
          <a:xfrm>
            <a:off x="507206" y="2323475"/>
            <a:ext cx="8065294" cy="3436103"/>
          </a:xfrm>
        </p:spPr>
        <p:txBody>
          <a:bodyPr/>
          <a:lstStyle/>
          <a:p>
            <a:r>
              <a:rPr lang="en-US" dirty="0" smtClean="0">
                <a:solidFill>
                  <a:srgbClr val="FFFF00"/>
                </a:solidFill>
              </a:rPr>
              <a:t>Monumental mistake of planning</a:t>
            </a:r>
          </a:p>
          <a:p>
            <a:pPr lvl="1"/>
            <a:r>
              <a:rPr lang="en-US" dirty="0" smtClean="0"/>
              <a:t>Rush to goals, objectives, strategies</a:t>
            </a:r>
          </a:p>
          <a:p>
            <a:pPr lvl="1"/>
            <a:r>
              <a:rPr lang="en-US" dirty="0" smtClean="0"/>
              <a:t>Equal time to understanding the problem</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24005524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71" y="-46037"/>
            <a:ext cx="8229600" cy="1143000"/>
          </a:xfrm>
        </p:spPr>
        <p:txBody>
          <a:bodyPr/>
          <a:lstStyle/>
          <a:p>
            <a:r>
              <a:rPr lang="en-US" dirty="0" smtClean="0"/>
              <a:t>A. Causes Vacant &amp; Abandoned</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41</a:t>
            </a:fld>
            <a:endParaRPr kumimoji="0" lang="en-US"/>
          </a:p>
        </p:txBody>
      </p:sp>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3096337870"/>
                  </p:ext>
                </p:extLst>
              </p:nvPr>
            </p:nvGraphicFramePr>
            <p:xfrm>
              <a:off x="1143000" y="1219200"/>
              <a:ext cx="7924800" cy="501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 4"/>
              <p:cNvGraphicFramePr/>
              <p:nvPr>
                <p:extLst>
                  <p:ext uri="{D42A27DB-BD31-4B8C-83A1-F6EECF244321}">
                    <p14:modId xmlns:p14="http://schemas.microsoft.com/office/powerpoint/2010/main" val="3096337870"/>
                  </p:ext>
                </p:extLst>
              </p:nvPr>
            </p:nvGraphicFramePr>
            <p:xfrm>
              <a:off x="1143000" y="1219200"/>
              <a:ext cx="7924800" cy="5019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7" name="Rectangle 6"/>
          <p:cNvSpPr/>
          <p:nvPr/>
        </p:nvSpPr>
        <p:spPr>
          <a:xfrm>
            <a:off x="6477000" y="2286000"/>
            <a:ext cx="2286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Critical relationship </a:t>
            </a:r>
            <a:r>
              <a:rPr lang="en-US" b="1" dirty="0">
                <a:solidFill>
                  <a:schemeClr val="bg1"/>
                </a:solidFill>
              </a:rPr>
              <a:t>between market &amp; replacement value</a:t>
            </a:r>
          </a:p>
        </p:txBody>
      </p:sp>
      <p:sp>
        <p:nvSpPr>
          <p:cNvPr id="9" name="Line Callout 2 8"/>
          <p:cNvSpPr/>
          <p:nvPr/>
        </p:nvSpPr>
        <p:spPr>
          <a:xfrm>
            <a:off x="1600200" y="4495800"/>
            <a:ext cx="1219200" cy="762000"/>
          </a:xfrm>
          <a:prstGeom prst="borderCallout2">
            <a:avLst>
              <a:gd name="adj1" fmla="val -2679"/>
              <a:gd name="adj2" fmla="val 92783"/>
              <a:gd name="adj3" fmla="val -4821"/>
              <a:gd name="adj4" fmla="val 94494"/>
              <a:gd name="adj5" fmla="val -68572"/>
              <a:gd name="adj6" fmla="val 15479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i="1" dirty="0" smtClean="0">
                <a:solidFill>
                  <a:schemeClr val="bg1"/>
                </a:solidFill>
              </a:rPr>
              <a:t>UBHA</a:t>
            </a:r>
            <a:endParaRPr lang="en-US" b="1" i="1" dirty="0">
              <a:solidFill>
                <a:schemeClr val="bg1"/>
              </a:solidFill>
            </a:endParaRPr>
          </a:p>
        </p:txBody>
      </p:sp>
      <p:sp>
        <p:nvSpPr>
          <p:cNvPr id="10" name="Line Callout 2 9"/>
          <p:cNvSpPr/>
          <p:nvPr/>
        </p:nvSpPr>
        <p:spPr>
          <a:xfrm>
            <a:off x="104775" y="2743200"/>
            <a:ext cx="1219200" cy="990600"/>
          </a:xfrm>
          <a:prstGeom prst="borderCallout2">
            <a:avLst>
              <a:gd name="adj1" fmla="val -3750"/>
              <a:gd name="adj2" fmla="val 89435"/>
              <a:gd name="adj3" fmla="val -13393"/>
              <a:gd name="adj4" fmla="val 93824"/>
              <a:gd name="adj5" fmla="val -52748"/>
              <a:gd name="adj6" fmla="val 13202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i="1" dirty="0">
                <a:solidFill>
                  <a:schemeClr val="bg1"/>
                </a:solidFill>
              </a:rPr>
              <a:t>Pols campaign on </a:t>
            </a:r>
            <a:r>
              <a:rPr lang="en-US" b="1" i="1" dirty="0" smtClean="0">
                <a:solidFill>
                  <a:schemeClr val="bg1"/>
                </a:solidFill>
              </a:rPr>
              <a:t>this</a:t>
            </a:r>
            <a:endParaRPr lang="en-US" b="1" i="1" dirty="0">
              <a:solidFill>
                <a:schemeClr val="bg1"/>
              </a:solidFill>
            </a:endParaRPr>
          </a:p>
        </p:txBody>
      </p:sp>
      <p:sp>
        <p:nvSpPr>
          <p:cNvPr id="11" name="Line Callout 2 10"/>
          <p:cNvSpPr/>
          <p:nvPr/>
        </p:nvSpPr>
        <p:spPr>
          <a:xfrm>
            <a:off x="2933075" y="5829748"/>
            <a:ext cx="1828800" cy="990600"/>
          </a:xfrm>
          <a:prstGeom prst="borderCallout2">
            <a:avLst>
              <a:gd name="adj1" fmla="val -3750"/>
              <a:gd name="adj2" fmla="val 89435"/>
              <a:gd name="adj3" fmla="val -13393"/>
              <a:gd name="adj4" fmla="val 93824"/>
              <a:gd name="adj5" fmla="val -60989"/>
              <a:gd name="adj6" fmla="val 12956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i="1" dirty="0" smtClean="0">
                <a:solidFill>
                  <a:schemeClr val="bg1"/>
                </a:solidFill>
              </a:rPr>
              <a:t>Systematic response as demolition?</a:t>
            </a:r>
            <a:endParaRPr lang="en-US" b="1" i="1" dirty="0">
              <a:solidFill>
                <a:schemeClr val="bg1"/>
              </a:solidFill>
            </a:endParaRPr>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Tree>
    <p:extLst>
      <p:ext uri="{BB962C8B-B14F-4D97-AF65-F5344CB8AC3E}">
        <p14:creationId xmlns:p14="http://schemas.microsoft.com/office/powerpoint/2010/main" val="23415690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PART 3</a:t>
            </a:r>
            <a:br>
              <a:rPr lang="en-US" u="sng" dirty="0" smtClean="0"/>
            </a:br>
            <a:r>
              <a:rPr lang="en-US" dirty="0" smtClean="0"/>
              <a:t>Getting Started</a:t>
            </a:r>
            <a:endParaRPr lang="en-US" dirty="0"/>
          </a:p>
        </p:txBody>
      </p:sp>
      <p:sp>
        <p:nvSpPr>
          <p:cNvPr id="3" name="Text Placeholder 2"/>
          <p:cNvSpPr>
            <a:spLocks noGrp="1"/>
          </p:cNvSpPr>
          <p:nvPr>
            <p:ph type="body" idx="1"/>
          </p:nvPr>
        </p:nvSpPr>
        <p:spPr/>
        <p:txBody>
          <a:bodyPr/>
          <a:lstStyle/>
          <a:p>
            <a:r>
              <a:rPr lang="en-US" dirty="0" smtClean="0"/>
              <a:t>Partner Selection</a:t>
            </a:r>
          </a:p>
          <a:p>
            <a:r>
              <a:rPr lang="en-US" dirty="0" smtClean="0"/>
              <a:t>Site Selection</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val="37056222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Partners</a:t>
            </a:r>
            <a:br>
              <a:rPr lang="en-US" dirty="0" smtClean="0"/>
            </a:br>
            <a:endParaRPr lang="en-US" dirty="0"/>
          </a:p>
        </p:txBody>
      </p:sp>
      <p:sp>
        <p:nvSpPr>
          <p:cNvPr id="5" name="Content Placeholder 4"/>
          <p:cNvSpPr>
            <a:spLocks noGrp="1"/>
          </p:cNvSpPr>
          <p:nvPr>
            <p:ph idx="1"/>
          </p:nvPr>
        </p:nvSpPr>
        <p:spPr>
          <a:xfrm>
            <a:off x="3061252" y="1993393"/>
            <a:ext cx="5511247" cy="3766185"/>
          </a:xfrm>
        </p:spPr>
        <p:txBody>
          <a:bodyPr>
            <a:normAutofit/>
          </a:bodyPr>
          <a:lstStyle/>
          <a:p>
            <a:pPr marL="457200" indent="-457200">
              <a:buFont typeface="+mj-lt"/>
              <a:buAutoNum type="arabicPeriod"/>
            </a:pPr>
            <a:r>
              <a:rPr lang="en-US" b="1" dirty="0">
                <a:ln w="22225">
                  <a:solidFill>
                    <a:schemeClr val="accent2"/>
                  </a:solidFill>
                  <a:prstDash val="solid"/>
                </a:ln>
                <a:solidFill>
                  <a:schemeClr val="accent2">
                    <a:lumMod val="40000"/>
                    <a:lumOff val="60000"/>
                  </a:schemeClr>
                </a:solidFill>
              </a:rPr>
              <a:t>Function</a:t>
            </a:r>
            <a:endParaRPr lang="en-US" dirty="0"/>
          </a:p>
          <a:p>
            <a:pPr marL="457200" indent="-457200">
              <a:buFont typeface="+mj-lt"/>
              <a:buAutoNum type="arabicPeriod"/>
            </a:pPr>
            <a:r>
              <a:rPr lang="en-US" b="1" dirty="0" smtClean="0">
                <a:ln w="22225">
                  <a:solidFill>
                    <a:schemeClr val="accent2"/>
                  </a:solidFill>
                  <a:prstDash val="solid"/>
                </a:ln>
                <a:solidFill>
                  <a:schemeClr val="accent2">
                    <a:lumMod val="40000"/>
                    <a:lumOff val="60000"/>
                  </a:schemeClr>
                </a:solidFill>
              </a:rPr>
              <a:t>Form</a:t>
            </a:r>
            <a:r>
              <a:rPr lang="en-US" dirty="0" smtClean="0"/>
              <a:t> </a:t>
            </a:r>
          </a:p>
          <a:p>
            <a:pPr marL="457200" indent="-457200">
              <a:buFont typeface="+mj-lt"/>
              <a:buAutoNum type="arabicPeriod"/>
            </a:pPr>
            <a:r>
              <a:rPr lang="en-US" b="1" dirty="0">
                <a:ln w="22225">
                  <a:solidFill>
                    <a:schemeClr val="accent2"/>
                  </a:solidFill>
                  <a:prstDash val="solid"/>
                </a:ln>
                <a:solidFill>
                  <a:schemeClr val="accent2">
                    <a:lumMod val="40000"/>
                    <a:lumOff val="60000"/>
                  </a:schemeClr>
                </a:solidFill>
              </a:rPr>
              <a:t>Local / Not</a:t>
            </a:r>
            <a:r>
              <a:rPr lang="en-US" dirty="0">
                <a:ln w="0"/>
                <a:solidFill>
                  <a:schemeClr val="tx1"/>
                </a:solidFill>
                <a:effectLst>
                  <a:outerShdw blurRad="38100" dist="19050" dir="2700000" algn="tl" rotWithShape="0">
                    <a:schemeClr val="dk1">
                      <a:alpha val="40000"/>
                    </a:schemeClr>
                  </a:outerShdw>
                </a:effectLst>
              </a:rPr>
              <a:t> </a:t>
            </a:r>
            <a:r>
              <a:rPr lang="en-US" b="1" dirty="0">
                <a:ln w="22225">
                  <a:solidFill>
                    <a:schemeClr val="accent2"/>
                  </a:solidFill>
                  <a:prstDash val="solid"/>
                </a:ln>
                <a:solidFill>
                  <a:schemeClr val="accent2">
                    <a:lumMod val="40000"/>
                    <a:lumOff val="60000"/>
                  </a:schemeClr>
                </a:solidFill>
              </a:rPr>
              <a:t>local</a:t>
            </a:r>
          </a:p>
          <a:p>
            <a:pPr marL="457200" indent="-457200">
              <a:buFont typeface="+mj-lt"/>
              <a:buAutoNum type="arabicPeriod"/>
            </a:pPr>
            <a:r>
              <a:rPr lang="en-US" b="1" dirty="0" smtClean="0">
                <a:ln w="22225">
                  <a:solidFill>
                    <a:schemeClr val="accent2"/>
                  </a:solidFill>
                  <a:prstDash val="solid"/>
                </a:ln>
                <a:solidFill>
                  <a:schemeClr val="accent2">
                    <a:lumMod val="40000"/>
                    <a:lumOff val="60000"/>
                  </a:schemeClr>
                </a:solidFill>
              </a:rPr>
              <a:t>Type of Strategy</a:t>
            </a:r>
            <a:endParaRPr lang="en-US" dirty="0"/>
          </a:p>
          <a:p>
            <a:pPr lvl="1"/>
            <a:endParaRPr lang="en-US" dirty="0" smtClean="0"/>
          </a:p>
          <a:p>
            <a:pPr lvl="1"/>
            <a:endParaRPr lang="en-US" dirty="0"/>
          </a:p>
        </p:txBody>
      </p:sp>
      <p:sp>
        <p:nvSpPr>
          <p:cNvPr id="2" name="Rounded Rectangle 1"/>
          <p:cNvSpPr/>
          <p:nvPr/>
        </p:nvSpPr>
        <p:spPr>
          <a:xfrm>
            <a:off x="2456953" y="4595854"/>
            <a:ext cx="3745064" cy="938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Local Government Awardees &amp; Program Partners execute with IHCDA “Participation Agreements”</a:t>
            </a:r>
            <a:endParaRPr lang="en-US" b="1"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43</a:t>
            </a:fld>
            <a:endParaRPr lang="en-US" dirty="0"/>
          </a:p>
        </p:txBody>
      </p:sp>
    </p:spTree>
    <p:extLst>
      <p:ext uri="{BB962C8B-B14F-4D97-AF65-F5344CB8AC3E}">
        <p14:creationId xmlns:p14="http://schemas.microsoft.com/office/powerpoint/2010/main" val="3303517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Function</a:t>
            </a:r>
            <a:endParaRPr lang="en-US" dirty="0"/>
          </a:p>
        </p:txBody>
      </p:sp>
      <p:sp>
        <p:nvSpPr>
          <p:cNvPr id="3" name="Content Placeholder 2"/>
          <p:cNvSpPr>
            <a:spLocks noGrp="1"/>
          </p:cNvSpPr>
          <p:nvPr>
            <p:ph idx="1"/>
          </p:nvPr>
        </p:nvSpPr>
        <p:spPr>
          <a:xfrm>
            <a:off x="2329732" y="1993393"/>
            <a:ext cx="6242768" cy="3766185"/>
          </a:xfrm>
        </p:spPr>
        <p:txBody>
          <a:bodyPr/>
          <a:lstStyle/>
          <a:p>
            <a:pPr marL="388620" lvl="1" indent="-457200">
              <a:buFont typeface="+mj-lt"/>
              <a:buAutoNum type="alphaUcPeriod"/>
            </a:pPr>
            <a:r>
              <a:rPr lang="en-US" dirty="0"/>
              <a:t>Hold title and </a:t>
            </a:r>
            <a:endParaRPr lang="en-US" dirty="0" smtClean="0"/>
          </a:p>
          <a:p>
            <a:pPr marL="388620" lvl="1" indent="-457200">
              <a:buFont typeface="+mj-lt"/>
              <a:buAutoNum type="alphaUcPeriod"/>
            </a:pPr>
            <a:endParaRPr lang="en-US" b="1" u="sng" dirty="0" smtClean="0"/>
          </a:p>
          <a:p>
            <a:pPr marL="388620" lvl="1" indent="-457200">
              <a:buFont typeface="+mj-lt"/>
              <a:buAutoNum type="alphaUcPeriod"/>
            </a:pPr>
            <a:r>
              <a:rPr lang="en-US" b="1" u="sng" dirty="0" smtClean="0"/>
              <a:t>Control </a:t>
            </a:r>
            <a:r>
              <a:rPr lang="en-US" b="1" u="sng" dirty="0"/>
              <a:t>site</a:t>
            </a:r>
          </a:p>
          <a:p>
            <a:pPr marL="388620" lvl="1" indent="-457200">
              <a:buFont typeface="+mj-lt"/>
              <a:buAutoNum type="alphaUcPeriod"/>
            </a:pPr>
            <a:endParaRPr lang="en-US" dirty="0" smtClean="0"/>
          </a:p>
          <a:p>
            <a:pPr marL="388620" lvl="1" indent="-457200">
              <a:buFont typeface="+mj-lt"/>
              <a:buAutoNum type="alphaUcPeriod"/>
            </a:pPr>
            <a:r>
              <a:rPr lang="en-US" dirty="0" smtClean="0"/>
              <a:t>Serve </a:t>
            </a:r>
            <a:r>
              <a:rPr lang="en-US" dirty="0"/>
              <a:t>as land developer and GC</a:t>
            </a:r>
          </a:p>
          <a:p>
            <a:pPr marL="388620" lvl="1" indent="-457200">
              <a:buFont typeface="+mj-lt"/>
              <a:buAutoNum type="alphaUcPeriod"/>
            </a:pPr>
            <a:endParaRPr lang="en-US" dirty="0" smtClean="0"/>
          </a:p>
          <a:p>
            <a:pPr marL="388620" lvl="1" indent="-457200">
              <a:buFont typeface="+mj-lt"/>
              <a:buAutoNum type="alphaUcPeriod"/>
            </a:pPr>
            <a:r>
              <a:rPr lang="en-US" dirty="0" smtClean="0"/>
              <a:t>Lease </a:t>
            </a:r>
            <a:r>
              <a:rPr lang="en-US" dirty="0"/>
              <a:t>or sell to end </a:t>
            </a:r>
            <a:r>
              <a:rPr lang="en-US" dirty="0" smtClean="0"/>
              <a:t>user</a:t>
            </a:r>
          </a:p>
          <a:p>
            <a:pPr marL="388620" lvl="1" indent="-457200">
              <a:buFont typeface="+mj-lt"/>
              <a:buAutoNum type="alphaUcPeriod"/>
            </a:pPr>
            <a:endParaRPr lang="en-US" dirty="0" smtClean="0"/>
          </a:p>
          <a:p>
            <a:pPr marL="388620" lvl="1" indent="-457200">
              <a:buFont typeface="+mj-lt"/>
              <a:buAutoNum type="alphaUcPeriod"/>
            </a:pPr>
            <a:r>
              <a:rPr lang="en-US" dirty="0" smtClean="0"/>
              <a:t>Reversion under performance contract</a:t>
            </a:r>
            <a:endParaRPr lang="en-US" dirty="0"/>
          </a:p>
          <a:p>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15958818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Form</a:t>
            </a:r>
            <a:endParaRPr lang="en-US" dirty="0"/>
          </a:p>
        </p:txBody>
      </p:sp>
      <p:sp>
        <p:nvSpPr>
          <p:cNvPr id="3" name="Content Placeholder 2"/>
          <p:cNvSpPr>
            <a:spLocks noGrp="1"/>
          </p:cNvSpPr>
          <p:nvPr>
            <p:ph sz="half" idx="1"/>
          </p:nvPr>
        </p:nvSpPr>
        <p:spPr/>
        <p:txBody>
          <a:bodyPr/>
          <a:lstStyle/>
          <a:p>
            <a:pPr marL="457200" indent="-457200">
              <a:buFont typeface="+mj-lt"/>
              <a:buAutoNum type="alphaUcPeriod"/>
            </a:pPr>
            <a:r>
              <a:rPr lang="en-US" dirty="0" smtClean="0">
                <a:solidFill>
                  <a:schemeClr val="tx1"/>
                </a:solidFill>
              </a:rPr>
              <a:t>Controlling the Partner to control the site – an option</a:t>
            </a:r>
          </a:p>
          <a:p>
            <a:pPr marL="457200" indent="-457200">
              <a:buFont typeface="+mj-lt"/>
              <a:buAutoNum type="alphaUcPeriod"/>
            </a:pPr>
            <a:r>
              <a:rPr lang="en-US" dirty="0" smtClean="0">
                <a:solidFill>
                  <a:schemeClr val="tx1"/>
                </a:solidFill>
              </a:rPr>
              <a:t>All private entities, except those IHCDA disqualifies</a:t>
            </a:r>
          </a:p>
          <a:p>
            <a:pPr marL="640080" lvl="1" indent="-457200">
              <a:buFont typeface="Wingdings" panose="05000000000000000000" pitchFamily="2" charset="2"/>
              <a:buChar char="q"/>
            </a:pPr>
            <a:r>
              <a:rPr lang="en-US" dirty="0" smtClean="0">
                <a:solidFill>
                  <a:schemeClr val="tx1"/>
                </a:solidFill>
              </a:rPr>
              <a:t>For-profit [unrestricted repurposing]</a:t>
            </a:r>
          </a:p>
          <a:p>
            <a:pPr marL="640080" lvl="1" indent="-457200">
              <a:buFont typeface="Wingdings" panose="05000000000000000000" pitchFamily="2" charset="2"/>
              <a:buChar char="q"/>
            </a:pPr>
            <a:r>
              <a:rPr lang="en-US" dirty="0" smtClean="0">
                <a:solidFill>
                  <a:schemeClr val="tx1"/>
                </a:solidFill>
              </a:rPr>
              <a:t>Nonprofit [some more restricted than others]</a:t>
            </a:r>
          </a:p>
          <a:p>
            <a:pPr marL="640080" lvl="1" indent="-457200">
              <a:buFont typeface="Wingdings" panose="05000000000000000000" pitchFamily="2" charset="2"/>
              <a:buChar char="q"/>
            </a:pPr>
            <a:r>
              <a:rPr lang="en-US" dirty="0" smtClean="0">
                <a:solidFill>
                  <a:schemeClr val="tx1"/>
                </a:solidFill>
              </a:rPr>
              <a:t>Individual property owner</a:t>
            </a:r>
          </a:p>
          <a:p>
            <a:pPr marL="640080" lvl="1" indent="-457200">
              <a:buFont typeface="Wingdings" panose="05000000000000000000" pitchFamily="2" charset="2"/>
              <a:buChar char="q"/>
            </a:pPr>
            <a:r>
              <a:rPr lang="en-US" dirty="0" smtClean="0">
                <a:solidFill>
                  <a:schemeClr val="tx1"/>
                </a:solidFill>
              </a:rPr>
              <a:t>Associations &amp; Entities NGO’s</a:t>
            </a:r>
          </a:p>
        </p:txBody>
      </p:sp>
      <p:sp>
        <p:nvSpPr>
          <p:cNvPr id="6" name="Content Placeholder 5"/>
          <p:cNvSpPr>
            <a:spLocks noGrp="1"/>
          </p:cNvSpPr>
          <p:nvPr>
            <p:ph sz="half" idx="2"/>
          </p:nvPr>
        </p:nvSpPr>
        <p:spPr/>
        <p:txBody>
          <a:bodyPr/>
          <a:lstStyle/>
          <a:p>
            <a:pPr marL="457200" indent="-457200">
              <a:buFont typeface="+mj-lt"/>
              <a:buAutoNum type="alphaUcPeriod"/>
            </a:pPr>
            <a:r>
              <a:rPr lang="en-US" dirty="0" smtClean="0">
                <a:solidFill>
                  <a:schemeClr val="tx1"/>
                </a:solidFill>
              </a:rPr>
              <a:t>Any eligible Partner</a:t>
            </a:r>
          </a:p>
          <a:p>
            <a:pPr marL="457200" indent="-457200">
              <a:buFont typeface="+mj-lt"/>
              <a:buAutoNum type="alphaUcPeriod"/>
            </a:pPr>
            <a:r>
              <a:rPr lang="en-US" dirty="0" smtClean="0">
                <a:solidFill>
                  <a:schemeClr val="tx1"/>
                </a:solidFill>
              </a:rPr>
              <a:t>Public </a:t>
            </a:r>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45</a:t>
            </a:fld>
            <a:endParaRPr lang="en-US" dirty="0"/>
          </a:p>
        </p:txBody>
      </p:sp>
      <p:sp>
        <p:nvSpPr>
          <p:cNvPr id="7" name="Rectangle 6"/>
          <p:cNvSpPr/>
          <p:nvPr/>
        </p:nvSpPr>
        <p:spPr>
          <a:xfrm>
            <a:off x="514350" y="1757238"/>
            <a:ext cx="3771900" cy="23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Partner</a:t>
            </a:r>
            <a:endParaRPr lang="en-US" sz="2400" b="1" dirty="0"/>
          </a:p>
        </p:txBody>
      </p:sp>
      <p:sp>
        <p:nvSpPr>
          <p:cNvPr id="8" name="Rectangle 7"/>
          <p:cNvSpPr/>
          <p:nvPr/>
        </p:nvSpPr>
        <p:spPr>
          <a:xfrm>
            <a:off x="4761813" y="1746901"/>
            <a:ext cx="3771900" cy="236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Investor/ End User</a:t>
            </a:r>
            <a:endParaRPr lang="en-US" sz="2400" b="1" dirty="0"/>
          </a:p>
        </p:txBody>
      </p:sp>
      <p:sp>
        <p:nvSpPr>
          <p:cNvPr id="9" name="Rectangle 8"/>
          <p:cNvSpPr/>
          <p:nvPr/>
        </p:nvSpPr>
        <p:spPr>
          <a:xfrm>
            <a:off x="4953663" y="3681453"/>
            <a:ext cx="3681454" cy="18208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Suggest: </a:t>
            </a:r>
          </a:p>
          <a:p>
            <a:pPr algn="ctr"/>
            <a:r>
              <a:rPr lang="en-US" dirty="0" smtClean="0"/>
              <a:t>Establish your applicant/ grantee local government under the City or County Redevelopment Commission, then a special select committee… e.g. Neighborhood Investment Committee</a:t>
            </a:r>
            <a:endParaRPr lang="en-US" dirty="0"/>
          </a:p>
        </p:txBody>
      </p:sp>
    </p:spTree>
    <p:extLst>
      <p:ext uri="{BB962C8B-B14F-4D97-AF65-F5344CB8AC3E}">
        <p14:creationId xmlns:p14="http://schemas.microsoft.com/office/powerpoint/2010/main" val="32430252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 Forms</a:t>
            </a:r>
            <a:endParaRPr lang="en-US" dirty="0"/>
          </a:p>
        </p:txBody>
      </p:sp>
      <p:sp>
        <p:nvSpPr>
          <p:cNvPr id="3" name="Content Placeholder 2"/>
          <p:cNvSpPr>
            <a:spLocks noGrp="1"/>
          </p:cNvSpPr>
          <p:nvPr>
            <p:ph sz="half" idx="1"/>
          </p:nvPr>
        </p:nvSpPr>
        <p:spPr/>
        <p:txBody>
          <a:bodyPr>
            <a:normAutofit/>
          </a:bodyPr>
          <a:lstStyle/>
          <a:p>
            <a:r>
              <a:rPr lang="en-US" dirty="0" smtClean="0">
                <a:solidFill>
                  <a:schemeClr val="tx1"/>
                </a:solidFill>
              </a:rPr>
              <a:t>IRC presents under Section 501-521, 33 nonprofit forms</a:t>
            </a:r>
          </a:p>
          <a:p>
            <a:pPr>
              <a:buFont typeface="Wingdings" panose="05000000000000000000" pitchFamily="2" charset="2"/>
              <a:buChar char="q"/>
            </a:pPr>
            <a:r>
              <a:rPr lang="en-US" dirty="0" smtClean="0">
                <a:solidFill>
                  <a:schemeClr val="tx1"/>
                </a:solidFill>
              </a:rPr>
              <a:t>501c3 – charitable &amp; highly restricted</a:t>
            </a:r>
          </a:p>
          <a:p>
            <a:pPr lvl="1">
              <a:buFont typeface="Wingdings" panose="05000000000000000000" pitchFamily="2" charset="2"/>
              <a:buChar char="q"/>
            </a:pPr>
            <a:r>
              <a:rPr lang="en-US" b="1" dirty="0" smtClean="0">
                <a:solidFill>
                  <a:schemeClr val="tx1"/>
                </a:solidFill>
              </a:rPr>
              <a:t>Private charity </a:t>
            </a:r>
            <a:r>
              <a:rPr lang="en-US" dirty="0" smtClean="0">
                <a:solidFill>
                  <a:schemeClr val="tx1"/>
                </a:solidFill>
              </a:rPr>
              <a:t>[e.g., foundation]</a:t>
            </a:r>
          </a:p>
          <a:p>
            <a:pPr lvl="1">
              <a:buFont typeface="Wingdings" panose="05000000000000000000" pitchFamily="2" charset="2"/>
              <a:buChar char="q"/>
            </a:pPr>
            <a:r>
              <a:rPr lang="en-US" dirty="0" smtClean="0">
                <a:solidFill>
                  <a:schemeClr val="tx1"/>
                </a:solidFill>
              </a:rPr>
              <a:t>Independent of government &lt;10% public support</a:t>
            </a:r>
          </a:p>
          <a:p>
            <a:pPr>
              <a:buFont typeface="Wingdings" panose="05000000000000000000" pitchFamily="2" charset="2"/>
              <a:buChar char="q"/>
            </a:pPr>
            <a:r>
              <a:rPr lang="en-US" dirty="0" smtClean="0">
                <a:solidFill>
                  <a:schemeClr val="tx1"/>
                </a:solidFill>
              </a:rPr>
              <a:t>501c6 – promotes business &amp; commerce [e.g., IEDC]</a:t>
            </a:r>
          </a:p>
          <a:p>
            <a:pPr>
              <a:buFont typeface="Wingdings" panose="05000000000000000000" pitchFamily="2" charset="2"/>
              <a:buChar char="q"/>
            </a:pPr>
            <a:r>
              <a:rPr lang="en-US" dirty="0" smtClean="0">
                <a:solidFill>
                  <a:schemeClr val="tx1"/>
                </a:solidFill>
              </a:rPr>
              <a:t>501c14 – credit unions, mutual funds</a:t>
            </a:r>
          </a:p>
          <a:p>
            <a:pPr>
              <a:buFont typeface="Wingdings" panose="05000000000000000000" pitchFamily="2" charset="2"/>
              <a:buChar char="q"/>
            </a:pPr>
            <a:endParaRPr lang="en-US" dirty="0" smtClean="0">
              <a:solidFill>
                <a:schemeClr val="tx1"/>
              </a:solidFill>
            </a:endParaRPr>
          </a:p>
          <a:p>
            <a:pPr>
              <a:buFont typeface="Wingdings" panose="05000000000000000000" pitchFamily="2" charset="2"/>
              <a:buChar char="q"/>
            </a:pPr>
            <a:endParaRPr lang="en-US" dirty="0">
              <a:solidFill>
                <a:schemeClr val="tx1"/>
              </a:solidFill>
            </a:endParaRP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q"/>
            </a:pPr>
            <a:r>
              <a:rPr lang="en-US" b="1" dirty="0" smtClean="0">
                <a:solidFill>
                  <a:schemeClr val="tx1"/>
                </a:solidFill>
              </a:rPr>
              <a:t>509a - public charity</a:t>
            </a:r>
          </a:p>
          <a:p>
            <a:pPr lvl="1">
              <a:buFont typeface="Wingdings" panose="05000000000000000000" pitchFamily="2" charset="2"/>
              <a:buChar char="q"/>
            </a:pPr>
            <a:r>
              <a:rPr lang="en-US" b="1" dirty="0">
                <a:solidFill>
                  <a:schemeClr val="tx1"/>
                </a:solidFill>
              </a:rPr>
              <a:t>Established to carry out public purpose or governmental role</a:t>
            </a:r>
          </a:p>
          <a:p>
            <a:pPr lvl="1">
              <a:buFont typeface="Wingdings" panose="05000000000000000000" pitchFamily="2" charset="2"/>
              <a:buChar char="q"/>
            </a:pPr>
            <a:r>
              <a:rPr lang="en-US" b="1" dirty="0" smtClean="0">
                <a:solidFill>
                  <a:schemeClr val="tx1"/>
                </a:solidFill>
              </a:rPr>
              <a:t>e.g., land bank, redevelopment corporation</a:t>
            </a:r>
          </a:p>
          <a:p>
            <a:pPr lvl="1">
              <a:buFont typeface="Wingdings" panose="05000000000000000000" pitchFamily="2" charset="2"/>
              <a:buChar char="q"/>
            </a:pPr>
            <a:r>
              <a:rPr lang="en-US" b="1" dirty="0" smtClean="0">
                <a:solidFill>
                  <a:schemeClr val="tx1"/>
                </a:solidFill>
              </a:rPr>
              <a:t>“Public-private” - may be controlled by public</a:t>
            </a:r>
          </a:p>
          <a:p>
            <a:pPr lvl="1">
              <a:buFont typeface="Wingdings" panose="05000000000000000000" pitchFamily="2" charset="2"/>
              <a:buChar char="q"/>
            </a:pPr>
            <a:r>
              <a:rPr lang="en-US" b="1" dirty="0" smtClean="0">
                <a:solidFill>
                  <a:schemeClr val="tx1"/>
                </a:solidFill>
              </a:rPr>
              <a:t>&gt;10% public support with other factors OR</a:t>
            </a:r>
          </a:p>
          <a:p>
            <a:pPr lvl="1">
              <a:buFont typeface="Wingdings" panose="05000000000000000000" pitchFamily="2" charset="2"/>
              <a:buChar char="q"/>
            </a:pPr>
            <a:r>
              <a:rPr lang="en-US" b="1" dirty="0" smtClean="0">
                <a:solidFill>
                  <a:schemeClr val="tx1"/>
                </a:solidFill>
              </a:rPr>
              <a:t>&gt; 33.3% public support </a:t>
            </a:r>
            <a:r>
              <a:rPr lang="en-US" b="1" i="1" dirty="0" smtClean="0">
                <a:solidFill>
                  <a:schemeClr val="tx1"/>
                </a:solidFill>
              </a:rPr>
              <a:t>prima facie</a:t>
            </a:r>
            <a:endParaRPr lang="en-US" b="1" i="1" dirty="0">
              <a:solidFill>
                <a:schemeClr val="tx1"/>
              </a:solidFill>
            </a:endParaRPr>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46</a:t>
            </a:fld>
            <a:endParaRPr lang="en-US" dirty="0"/>
          </a:p>
        </p:txBody>
      </p:sp>
      <p:sp>
        <p:nvSpPr>
          <p:cNvPr id="7" name="Oval 6"/>
          <p:cNvSpPr/>
          <p:nvPr/>
        </p:nvSpPr>
        <p:spPr>
          <a:xfrm>
            <a:off x="5192202" y="938254"/>
            <a:ext cx="2806810" cy="63610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Primer on website</a:t>
            </a:r>
            <a:endParaRPr lang="en-US" b="1" dirty="0">
              <a:ln w="22225">
                <a:solidFill>
                  <a:schemeClr val="accent2"/>
                </a:solidFill>
                <a:prstDash val="solid"/>
              </a:ln>
              <a:solidFill>
                <a:schemeClr val="accent2">
                  <a:lumMod val="40000"/>
                  <a:lumOff val="60000"/>
                </a:schemeClr>
              </a:solidFill>
            </a:endParaRPr>
          </a:p>
        </p:txBody>
      </p:sp>
      <p:cxnSp>
        <p:nvCxnSpPr>
          <p:cNvPr id="9" name="Straight Arrow Connector 8"/>
          <p:cNvCxnSpPr/>
          <p:nvPr/>
        </p:nvCxnSpPr>
        <p:spPr>
          <a:xfrm flipH="1">
            <a:off x="3848431" y="2157731"/>
            <a:ext cx="978011" cy="1245427"/>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4898003" y="1701579"/>
            <a:ext cx="3156668" cy="291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Carefully consider</a:t>
            </a:r>
            <a:endParaRPr lang="en-US" sz="2000" b="1" dirty="0"/>
          </a:p>
        </p:txBody>
      </p:sp>
      <p:sp>
        <p:nvSpPr>
          <p:cNvPr id="12" name="TextBox 11"/>
          <p:cNvSpPr txBox="1"/>
          <p:nvPr/>
        </p:nvSpPr>
        <p:spPr>
          <a:xfrm>
            <a:off x="3665552" y="5185175"/>
            <a:ext cx="5301406" cy="1754326"/>
          </a:xfrm>
          <a:prstGeom prst="rect">
            <a:avLst/>
          </a:prstGeom>
          <a:noFill/>
        </p:spPr>
        <p:txBody>
          <a:bodyPr wrap="square" rtlCol="0">
            <a:spAutoFit/>
          </a:bodyPr>
          <a:lstStyle/>
          <a:p>
            <a:pPr lvl="0"/>
            <a:r>
              <a:rPr lang="en-US" i="1" dirty="0"/>
              <a:t>In general, the broad interests of the public will be served by a governing body comprised of public officials or their representatives; persons with expertise in the organization's field of operation; community leaders; or persons elected by a broadly based membership. </a:t>
            </a:r>
          </a:p>
          <a:p>
            <a:endParaRPr lang="en-US" dirty="0"/>
          </a:p>
        </p:txBody>
      </p:sp>
    </p:spTree>
    <p:extLst>
      <p:ext uri="{BB962C8B-B14F-4D97-AF65-F5344CB8AC3E}">
        <p14:creationId xmlns:p14="http://schemas.microsoft.com/office/powerpoint/2010/main" val="42774655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0"/>
            <a:ext cx="9143999" cy="1066298"/>
          </a:xfrm>
        </p:spPr>
        <p:txBody>
          <a:bodyPr>
            <a:normAutofit fontScale="90000"/>
          </a:bodyPr>
          <a:lstStyle/>
          <a:p>
            <a:r>
              <a:rPr lang="en-US" dirty="0" smtClean="0"/>
              <a:t>3. </a:t>
            </a:r>
            <a:r>
              <a:rPr lang="en-US" sz="4000" dirty="0" smtClean="0"/>
              <a:t>Local/ Nonlocal as Partner, Developer or End User</a:t>
            </a:r>
            <a:endParaRPr lang="en-US" sz="4000" dirty="0"/>
          </a:p>
        </p:txBody>
      </p:sp>
      <p:sp>
        <p:nvSpPr>
          <p:cNvPr id="3" name="Content Placeholder 2"/>
          <p:cNvSpPr>
            <a:spLocks noGrp="1"/>
          </p:cNvSpPr>
          <p:nvPr>
            <p:ph sz="half" idx="1"/>
          </p:nvPr>
        </p:nvSpPr>
        <p:spPr>
          <a:xfrm>
            <a:off x="507492" y="1478943"/>
            <a:ext cx="3806190" cy="4945711"/>
          </a:xfrm>
        </p:spPr>
        <p:txBody>
          <a:bodyPr>
            <a:normAutofit fontScale="92500" lnSpcReduction="20000"/>
          </a:bodyPr>
          <a:lstStyle/>
          <a:p>
            <a:pPr>
              <a:buFont typeface="Wingdings" panose="05000000000000000000" pitchFamily="2" charset="2"/>
              <a:buChar char="q"/>
            </a:pPr>
            <a:r>
              <a:rPr lang="en-US" b="1" dirty="0" smtClean="0">
                <a:solidFill>
                  <a:schemeClr val="tx1"/>
                </a:solidFill>
              </a:rPr>
              <a:t>Homeowners Association [</a:t>
            </a:r>
            <a:r>
              <a:rPr lang="en-US" b="1" dirty="0" err="1" smtClean="0">
                <a:solidFill>
                  <a:schemeClr val="tx1"/>
                </a:solidFill>
              </a:rPr>
              <a:t>HoA</a:t>
            </a:r>
            <a:r>
              <a:rPr lang="en-US" b="1" dirty="0" smtClean="0">
                <a:solidFill>
                  <a:schemeClr val="tx1"/>
                </a:solidFill>
              </a:rPr>
              <a:t>]</a:t>
            </a:r>
          </a:p>
          <a:p>
            <a:pPr lvl="1">
              <a:buFont typeface="Wingdings" panose="05000000000000000000" pitchFamily="2" charset="2"/>
              <a:buChar char="§"/>
            </a:pPr>
            <a:r>
              <a:rPr lang="en-US" dirty="0" err="1" smtClean="0">
                <a:solidFill>
                  <a:schemeClr val="tx1"/>
                </a:solidFill>
              </a:rPr>
              <a:t>HoA</a:t>
            </a:r>
            <a:r>
              <a:rPr lang="en-US" dirty="0" smtClean="0">
                <a:solidFill>
                  <a:schemeClr val="tx1"/>
                </a:solidFill>
              </a:rPr>
              <a:t> adopts common area</a:t>
            </a:r>
          </a:p>
          <a:p>
            <a:pPr lvl="1">
              <a:buFont typeface="Wingdings" panose="05000000000000000000" pitchFamily="2" charset="2"/>
              <a:buChar char="§"/>
            </a:pPr>
            <a:r>
              <a:rPr lang="en-US" dirty="0" smtClean="0">
                <a:solidFill>
                  <a:schemeClr val="tx1"/>
                </a:solidFill>
              </a:rPr>
              <a:t>Indiana’s Barrett Law, </a:t>
            </a:r>
            <a:r>
              <a:rPr lang="en-US" b="1" i="1" u="sng" dirty="0"/>
              <a:t>IC </a:t>
            </a:r>
            <a:r>
              <a:rPr lang="en-US" b="1" i="1" u="sng" dirty="0" smtClean="0"/>
              <a:t>36-9-36</a:t>
            </a:r>
            <a:r>
              <a:rPr lang="en-US" dirty="0" smtClean="0"/>
              <a:t> as municipal or county special assessment</a:t>
            </a:r>
          </a:p>
          <a:p>
            <a:pPr lvl="1">
              <a:buFont typeface="Wingdings" panose="05000000000000000000" pitchFamily="2" charset="2"/>
              <a:buChar char="§"/>
            </a:pPr>
            <a:r>
              <a:rPr lang="en-US" dirty="0" smtClean="0"/>
              <a:t>Public bond unwritten by special assessment</a:t>
            </a:r>
          </a:p>
          <a:p>
            <a:pPr lvl="1">
              <a:buFont typeface="Wingdings" panose="05000000000000000000" pitchFamily="2" charset="2"/>
              <a:buChar char="§"/>
            </a:pPr>
            <a:r>
              <a:rPr lang="en-US" dirty="0" smtClean="0"/>
              <a:t>HoTIF</a:t>
            </a:r>
          </a:p>
          <a:p>
            <a:pPr>
              <a:buFont typeface="Wingdings" panose="05000000000000000000" pitchFamily="2" charset="2"/>
              <a:buChar char="q"/>
            </a:pPr>
            <a:r>
              <a:rPr lang="en-US" b="1" dirty="0" smtClean="0">
                <a:solidFill>
                  <a:schemeClr val="tx1"/>
                </a:solidFill>
              </a:rPr>
              <a:t>Adjoining property owner</a:t>
            </a:r>
          </a:p>
          <a:p>
            <a:pPr>
              <a:buFont typeface="Wingdings" panose="05000000000000000000" pitchFamily="2" charset="2"/>
              <a:buChar char="q"/>
            </a:pPr>
            <a:r>
              <a:rPr lang="en-US" b="1" dirty="0" smtClean="0">
                <a:solidFill>
                  <a:schemeClr val="tx1"/>
                </a:solidFill>
              </a:rPr>
              <a:t>CDC, CDE, CHDO</a:t>
            </a:r>
          </a:p>
          <a:p>
            <a:pPr>
              <a:buFont typeface="Wingdings" panose="05000000000000000000" pitchFamily="2" charset="2"/>
              <a:buChar char="q"/>
            </a:pPr>
            <a:r>
              <a:rPr lang="en-US" b="1" dirty="0" smtClean="0">
                <a:solidFill>
                  <a:schemeClr val="tx1"/>
                </a:solidFill>
              </a:rPr>
              <a:t>Local Builder</a:t>
            </a:r>
          </a:p>
          <a:p>
            <a:pPr>
              <a:buFont typeface="Wingdings" panose="05000000000000000000" pitchFamily="2" charset="2"/>
              <a:buChar char="q"/>
            </a:pPr>
            <a:r>
              <a:rPr lang="en-US" b="1" dirty="0" smtClean="0">
                <a:solidFill>
                  <a:schemeClr val="tx1"/>
                </a:solidFill>
              </a:rPr>
              <a:t>Local Lender with REO</a:t>
            </a:r>
            <a:r>
              <a:rPr lang="en-US" b="1" dirty="0">
                <a:solidFill>
                  <a:schemeClr val="tx1"/>
                </a:solidFill>
              </a:rPr>
              <a:t/>
            </a:r>
            <a:br>
              <a:rPr lang="en-US" b="1" dirty="0">
                <a:solidFill>
                  <a:schemeClr val="tx1"/>
                </a:solidFill>
              </a:rPr>
            </a:br>
            <a:endParaRPr lang="en-US" b="1" dirty="0" smtClean="0">
              <a:solidFill>
                <a:schemeClr val="tx1"/>
              </a:solidFill>
            </a:endParaRPr>
          </a:p>
          <a:p>
            <a:pPr>
              <a:buFont typeface="Wingdings" panose="05000000000000000000" pitchFamily="2" charset="2"/>
              <a:buChar char="q"/>
            </a:pPr>
            <a:r>
              <a:rPr lang="en-US" dirty="0">
                <a:solidFill>
                  <a:schemeClr val="tx1"/>
                </a:solidFill>
              </a:rPr>
              <a:t>Housing Authorities [developer alter-ego]</a:t>
            </a:r>
          </a:p>
          <a:p>
            <a:pPr>
              <a:buFont typeface="Wingdings" panose="05000000000000000000" pitchFamily="2" charset="2"/>
              <a:buChar char="q"/>
            </a:pPr>
            <a:r>
              <a:rPr lang="en-US" dirty="0">
                <a:solidFill>
                  <a:schemeClr val="tx1"/>
                </a:solidFill>
              </a:rPr>
              <a:t>Redevelopment Commissions or Authorities [developer alter-ego</a:t>
            </a:r>
            <a:r>
              <a:rPr lang="en-US" dirty="0" smtClean="0">
                <a:solidFill>
                  <a:schemeClr val="tx1"/>
                </a:solidFill>
              </a:rPr>
              <a:t>]</a:t>
            </a:r>
            <a:endParaRPr lang="en-US" dirty="0">
              <a:solidFill>
                <a:schemeClr val="tx1"/>
              </a:solidFill>
            </a:endParaRPr>
          </a:p>
        </p:txBody>
      </p:sp>
      <p:sp>
        <p:nvSpPr>
          <p:cNvPr id="4" name="Content Placeholder 3"/>
          <p:cNvSpPr>
            <a:spLocks noGrp="1"/>
          </p:cNvSpPr>
          <p:nvPr>
            <p:ph sz="half" idx="2"/>
          </p:nvPr>
        </p:nvSpPr>
        <p:spPr>
          <a:xfrm>
            <a:off x="4757738" y="1478943"/>
            <a:ext cx="3978015" cy="4281777"/>
          </a:xfrm>
        </p:spPr>
        <p:txBody>
          <a:bodyPr>
            <a:normAutofit fontScale="92500" lnSpcReduction="20000"/>
          </a:bodyPr>
          <a:lstStyle/>
          <a:p>
            <a:pPr>
              <a:buFont typeface="Wingdings" panose="05000000000000000000" pitchFamily="2" charset="2"/>
              <a:buChar char="q"/>
            </a:pPr>
            <a:r>
              <a:rPr lang="en-US" dirty="0" smtClean="0">
                <a:solidFill>
                  <a:schemeClr val="tx1"/>
                </a:solidFill>
              </a:rPr>
              <a:t> National/ Regional Developer, e.g.</a:t>
            </a:r>
          </a:p>
          <a:p>
            <a:pPr marL="0" lvl="1" indent="0">
              <a:buNone/>
            </a:pPr>
            <a:r>
              <a:rPr lang="en-US" smtClean="0">
                <a:solidFill>
                  <a:schemeClr val="tx1"/>
                </a:solidFill>
              </a:rPr>
              <a:t>     </a:t>
            </a:r>
            <a:r>
              <a:rPr lang="en-US" dirty="0" smtClean="0">
                <a:solidFill>
                  <a:schemeClr val="tx1"/>
                </a:solidFill>
              </a:rPr>
              <a:t>any public interest developer</a:t>
            </a:r>
          </a:p>
          <a:p>
            <a:pPr lvl="1">
              <a:buFont typeface="Wingdings" panose="05000000000000000000" pitchFamily="2" charset="2"/>
              <a:buChar char="q"/>
            </a:pPr>
            <a:r>
              <a:rPr lang="en-US" dirty="0" smtClean="0">
                <a:solidFill>
                  <a:schemeClr val="tx1"/>
                </a:solidFill>
              </a:rPr>
              <a:t>Local Initiatives Support Corporation [LISC]</a:t>
            </a:r>
          </a:p>
          <a:p>
            <a:pPr lvl="2">
              <a:buFont typeface="Wingdings" panose="05000000000000000000" pitchFamily="2" charset="2"/>
              <a:buChar char="§"/>
            </a:pPr>
            <a:r>
              <a:rPr lang="en-US" dirty="0" smtClean="0">
                <a:solidFill>
                  <a:schemeClr val="tx1"/>
                </a:solidFill>
              </a:rPr>
              <a:t>Metro in Indianapolis</a:t>
            </a:r>
          </a:p>
          <a:p>
            <a:pPr lvl="2">
              <a:buFont typeface="Wingdings" panose="05000000000000000000" pitchFamily="2" charset="2"/>
              <a:buChar char="§"/>
            </a:pPr>
            <a:r>
              <a:rPr lang="en-US" dirty="0" smtClean="0">
                <a:solidFill>
                  <a:schemeClr val="tx1"/>
                </a:solidFill>
              </a:rPr>
              <a:t>Rural Outside</a:t>
            </a:r>
          </a:p>
          <a:p>
            <a:pPr lvl="1">
              <a:buFont typeface="Wingdings" panose="05000000000000000000" pitchFamily="2" charset="2"/>
              <a:buChar char="q"/>
            </a:pPr>
            <a:r>
              <a:rPr lang="en-US" dirty="0" smtClean="0">
                <a:solidFill>
                  <a:schemeClr val="tx1"/>
                </a:solidFill>
              </a:rPr>
              <a:t>Enterprise Foundation</a:t>
            </a:r>
          </a:p>
          <a:p>
            <a:pPr lvl="1">
              <a:buFont typeface="Wingdings" panose="05000000000000000000" pitchFamily="2" charset="2"/>
              <a:buChar char="q"/>
            </a:pPr>
            <a:r>
              <a:rPr lang="en-US" dirty="0" smtClean="0">
                <a:solidFill>
                  <a:schemeClr val="tx1"/>
                </a:solidFill>
              </a:rPr>
              <a:t>IACED</a:t>
            </a:r>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47</a:t>
            </a:fld>
            <a:endParaRPr lang="en-US" dirty="0"/>
          </a:p>
        </p:txBody>
      </p:sp>
      <p:sp>
        <p:nvSpPr>
          <p:cNvPr id="7" name="Rectangle 6"/>
          <p:cNvSpPr/>
          <p:nvPr/>
        </p:nvSpPr>
        <p:spPr>
          <a:xfrm>
            <a:off x="650878" y="1052394"/>
            <a:ext cx="3482672" cy="31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Local</a:t>
            </a:r>
            <a:endParaRPr lang="en-US" dirty="0"/>
          </a:p>
        </p:txBody>
      </p:sp>
      <p:sp>
        <p:nvSpPr>
          <p:cNvPr id="8" name="Rectangle 7"/>
          <p:cNvSpPr/>
          <p:nvPr/>
        </p:nvSpPr>
        <p:spPr>
          <a:xfrm>
            <a:off x="4897438" y="1052394"/>
            <a:ext cx="3482672" cy="31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Nonlocal</a:t>
            </a:r>
            <a:endParaRPr lang="en-US" dirty="0"/>
          </a:p>
        </p:txBody>
      </p:sp>
      <p:sp>
        <p:nvSpPr>
          <p:cNvPr id="9" name="Left Arrow 8"/>
          <p:cNvSpPr/>
          <p:nvPr/>
        </p:nvSpPr>
        <p:spPr>
          <a:xfrm>
            <a:off x="3090802" y="4112812"/>
            <a:ext cx="2228621" cy="102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Source of Demand &amp; Supply</a:t>
            </a:r>
            <a:endParaRPr lang="en-US" b="1" dirty="0">
              <a:solidFill>
                <a:srgbClr val="FFFF00"/>
              </a:solidFill>
            </a:endParaRPr>
          </a:p>
        </p:txBody>
      </p:sp>
      <p:sp>
        <p:nvSpPr>
          <p:cNvPr id="10" name="Rounded Rectangle 9"/>
          <p:cNvSpPr/>
          <p:nvPr/>
        </p:nvSpPr>
        <p:spPr>
          <a:xfrm>
            <a:off x="5102007" y="3613867"/>
            <a:ext cx="3633746" cy="675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22225">
                  <a:solidFill>
                    <a:schemeClr val="accent2"/>
                  </a:solidFill>
                  <a:prstDash val="solid"/>
                </a:ln>
                <a:solidFill>
                  <a:schemeClr val="accent2">
                    <a:lumMod val="40000"/>
                    <a:lumOff val="60000"/>
                  </a:schemeClr>
                </a:solidFill>
              </a:rPr>
              <a:t>List of public interest developers on website</a:t>
            </a: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982033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47" y="0"/>
            <a:ext cx="8079581" cy="962108"/>
          </a:xfrm>
        </p:spPr>
        <p:txBody>
          <a:bodyPr/>
          <a:lstStyle/>
          <a:p>
            <a:r>
              <a:rPr lang="en-US" dirty="0" smtClean="0"/>
              <a:t>4. Type of Strategy</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ln w="22225">
                  <a:solidFill>
                    <a:schemeClr val="accent2"/>
                  </a:solidFill>
                  <a:prstDash val="solid"/>
                </a:ln>
                <a:solidFill>
                  <a:schemeClr val="accent2">
                    <a:lumMod val="40000"/>
                    <a:lumOff val="60000"/>
                  </a:schemeClr>
                </a:solidFill>
              </a:rPr>
              <a:t>Incremental</a:t>
            </a:r>
          </a:p>
          <a:p>
            <a:pPr>
              <a:buFont typeface="Wingdings" panose="05000000000000000000" pitchFamily="2" charset="2"/>
              <a:buChar char="ü"/>
            </a:pPr>
            <a:r>
              <a:rPr lang="en-US" dirty="0" smtClean="0">
                <a:ln w="0"/>
                <a:solidFill>
                  <a:schemeClr val="tx1"/>
                </a:solidFill>
                <a:effectLst>
                  <a:outerShdw blurRad="38100" dist="19050" dir="2700000" algn="tl" rotWithShape="0">
                    <a:schemeClr val="dk1">
                      <a:alpha val="40000"/>
                    </a:schemeClr>
                  </a:outerShdw>
                </a:effectLst>
              </a:rPr>
              <a:t>Stabilize Area of Investment</a:t>
            </a:r>
          </a:p>
          <a:p>
            <a:pPr>
              <a:buFont typeface="Wingdings" panose="05000000000000000000" pitchFamily="2" charset="2"/>
              <a:buChar char="ü"/>
            </a:pPr>
            <a:r>
              <a:rPr lang="en-US" dirty="0" smtClean="0">
                <a:ln w="0"/>
                <a:solidFill>
                  <a:schemeClr val="tx1"/>
                </a:solidFill>
                <a:effectLst>
                  <a:outerShdw blurRad="38100" dist="19050" dir="2700000" algn="tl" rotWithShape="0">
                    <a:schemeClr val="dk1">
                      <a:alpha val="40000"/>
                    </a:schemeClr>
                  </a:outerShdw>
                </a:effectLst>
              </a:rPr>
              <a:t>Incrementally approach Area of Disinvestment</a:t>
            </a:r>
          </a:p>
          <a:p>
            <a:pPr lvl="1">
              <a:buFont typeface="Wingdings" panose="05000000000000000000" pitchFamily="2" charset="2"/>
              <a:buChar char="§"/>
            </a:pPr>
            <a:r>
              <a:rPr lang="en-US" dirty="0" smtClean="0">
                <a:ln w="0"/>
                <a:solidFill>
                  <a:schemeClr val="tx1"/>
                </a:solidFill>
                <a:effectLst>
                  <a:outerShdw blurRad="38100" dist="19050" dir="2700000" algn="tl" rotWithShape="0">
                    <a:schemeClr val="dk1">
                      <a:alpha val="40000"/>
                    </a:schemeClr>
                  </a:outerShdw>
                </a:effectLst>
              </a:rPr>
              <a:t>Extend adjoining lot</a:t>
            </a:r>
          </a:p>
          <a:p>
            <a:pPr lvl="1">
              <a:buFont typeface="Wingdings" panose="05000000000000000000" pitchFamily="2" charset="2"/>
              <a:buChar char="§"/>
            </a:pPr>
            <a:r>
              <a:rPr lang="en-US" dirty="0" smtClean="0">
                <a:ln w="0"/>
                <a:solidFill>
                  <a:schemeClr val="tx1"/>
                </a:solidFill>
                <a:effectLst>
                  <a:outerShdw blurRad="38100" dist="19050" dir="2700000" algn="tl" rotWithShape="0">
                    <a:schemeClr val="dk1">
                      <a:alpha val="40000"/>
                    </a:schemeClr>
                  </a:outerShdw>
                </a:effectLst>
              </a:rPr>
              <a:t>Single project </a:t>
            </a:r>
          </a:p>
          <a:p>
            <a:pPr lvl="2">
              <a:buFont typeface="Arial" panose="020B0604020202020204" pitchFamily="34" charset="0"/>
              <a:buChar char="•"/>
            </a:pPr>
            <a:r>
              <a:rPr lang="en-US" dirty="0" smtClean="0">
                <a:ln w="0"/>
                <a:solidFill>
                  <a:schemeClr val="tx1"/>
                </a:solidFill>
                <a:effectLst>
                  <a:outerShdw blurRad="38100" dist="19050" dir="2700000" algn="tl" rotWithShape="0">
                    <a:schemeClr val="dk1">
                      <a:alpha val="40000"/>
                    </a:schemeClr>
                  </a:outerShdw>
                </a:effectLst>
              </a:rPr>
              <a:t>urban farm</a:t>
            </a:r>
          </a:p>
          <a:p>
            <a:pPr lvl="2">
              <a:buFont typeface="Arial" panose="020B0604020202020204" pitchFamily="34" charset="0"/>
              <a:buChar char="•"/>
            </a:pPr>
            <a:r>
              <a:rPr lang="en-US" dirty="0" smtClean="0">
                <a:ln w="0"/>
                <a:solidFill>
                  <a:schemeClr val="tx1"/>
                </a:solidFill>
                <a:effectLst>
                  <a:outerShdw blurRad="38100" dist="19050" dir="2700000" algn="tl" rotWithShape="0">
                    <a:schemeClr val="dk1">
                      <a:alpha val="40000"/>
                    </a:schemeClr>
                  </a:outerShdw>
                </a:effectLst>
              </a:rPr>
              <a:t>neighborhood park</a:t>
            </a:r>
          </a:p>
          <a:p>
            <a:pPr lvl="2">
              <a:buFont typeface="Arial" panose="020B0604020202020204" pitchFamily="34" charset="0"/>
              <a:buChar char="•"/>
            </a:pPr>
            <a:endParaRPr lang="en-US" dirty="0">
              <a:ln w="0"/>
              <a:solidFill>
                <a:schemeClr val="tx1"/>
              </a:solidFill>
              <a:effectLst>
                <a:outerShdw blurRad="38100" dist="19050" dir="2700000" algn="tl" rotWithShape="0">
                  <a:schemeClr val="dk1">
                    <a:alpha val="40000"/>
                  </a:schemeClr>
                </a:outerShdw>
              </a:effectLst>
            </a:endParaRPr>
          </a:p>
          <a:p>
            <a:pPr lvl="2">
              <a:buFont typeface="Arial" panose="020B0604020202020204" pitchFamily="34" charset="0"/>
              <a:buChar char="•"/>
            </a:pPr>
            <a:endParaRPr lang="en-US" dirty="0" smtClean="0">
              <a:ln w="0"/>
              <a:solidFill>
                <a:schemeClr val="tx1"/>
              </a:solidFill>
              <a:effectLst>
                <a:outerShdw blurRad="38100" dist="19050" dir="2700000" algn="tl" rotWithShape="0">
                  <a:schemeClr val="dk1">
                    <a:alpha val="40000"/>
                  </a:schemeClr>
                </a:outerShdw>
              </a:effectLst>
            </a:endParaRPr>
          </a:p>
          <a:p>
            <a:pPr lvl="2">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h</a:t>
            </a:r>
            <a:r>
              <a:rPr lang="en-US" dirty="0" smtClean="0">
                <a:ln w="0"/>
                <a:solidFill>
                  <a:schemeClr val="tx1"/>
                </a:solidFill>
                <a:effectLst>
                  <a:outerShdw blurRad="38100" dist="19050" dir="2700000" algn="tl" rotWithShape="0">
                    <a:schemeClr val="dk1">
                      <a:alpha val="40000"/>
                    </a:schemeClr>
                  </a:outerShdw>
                </a:effectLst>
              </a:rPr>
              <a:t>ouse</a:t>
            </a:r>
          </a:p>
          <a:p>
            <a:pPr lvl="2">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n</a:t>
            </a:r>
            <a:r>
              <a:rPr lang="en-US" dirty="0" smtClean="0">
                <a:ln w="0"/>
                <a:solidFill>
                  <a:schemeClr val="tx1"/>
                </a:solidFill>
                <a:effectLst>
                  <a:outerShdw blurRad="38100" dist="19050" dir="2700000" algn="tl" rotWithShape="0">
                    <a:schemeClr val="dk1">
                      <a:alpha val="40000"/>
                    </a:schemeClr>
                  </a:outerShdw>
                </a:effectLst>
              </a:rPr>
              <a:t>on-residential</a:t>
            </a:r>
          </a:p>
          <a:p>
            <a:pPr lvl="2">
              <a:buFont typeface="Arial" panose="020B0604020202020204" pitchFamily="34" charset="0"/>
              <a:buChar char="•"/>
            </a:pPr>
            <a:r>
              <a:rPr lang="en-US" dirty="0">
                <a:ln w="0"/>
                <a:solidFill>
                  <a:schemeClr val="tx1"/>
                </a:solidFill>
                <a:effectLst>
                  <a:outerShdw blurRad="38100" dist="19050" dir="2700000" algn="tl" rotWithShape="0">
                    <a:schemeClr val="dk1">
                      <a:alpha val="40000"/>
                    </a:schemeClr>
                  </a:outerShdw>
                </a:effectLst>
              </a:rPr>
              <a:t>m</a:t>
            </a:r>
            <a:r>
              <a:rPr lang="en-US" dirty="0" smtClean="0">
                <a:ln w="0"/>
                <a:solidFill>
                  <a:schemeClr val="tx1"/>
                </a:solidFill>
                <a:effectLst>
                  <a:outerShdw blurRad="38100" dist="19050" dir="2700000" algn="tl" rotWithShape="0">
                    <a:schemeClr val="dk1">
                      <a:alpha val="40000"/>
                    </a:schemeClr>
                  </a:outerShdw>
                </a:effectLst>
              </a:rPr>
              <a:t>ixed-uses</a:t>
            </a:r>
            <a:endParaRPr lang="en-US" dirty="0">
              <a:solidFill>
                <a:schemeClr val="tx1"/>
              </a:solidFill>
            </a:endParaRPr>
          </a:p>
        </p:txBody>
      </p:sp>
      <p:sp>
        <p:nvSpPr>
          <p:cNvPr id="4" name="Content Placeholder 3"/>
          <p:cNvSpPr>
            <a:spLocks noGrp="1"/>
          </p:cNvSpPr>
          <p:nvPr>
            <p:ph sz="half" idx="2"/>
          </p:nvPr>
        </p:nvSpPr>
        <p:spPr/>
        <p:txBody>
          <a:bodyPr>
            <a:normAutofit fontScale="85000" lnSpcReduction="20000"/>
          </a:bodyPr>
          <a:lstStyle/>
          <a:p>
            <a:r>
              <a:rPr lang="en-US" b="1" dirty="0" smtClean="0">
                <a:ln w="22225">
                  <a:solidFill>
                    <a:schemeClr val="accent2"/>
                  </a:solidFill>
                  <a:prstDash val="solid"/>
                </a:ln>
                <a:solidFill>
                  <a:schemeClr val="accent2">
                    <a:lumMod val="40000"/>
                    <a:lumOff val="60000"/>
                  </a:schemeClr>
                </a:solidFill>
              </a:rPr>
              <a:t>Catalytic</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Neighborhood Reinvestment</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Systematic block by block </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Entails catalytic programs</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Business Plan</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16 criteria [conditions] for neighborhood selection</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6 distinct strategies to match neighborhood conditions + 7</a:t>
            </a:r>
            <a:r>
              <a:rPr lang="en-US" baseline="30000" dirty="0" smtClean="0">
                <a:ln w="0"/>
                <a:solidFill>
                  <a:schemeClr val="tx1"/>
                </a:solidFill>
                <a:effectLst>
                  <a:outerShdw blurRad="38100" dist="19050" dir="2700000" algn="tl" rotWithShape="0">
                    <a:schemeClr val="dk1">
                      <a:alpha val="40000"/>
                    </a:schemeClr>
                  </a:outerShdw>
                </a:effectLst>
              </a:rPr>
              <a:t>th</a:t>
            </a:r>
            <a:r>
              <a:rPr lang="en-US" dirty="0" smtClean="0">
                <a:ln w="0"/>
                <a:solidFill>
                  <a:schemeClr val="tx1"/>
                </a:solidFill>
                <a:effectLst>
                  <a:outerShdw blurRad="38100" dist="19050" dir="2700000" algn="tl" rotWithShape="0">
                    <a:schemeClr val="dk1">
                      <a:alpha val="40000"/>
                    </a:schemeClr>
                  </a:outerShdw>
                </a:effectLst>
              </a:rPr>
              <a:t> as synthesis</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Introduced afternoon session</a:t>
            </a:r>
          </a:p>
          <a:p>
            <a:pPr>
              <a:buFont typeface="Wingdings" panose="05000000000000000000" pitchFamily="2" charset="2"/>
              <a:buChar char="Ø"/>
            </a:pPr>
            <a:r>
              <a:rPr lang="en-US" dirty="0" smtClean="0">
                <a:ln w="0"/>
                <a:solidFill>
                  <a:schemeClr val="tx1"/>
                </a:solidFill>
                <a:effectLst>
                  <a:outerShdw blurRad="38100" dist="19050" dir="2700000" algn="tl" rotWithShape="0">
                    <a:schemeClr val="dk1">
                      <a:alpha val="40000"/>
                    </a:schemeClr>
                  </a:outerShdw>
                </a:effectLst>
              </a:rPr>
              <a:t>Topic of 2</a:t>
            </a:r>
            <a:r>
              <a:rPr lang="en-US" baseline="30000" dirty="0" smtClean="0">
                <a:ln w="0"/>
                <a:solidFill>
                  <a:schemeClr val="tx1"/>
                </a:solidFill>
                <a:effectLst>
                  <a:outerShdw blurRad="38100" dist="19050" dir="2700000" algn="tl" rotWithShape="0">
                    <a:schemeClr val="dk1">
                      <a:alpha val="40000"/>
                    </a:schemeClr>
                  </a:outerShdw>
                </a:effectLst>
              </a:rPr>
              <a:t>nd</a:t>
            </a:r>
            <a:r>
              <a:rPr lang="en-US" dirty="0" smtClean="0">
                <a:ln w="0"/>
                <a:solidFill>
                  <a:schemeClr val="tx1"/>
                </a:solidFill>
                <a:effectLst>
                  <a:outerShdw blurRad="38100" dist="19050" dir="2700000" algn="tl" rotWithShape="0">
                    <a:schemeClr val="dk1">
                      <a:alpha val="40000"/>
                    </a:schemeClr>
                  </a:outerShdw>
                </a:effectLst>
              </a:rPr>
              <a:t> workshop</a:t>
            </a:r>
            <a:endParaRPr lang="en-US" dirty="0">
              <a:ln w="0"/>
              <a:solidFill>
                <a:schemeClr val="tx1"/>
              </a:solidFill>
              <a:effectLst>
                <a:outerShdw blurRad="38100" dist="19050" dir="2700000" algn="tl" rotWithShape="0">
                  <a:schemeClr val="dk1">
                    <a:alpha val="40000"/>
                  </a:schemeClr>
                </a:outerShdw>
              </a:effectLst>
            </a:endParaRPr>
          </a:p>
        </p:txBody>
      </p:sp>
      <p:sp>
        <p:nvSpPr>
          <p:cNvPr id="5" name="Footer Placeholder 4"/>
          <p:cNvSpPr>
            <a:spLocks noGrp="1"/>
          </p:cNvSpPr>
          <p:nvPr>
            <p:ph type="ftr" sz="quarter" idx="11"/>
          </p:nvPr>
        </p:nvSpPr>
        <p:spPr/>
        <p:txBody>
          <a:bodyPr/>
          <a:lstStyle/>
          <a:p>
            <a:r>
              <a:rPr lang="en-US" dirty="0"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48</a:t>
            </a:fld>
            <a:endParaRPr lang="en-US" dirty="0"/>
          </a:p>
        </p:txBody>
      </p:sp>
      <p:sp>
        <p:nvSpPr>
          <p:cNvPr id="7" name="Rectangle 6"/>
          <p:cNvSpPr/>
          <p:nvPr/>
        </p:nvSpPr>
        <p:spPr>
          <a:xfrm>
            <a:off x="4757738" y="1307592"/>
            <a:ext cx="3517582" cy="57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Introduced afternoon session &amp; more fully explored in Workshop B</a:t>
            </a:r>
            <a:endParaRPr lang="en-US" b="1" dirty="0"/>
          </a:p>
        </p:txBody>
      </p:sp>
      <p:sp>
        <p:nvSpPr>
          <p:cNvPr id="8" name="Rectangle 7"/>
          <p:cNvSpPr/>
          <p:nvPr/>
        </p:nvSpPr>
        <p:spPr>
          <a:xfrm>
            <a:off x="1147572" y="4224528"/>
            <a:ext cx="1252728" cy="237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afternoon</a:t>
            </a:r>
            <a:endParaRPr lang="en-US" dirty="0"/>
          </a:p>
        </p:txBody>
      </p:sp>
    </p:spTree>
    <p:extLst>
      <p:ext uri="{BB962C8B-B14F-4D97-AF65-F5344CB8AC3E}">
        <p14:creationId xmlns:p14="http://schemas.microsoft.com/office/powerpoint/2010/main" val="27805007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idx="1"/>
          </p:nvPr>
        </p:nvSpPr>
        <p:spPr/>
        <p:txBody>
          <a:bodyPr/>
          <a:lstStyle/>
          <a:p>
            <a:r>
              <a:rPr lang="en-US" dirty="0" smtClean="0"/>
              <a:t>Guides to Demolition &amp; Redevelopment</a:t>
            </a:r>
            <a:endParaRPr lang="en-US" dirty="0"/>
          </a:p>
        </p:txBody>
      </p:sp>
      <p:sp>
        <p:nvSpPr>
          <p:cNvPr id="6" name="Footer Placeholder 5"/>
          <p:cNvSpPr>
            <a:spLocks noGrp="1"/>
          </p:cNvSpPr>
          <p:nvPr>
            <p:ph type="ftr" sz="quarter" idx="11"/>
          </p:nvPr>
        </p:nvSpPr>
        <p:spPr/>
        <p:txBody>
          <a:bodyPr/>
          <a:lstStyle/>
          <a:p>
            <a:r>
              <a:rPr lang="en-US" smtClean="0"/>
              <a:t>BEP workshop A: morning</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49</a:t>
            </a:fld>
            <a:endParaRPr lang="en-US" dirty="0"/>
          </a:p>
        </p:txBody>
      </p:sp>
    </p:spTree>
    <p:extLst>
      <p:ext uri="{BB962C8B-B14F-4D97-AF65-F5344CB8AC3E}">
        <p14:creationId xmlns:p14="http://schemas.microsoft.com/office/powerpoint/2010/main" val="38416530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6459" y="0"/>
            <a:ext cx="8489294" cy="962108"/>
          </a:xfrm>
        </p:spPr>
        <p:txBody>
          <a:bodyPr>
            <a:normAutofit fontScale="90000"/>
          </a:bodyPr>
          <a:lstStyle/>
          <a:p>
            <a:pPr algn="ctr"/>
            <a:r>
              <a:rPr lang="en-US" dirty="0" smtClean="0"/>
              <a:t>Workshops A &amp; B – IHCDA/ICC Contract</a:t>
            </a:r>
            <a:endParaRPr lang="en-US" dirty="0"/>
          </a:p>
        </p:txBody>
      </p:sp>
      <p:sp>
        <p:nvSpPr>
          <p:cNvPr id="5" name="Footer Placeholder 4"/>
          <p:cNvSpPr>
            <a:spLocks noGrp="1"/>
          </p:cNvSpPr>
          <p:nvPr>
            <p:ph type="ftr" sz="quarter" idx="11"/>
          </p:nvPr>
        </p:nvSpPr>
        <p:spPr/>
        <p:txBody>
          <a:bodyPr/>
          <a:lstStyle/>
          <a:p>
            <a:r>
              <a:rPr lang="en-US" smtClean="0"/>
              <a:t>BEP workshop A: morning</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5</a:t>
            </a:fld>
            <a:endParaRPr lang="en-US" dirty="0"/>
          </a:p>
        </p:txBody>
      </p:sp>
      <p:graphicFrame>
        <p:nvGraphicFramePr>
          <p:cNvPr id="8" name="Diagram 7"/>
          <p:cNvGraphicFramePr/>
          <p:nvPr>
            <p:extLst>
              <p:ext uri="{D42A27DB-BD31-4B8C-83A1-F6EECF244321}">
                <p14:modId xmlns:p14="http://schemas.microsoft.com/office/powerpoint/2010/main" val="1368482693"/>
              </p:ext>
            </p:extLst>
          </p:nvPr>
        </p:nvGraphicFramePr>
        <p:xfrm>
          <a:off x="246459" y="962108"/>
          <a:ext cx="4158532" cy="528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768171885"/>
              </p:ext>
            </p:extLst>
          </p:nvPr>
        </p:nvGraphicFramePr>
        <p:xfrm>
          <a:off x="4712393" y="962108"/>
          <a:ext cx="4158532" cy="52876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1990181" y="755374"/>
            <a:ext cx="56778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A</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1" name="Rectangle 10"/>
          <p:cNvSpPr/>
          <p:nvPr/>
        </p:nvSpPr>
        <p:spPr>
          <a:xfrm>
            <a:off x="6350488" y="747423"/>
            <a:ext cx="54854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B</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2" name="Oval 11"/>
          <p:cNvSpPr/>
          <p:nvPr/>
        </p:nvSpPr>
        <p:spPr>
          <a:xfrm>
            <a:off x="3602438" y="962108"/>
            <a:ext cx="1978702" cy="1305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What?</a:t>
            </a:r>
          </a:p>
          <a:p>
            <a:pPr algn="ctr"/>
            <a:r>
              <a:rPr lang="en-US" sz="2400" b="1" dirty="0" smtClean="0"/>
              <a:t>Why?</a:t>
            </a:r>
          </a:p>
          <a:p>
            <a:pPr algn="ctr"/>
            <a:r>
              <a:rPr lang="en-US" sz="2400" b="1" dirty="0" smtClean="0"/>
              <a:t>How?</a:t>
            </a:r>
            <a:endParaRPr lang="en-US" sz="2400" b="1" dirty="0"/>
          </a:p>
        </p:txBody>
      </p:sp>
      <p:sp>
        <p:nvSpPr>
          <p:cNvPr id="2" name="Rectangle 1"/>
          <p:cNvSpPr/>
          <p:nvPr/>
        </p:nvSpPr>
        <p:spPr>
          <a:xfrm>
            <a:off x="2735249" y="6106602"/>
            <a:ext cx="3615239" cy="448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Absence EPA, FNMA</a:t>
            </a:r>
            <a:endParaRPr lang="en-US" dirty="0"/>
          </a:p>
        </p:txBody>
      </p:sp>
    </p:spTree>
    <p:extLst>
      <p:ext uri="{BB962C8B-B14F-4D97-AF65-F5344CB8AC3E}">
        <p14:creationId xmlns:p14="http://schemas.microsoft.com/office/powerpoint/2010/main" val="29563549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Website</a:t>
            </a:r>
            <a:endParaRPr lang="en-US" dirty="0"/>
          </a:p>
        </p:txBody>
      </p:sp>
      <p:sp>
        <p:nvSpPr>
          <p:cNvPr id="6" name="Text Placeholder 5"/>
          <p:cNvSpPr>
            <a:spLocks noGrp="1"/>
          </p:cNvSpPr>
          <p:nvPr>
            <p:ph type="body" idx="1"/>
          </p:nvPr>
        </p:nvSpPr>
        <p:spPr>
          <a:xfrm>
            <a:off x="173736" y="4183828"/>
            <a:ext cx="9033874" cy="1645920"/>
          </a:xfrm>
        </p:spPr>
        <p:txBody>
          <a:bodyPr>
            <a:normAutofit fontScale="62500" lnSpcReduction="20000"/>
          </a:bodyPr>
          <a:lstStyle/>
          <a:p>
            <a:r>
              <a:rPr lang="en-US" dirty="0" smtClean="0"/>
              <a:t>PowerPoints</a:t>
            </a:r>
          </a:p>
          <a:p>
            <a:r>
              <a:rPr lang="en-US" dirty="0" smtClean="0"/>
              <a:t>Resources Round 1 Workshops as “primers”, “best practices” &amp; “position papers”</a:t>
            </a:r>
          </a:p>
          <a:p>
            <a:r>
              <a:rPr lang="en-US" dirty="0" smtClean="0"/>
              <a:t>Resources Round 2 Workshops on “elements” &amp; “calculators” for business plan</a:t>
            </a:r>
          </a:p>
          <a:p>
            <a:r>
              <a:rPr lang="en-US" dirty="0" smtClean="0"/>
              <a:t>Blog</a:t>
            </a:r>
          </a:p>
          <a:p>
            <a:r>
              <a:rPr lang="en-US" dirty="0" smtClean="0"/>
              <a:t>IHCDA Materials</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50</a:t>
            </a:fld>
            <a:endParaRPr lang="en-US" dirty="0"/>
          </a:p>
        </p:txBody>
      </p:sp>
      <p:pic>
        <p:nvPicPr>
          <p:cNvPr id="7" name="Picture 6"/>
          <p:cNvPicPr>
            <a:picLocks noChangeAspect="1"/>
          </p:cNvPicPr>
          <p:nvPr/>
        </p:nvPicPr>
        <p:blipFill>
          <a:blip r:embed="rId2"/>
          <a:stretch>
            <a:fillRect/>
          </a:stretch>
        </p:blipFill>
        <p:spPr>
          <a:xfrm>
            <a:off x="514350" y="1948070"/>
            <a:ext cx="8493376" cy="838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218420" y="380759"/>
            <a:ext cx="442332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a:t>http://www.877gethope.org/blight</a:t>
            </a:r>
          </a:p>
        </p:txBody>
      </p:sp>
      <p:sp>
        <p:nvSpPr>
          <p:cNvPr id="9" name="Rectangle 8"/>
          <p:cNvSpPr/>
          <p:nvPr/>
        </p:nvSpPr>
        <p:spPr>
          <a:xfrm>
            <a:off x="2163404" y="992288"/>
            <a:ext cx="453335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a:t>http://www.in.gov/ihcda/2340.htm</a:t>
            </a:r>
          </a:p>
        </p:txBody>
      </p:sp>
    </p:spTree>
    <p:extLst>
      <p:ext uri="{BB962C8B-B14F-4D97-AF65-F5344CB8AC3E}">
        <p14:creationId xmlns:p14="http://schemas.microsoft.com/office/powerpoint/2010/main" val="30979308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 y="185299"/>
            <a:ext cx="7858601" cy="371158"/>
          </a:xfrm>
        </p:spPr>
        <p:txBody>
          <a:bodyPr>
            <a:normAutofit fontScale="90000"/>
          </a:bodyPr>
          <a:lstStyle/>
          <a:p>
            <a:r>
              <a:rPr lang="en-US" dirty="0" smtClean="0"/>
              <a:t>Folders</a:t>
            </a:r>
            <a:endParaRPr lang="en-US" dirty="0"/>
          </a:p>
        </p:txBody>
      </p:sp>
      <p:sp>
        <p:nvSpPr>
          <p:cNvPr id="4" name="Footer Placeholder 3"/>
          <p:cNvSpPr>
            <a:spLocks noGrp="1"/>
          </p:cNvSpPr>
          <p:nvPr>
            <p:ph type="ftr" sz="quarter" idx="11"/>
          </p:nvPr>
        </p:nvSpPr>
        <p:spPr/>
        <p:txBody>
          <a:bodyPr/>
          <a:lstStyle/>
          <a:p>
            <a:r>
              <a:rPr lang="en-US" dirty="0"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51</a:t>
            </a:fld>
            <a:endParaRPr lang="en-US" dirty="0"/>
          </a:p>
        </p:txBody>
      </p:sp>
      <p:sp>
        <p:nvSpPr>
          <p:cNvPr id="10" name="Rectangle 9"/>
          <p:cNvSpPr/>
          <p:nvPr/>
        </p:nvSpPr>
        <p:spPr>
          <a:xfrm>
            <a:off x="3490722" y="717000"/>
            <a:ext cx="2916936" cy="36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Morning Session Workshop A</a:t>
            </a:r>
            <a:endParaRPr lang="en-US" b="1" dirty="0"/>
          </a:p>
        </p:txBody>
      </p:sp>
      <p:sp>
        <p:nvSpPr>
          <p:cNvPr id="11" name="Rectangle 10"/>
          <p:cNvSpPr/>
          <p:nvPr/>
        </p:nvSpPr>
        <p:spPr>
          <a:xfrm>
            <a:off x="6515470" y="556457"/>
            <a:ext cx="2220283" cy="523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Afternoon Session A + Workshop B</a:t>
            </a:r>
            <a:endParaRPr lang="en-US" b="1" dirty="0"/>
          </a:p>
        </p:txBody>
      </p:sp>
      <p:graphicFrame>
        <p:nvGraphicFramePr>
          <p:cNvPr id="2" name="Diagram 1"/>
          <p:cNvGraphicFramePr/>
          <p:nvPr>
            <p:extLst>
              <p:ext uri="{D42A27DB-BD31-4B8C-83A1-F6EECF244321}">
                <p14:modId xmlns:p14="http://schemas.microsoft.com/office/powerpoint/2010/main" val="3502493740"/>
              </p:ext>
            </p:extLst>
          </p:nvPr>
        </p:nvGraphicFramePr>
        <p:xfrm>
          <a:off x="188975" y="1132491"/>
          <a:ext cx="8749285" cy="373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V="1">
            <a:off x="5828306" y="1940118"/>
            <a:ext cx="1129085" cy="4214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V="1">
            <a:off x="5843115" y="1940118"/>
            <a:ext cx="1249448" cy="187696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761960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Text Placeholder 2"/>
          <p:cNvSpPr>
            <a:spLocks noGrp="1"/>
          </p:cNvSpPr>
          <p:nvPr>
            <p:ph type="body" idx="1"/>
          </p:nvPr>
        </p:nvSpPr>
        <p:spPr/>
        <p:txBody>
          <a:bodyPr/>
          <a:lstStyle/>
          <a:p>
            <a:r>
              <a:rPr lang="en-US" dirty="0" smtClean="0"/>
              <a:t>Preview of Afternoon Session</a:t>
            </a:r>
          </a:p>
          <a:p>
            <a:r>
              <a:rPr lang="en-US" dirty="0" smtClean="0"/>
              <a:t>1:00 – 3:00  pm</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52</a:t>
            </a:fld>
            <a:endParaRPr lang="en-US" dirty="0"/>
          </a:p>
        </p:txBody>
      </p:sp>
      <p:sp>
        <p:nvSpPr>
          <p:cNvPr id="6" name="TextBox 5"/>
          <p:cNvSpPr txBox="1"/>
          <p:nvPr/>
        </p:nvSpPr>
        <p:spPr>
          <a:xfrm>
            <a:off x="3785616" y="1335024"/>
            <a:ext cx="4950137" cy="2308324"/>
          </a:xfrm>
          <a:prstGeom prst="rect">
            <a:avLst/>
          </a:prstGeom>
          <a:noFill/>
        </p:spPr>
        <p:txBody>
          <a:bodyPr wrap="square" rtlCol="0">
            <a:spAutoFit/>
          </a:bodyPr>
          <a:lstStyle/>
          <a:p>
            <a:r>
              <a:rPr lang="en-US" dirty="0" smtClean="0"/>
              <a:t>Repurposing</a:t>
            </a:r>
          </a:p>
          <a:p>
            <a:r>
              <a:rPr lang="en-US" dirty="0"/>
              <a:t>	</a:t>
            </a:r>
            <a:r>
              <a:rPr lang="en-US" dirty="0" smtClean="0"/>
              <a:t>Residential</a:t>
            </a:r>
          </a:p>
          <a:p>
            <a:r>
              <a:rPr lang="en-US" dirty="0"/>
              <a:t>	</a:t>
            </a:r>
            <a:r>
              <a:rPr lang="en-US" dirty="0" smtClean="0"/>
              <a:t>Non-residential</a:t>
            </a:r>
          </a:p>
          <a:p>
            <a:r>
              <a:rPr lang="en-US" dirty="0"/>
              <a:t>	</a:t>
            </a:r>
            <a:r>
              <a:rPr lang="en-US" dirty="0" smtClean="0"/>
              <a:t>Mixed Uses</a:t>
            </a:r>
          </a:p>
          <a:p>
            <a:r>
              <a:rPr lang="en-US" dirty="0" smtClean="0"/>
              <a:t>Resources</a:t>
            </a:r>
          </a:p>
          <a:p>
            <a:r>
              <a:rPr lang="en-US" dirty="0" smtClean="0"/>
              <a:t>Introduction - Strategies </a:t>
            </a:r>
            <a:r>
              <a:rPr lang="en-US" dirty="0"/>
              <a:t>for Neighborhoods</a:t>
            </a:r>
          </a:p>
          <a:p>
            <a:r>
              <a:rPr lang="en-US" dirty="0"/>
              <a:t>	NRSA</a:t>
            </a:r>
          </a:p>
          <a:p>
            <a:endParaRPr lang="en-US" dirty="0"/>
          </a:p>
        </p:txBody>
      </p:sp>
    </p:spTree>
    <p:extLst>
      <p:ext uri="{BB962C8B-B14F-4D97-AF65-F5344CB8AC3E}">
        <p14:creationId xmlns:p14="http://schemas.microsoft.com/office/powerpoint/2010/main" val="30451185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2002" y="0"/>
            <a:ext cx="8079581" cy="1658198"/>
          </a:xfrm>
        </p:spPr>
        <p:txBody>
          <a:bodyPr/>
          <a:lstStyle/>
          <a:p>
            <a:r>
              <a:rPr lang="en-US" dirty="0" smtClean="0"/>
              <a:t>Workshops A </a:t>
            </a:r>
            <a:br>
              <a:rPr lang="en-US" dirty="0" smtClean="0"/>
            </a:br>
            <a:r>
              <a:rPr lang="en-US" dirty="0" smtClean="0"/>
              <a:t>Preliminary to BEP Application</a:t>
            </a:r>
            <a:endParaRPr lang="en-US" dirty="0"/>
          </a:p>
        </p:txBody>
      </p:sp>
      <p:sp>
        <p:nvSpPr>
          <p:cNvPr id="4" name="Footer Placeholder 3"/>
          <p:cNvSpPr>
            <a:spLocks noGrp="1"/>
          </p:cNvSpPr>
          <p:nvPr>
            <p:ph type="ftr" sz="quarter" idx="11"/>
          </p:nvPr>
        </p:nvSpPr>
        <p:spPr/>
        <p:txBody>
          <a:bodyPr/>
          <a:lstStyle/>
          <a:p>
            <a:r>
              <a:rPr lang="en-US" smtClean="0"/>
              <a:t>BEP workshop A: morning</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6</a:t>
            </a:fld>
            <a:endParaRPr lang="en-US" dirty="0"/>
          </a:p>
        </p:txBody>
      </p:sp>
      <p:sp>
        <p:nvSpPr>
          <p:cNvPr id="9" name="Rectangle 8"/>
          <p:cNvSpPr/>
          <p:nvPr/>
        </p:nvSpPr>
        <p:spPr>
          <a:xfrm>
            <a:off x="29043" y="1841242"/>
            <a:ext cx="9010026" cy="4862870"/>
          </a:xfrm>
          <a:prstGeom prst="rect">
            <a:avLst/>
          </a:prstGeom>
        </p:spPr>
        <p:txBody>
          <a:bodyPr wrap="square">
            <a:spAutoFit/>
          </a:bodyPr>
          <a:lstStyle/>
          <a:p>
            <a:pPr marL="742950" marR="320040" lvl="1" indent="-285750">
              <a:spcBef>
                <a:spcPts val="0"/>
              </a:spcBef>
              <a:spcAft>
                <a:spcPts val="600"/>
              </a:spcAft>
              <a:buFont typeface="Arial" panose="020B0604020202020204" pitchFamily="34" charset="0"/>
              <a:buChar char="•"/>
            </a:pPr>
            <a:r>
              <a:rPr lang="en-US" sz="2400" dirty="0" smtClean="0">
                <a:latin typeface="+mj-lt"/>
                <a:ea typeface="Times New Roman" panose="02020603050405020304" pitchFamily="18" charset="0"/>
              </a:rPr>
              <a:t>BEP site selection, site control &amp; </a:t>
            </a:r>
            <a:r>
              <a:rPr lang="en-US" sz="2400" dirty="0">
                <a:latin typeface="+mj-lt"/>
                <a:ea typeface="Times New Roman" panose="02020603050405020304" pitchFamily="18" charset="0"/>
              </a:rPr>
              <a:t>potential post-demolition uses </a:t>
            </a:r>
            <a:endParaRPr lang="en-US" sz="2400" dirty="0" smtClean="0">
              <a:latin typeface="+mj-lt"/>
              <a:ea typeface="Times New Roman" panose="02020603050405020304" pitchFamily="18" charset="0"/>
            </a:endParaRPr>
          </a:p>
          <a:p>
            <a:pPr marL="742950" marR="320040" lvl="1" indent="-285750">
              <a:spcBef>
                <a:spcPts val="0"/>
              </a:spcBef>
              <a:spcAft>
                <a:spcPts val="600"/>
              </a:spcAft>
              <a:buFont typeface="Arial" panose="020B0604020202020204" pitchFamily="34" charset="0"/>
              <a:buChar char="•"/>
            </a:pPr>
            <a:r>
              <a:rPr lang="en-US" sz="2400" dirty="0" smtClean="0">
                <a:latin typeface="+mj-lt"/>
                <a:ea typeface="Times New Roman" panose="02020603050405020304" pitchFamily="18" charset="0"/>
              </a:rPr>
              <a:t>as </a:t>
            </a:r>
            <a:r>
              <a:rPr lang="en-US" sz="2400" dirty="0">
                <a:latin typeface="+mj-lt"/>
                <a:ea typeface="Times New Roman" panose="02020603050405020304" pitchFamily="18" charset="0"/>
              </a:rPr>
              <a:t>part of a strategic community </a:t>
            </a:r>
            <a:r>
              <a:rPr lang="en-US" sz="2400" dirty="0" smtClean="0">
                <a:latin typeface="+mj-lt"/>
                <a:ea typeface="Times New Roman" panose="02020603050405020304" pitchFamily="18" charset="0"/>
              </a:rPr>
              <a:t>&amp; </a:t>
            </a:r>
            <a:r>
              <a:rPr lang="en-US" sz="2400" dirty="0">
                <a:latin typeface="+mj-lt"/>
                <a:ea typeface="Times New Roman" panose="02020603050405020304" pitchFamily="18" charset="0"/>
              </a:rPr>
              <a:t>business planning </a:t>
            </a:r>
            <a:r>
              <a:rPr lang="en-US" sz="2400" dirty="0" smtClean="0">
                <a:latin typeface="+mj-lt"/>
                <a:ea typeface="Times New Roman" panose="02020603050405020304" pitchFamily="18" charset="0"/>
              </a:rPr>
              <a:t>process  </a:t>
            </a:r>
          </a:p>
          <a:p>
            <a:pPr lvl="1"/>
            <a:r>
              <a:rPr lang="en-US" dirty="0"/>
              <a:t> </a:t>
            </a:r>
          </a:p>
          <a:p>
            <a:pPr marL="1257300" lvl="2" indent="-342900">
              <a:buFont typeface="+mj-lt"/>
              <a:buAutoNum type="alphaUcPeriod"/>
            </a:pPr>
            <a:r>
              <a:rPr lang="en-US" b="1" dirty="0">
                <a:solidFill>
                  <a:srgbClr val="FFFF00"/>
                </a:solidFill>
              </a:rPr>
              <a:t>Causes of and remedies </a:t>
            </a:r>
            <a:r>
              <a:rPr lang="en-US" dirty="0"/>
              <a:t>for blight and divestment of real property</a:t>
            </a:r>
            <a:r>
              <a:rPr lang="en-US" dirty="0" smtClean="0"/>
              <a:t>.</a:t>
            </a:r>
          </a:p>
          <a:p>
            <a:pPr marL="1257300" lvl="2" indent="-342900">
              <a:buFont typeface="+mj-lt"/>
              <a:buAutoNum type="alphaUcPeriod"/>
            </a:pPr>
            <a:endParaRPr lang="en-US" dirty="0"/>
          </a:p>
          <a:p>
            <a:pPr marL="1257300" lvl="2" indent="-342900">
              <a:buFont typeface="+mj-lt"/>
              <a:buAutoNum type="alphaUcPeriod"/>
            </a:pPr>
            <a:r>
              <a:rPr lang="en-US" b="1" dirty="0" smtClean="0">
                <a:solidFill>
                  <a:srgbClr val="FFFF00"/>
                </a:solidFill>
              </a:rPr>
              <a:t>Options </a:t>
            </a:r>
            <a:r>
              <a:rPr lang="en-US" b="1" dirty="0">
                <a:solidFill>
                  <a:srgbClr val="FFFF00"/>
                </a:solidFill>
              </a:rPr>
              <a:t>to work with the Federal National Mortgage Association </a:t>
            </a:r>
            <a:r>
              <a:rPr lang="en-US" dirty="0"/>
              <a:t>(“Fannie Mae”) to identify Fannie Mae properties that may qualify for the BEP. </a:t>
            </a:r>
          </a:p>
          <a:p>
            <a:pPr marL="1257300" lvl="2" indent="-342900">
              <a:buFont typeface="+mj-lt"/>
              <a:buAutoNum type="alphaUcPeriod"/>
            </a:pPr>
            <a:endParaRPr lang="en-US" b="1" dirty="0" smtClean="0">
              <a:solidFill>
                <a:srgbClr val="FFFF00"/>
              </a:solidFill>
            </a:endParaRPr>
          </a:p>
          <a:p>
            <a:pPr marL="1257300" lvl="2" indent="-342900">
              <a:buFont typeface="+mj-lt"/>
              <a:buAutoNum type="alphaUcPeriod"/>
            </a:pPr>
            <a:r>
              <a:rPr lang="en-US" b="1" dirty="0" smtClean="0">
                <a:solidFill>
                  <a:srgbClr val="FFFF00"/>
                </a:solidFill>
              </a:rPr>
              <a:t>Identify </a:t>
            </a:r>
            <a:r>
              <a:rPr lang="en-US" b="1" dirty="0">
                <a:solidFill>
                  <a:srgbClr val="FFFF00"/>
                </a:solidFill>
              </a:rPr>
              <a:t>and procure resources </a:t>
            </a:r>
            <a:r>
              <a:rPr lang="en-US" dirty="0"/>
              <a:t>to </a:t>
            </a:r>
            <a:r>
              <a:rPr lang="en-US" dirty="0" smtClean="0"/>
              <a:t>develop </a:t>
            </a:r>
            <a:r>
              <a:rPr lang="en-US" dirty="0"/>
              <a:t>or stabilize properties after demolition.</a:t>
            </a:r>
          </a:p>
          <a:p>
            <a:pPr marL="1257300" lvl="2" indent="-342900">
              <a:buFont typeface="+mj-lt"/>
              <a:buAutoNum type="alphaUcPeriod"/>
            </a:pPr>
            <a:endParaRPr lang="en-US" b="1" dirty="0" smtClean="0">
              <a:solidFill>
                <a:srgbClr val="FFFF00"/>
              </a:solidFill>
            </a:endParaRPr>
          </a:p>
          <a:p>
            <a:pPr marL="1257300" lvl="2" indent="-342900">
              <a:buFont typeface="+mj-lt"/>
              <a:buAutoNum type="alphaUcPeriod"/>
            </a:pPr>
            <a:r>
              <a:rPr lang="en-US" b="1" dirty="0" smtClean="0">
                <a:solidFill>
                  <a:srgbClr val="FFFF00"/>
                </a:solidFill>
              </a:rPr>
              <a:t>Reinvestment </a:t>
            </a:r>
            <a:r>
              <a:rPr lang="en-US" b="1" dirty="0">
                <a:solidFill>
                  <a:srgbClr val="FFFF00"/>
                </a:solidFill>
              </a:rPr>
              <a:t>strategies</a:t>
            </a:r>
            <a:r>
              <a:rPr lang="en-US" dirty="0"/>
              <a:t> for specific sites and whole neighborhoods.</a:t>
            </a:r>
          </a:p>
          <a:p>
            <a:pPr marL="1257300" lvl="2" indent="-342900">
              <a:buFont typeface="+mj-lt"/>
              <a:buAutoNum type="alphaUcPeriod"/>
            </a:pPr>
            <a:endParaRPr lang="en-US" b="1" dirty="0" smtClean="0">
              <a:solidFill>
                <a:srgbClr val="FFFF00"/>
              </a:solidFill>
            </a:endParaRPr>
          </a:p>
          <a:p>
            <a:pPr marL="1257300" lvl="2" indent="-342900">
              <a:buFont typeface="+mj-lt"/>
              <a:buAutoNum type="alphaUcPeriod"/>
            </a:pPr>
            <a:r>
              <a:rPr lang="en-US" b="1" dirty="0" smtClean="0">
                <a:solidFill>
                  <a:srgbClr val="FFFF00"/>
                </a:solidFill>
              </a:rPr>
              <a:t>Best </a:t>
            </a:r>
            <a:r>
              <a:rPr lang="en-US" b="1" dirty="0">
                <a:solidFill>
                  <a:srgbClr val="FFFF00"/>
                </a:solidFill>
              </a:rPr>
              <a:t>practices </a:t>
            </a:r>
            <a:r>
              <a:rPr lang="en-US" dirty="0"/>
              <a:t>business reinvestment plan for BEP properties post-demolition, including exploring options of developing former residential sites into commercial sites and marketing, financing and managing such sites. </a:t>
            </a:r>
          </a:p>
          <a:p>
            <a:pPr marL="742950" marR="320040" lvl="1" indent="-285750">
              <a:spcBef>
                <a:spcPts val="0"/>
              </a:spcBef>
              <a:spcAft>
                <a:spcPts val="600"/>
              </a:spcAft>
              <a:buFont typeface="Arial" panose="020B0604020202020204" pitchFamily="34" charset="0"/>
              <a:buChar char="•"/>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0648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63" y="0"/>
            <a:ext cx="8079581" cy="1658198"/>
          </a:xfrm>
        </p:spPr>
        <p:txBody>
          <a:bodyPr/>
          <a:lstStyle/>
          <a:p>
            <a:r>
              <a:rPr lang="en-US" dirty="0"/>
              <a:t>Workshops </a:t>
            </a:r>
            <a:r>
              <a:rPr lang="en-US" dirty="0" smtClean="0"/>
              <a:t>B </a:t>
            </a:r>
            <a:r>
              <a:rPr lang="en-US" dirty="0"/>
              <a:t/>
            </a:r>
            <a:br>
              <a:rPr lang="en-US" dirty="0"/>
            </a:br>
            <a:r>
              <a:rPr lang="en-US" dirty="0" smtClean="0"/>
              <a:t>Post </a:t>
            </a:r>
            <a:r>
              <a:rPr lang="en-US" dirty="0"/>
              <a:t>BEP </a:t>
            </a:r>
            <a:r>
              <a:rPr lang="en-US" dirty="0" smtClean="0"/>
              <a:t>Awards</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
        <p:nvSpPr>
          <p:cNvPr id="5" name="Rectangle 4"/>
          <p:cNvSpPr/>
          <p:nvPr/>
        </p:nvSpPr>
        <p:spPr>
          <a:xfrm>
            <a:off x="514349" y="1633885"/>
            <a:ext cx="8547204" cy="1015663"/>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mj-lt"/>
                <a:ea typeface="Times New Roman" panose="02020603050405020304" pitchFamily="18" charset="0"/>
              </a:rPr>
              <a:t>long-term </a:t>
            </a:r>
            <a:r>
              <a:rPr lang="en-US" sz="2000" dirty="0">
                <a:latin typeface="+mj-lt"/>
                <a:ea typeface="Times New Roman" panose="02020603050405020304" pitchFamily="18" charset="0"/>
              </a:rPr>
              <a:t>strategies to eliminate blight and revitalize communities </a:t>
            </a:r>
            <a:endParaRPr lang="en-US" sz="2000" dirty="0" smtClean="0">
              <a:latin typeface="+mj-lt"/>
              <a:ea typeface="Times New Roman" panose="02020603050405020304" pitchFamily="18" charset="0"/>
            </a:endParaRPr>
          </a:p>
          <a:p>
            <a:pPr marL="285750" indent="-285750">
              <a:buFont typeface="Arial" panose="020B0604020202020204" pitchFamily="34" charset="0"/>
              <a:buChar char="•"/>
            </a:pPr>
            <a:r>
              <a:rPr lang="en-US" sz="2000" dirty="0"/>
              <a:t>after BEP resources have been exhausted </a:t>
            </a:r>
            <a:r>
              <a:rPr lang="en-US" sz="2000" dirty="0" smtClean="0"/>
              <a:t>&amp; </a:t>
            </a:r>
            <a:r>
              <a:rPr lang="en-US" sz="2000" dirty="0"/>
              <a:t>regardless of whether BEP funds have ever been </a:t>
            </a:r>
            <a:r>
              <a:rPr lang="en-US" sz="2000" dirty="0" smtClean="0"/>
              <a:t>used</a:t>
            </a:r>
            <a:endParaRPr lang="en-US" sz="2000" dirty="0">
              <a:latin typeface="+mj-lt"/>
            </a:endParaRPr>
          </a:p>
        </p:txBody>
      </p:sp>
      <p:sp>
        <p:nvSpPr>
          <p:cNvPr id="6" name="Rectangle 5"/>
          <p:cNvSpPr/>
          <p:nvPr/>
        </p:nvSpPr>
        <p:spPr>
          <a:xfrm>
            <a:off x="491163" y="2747191"/>
            <a:ext cx="8389807" cy="3877985"/>
          </a:xfrm>
          <a:prstGeom prst="rect">
            <a:avLst/>
          </a:prstGeom>
        </p:spPr>
        <p:txBody>
          <a:bodyPr wrap="square">
            <a:spAutoFit/>
          </a:bodyPr>
          <a:lstStyle/>
          <a:p>
            <a:pPr marL="1257300" marR="320040" lvl="2" indent="-342900" algn="just">
              <a:spcBef>
                <a:spcPts val="0"/>
              </a:spcBef>
              <a:spcAft>
                <a:spcPts val="600"/>
              </a:spcAft>
              <a:buFont typeface="+mj-lt"/>
              <a:buAutoNum type="alphaUcPeriod"/>
            </a:pPr>
            <a:r>
              <a:rPr lang="en-US" dirty="0">
                <a:latin typeface="Times New Roman" panose="02020603050405020304" pitchFamily="18" charset="0"/>
                <a:ea typeface="Times New Roman" panose="02020603050405020304" pitchFamily="18" charset="0"/>
              </a:rPr>
              <a:t>Developing and executing a </a:t>
            </a:r>
            <a:r>
              <a:rPr lang="en-US" b="1" dirty="0">
                <a:solidFill>
                  <a:srgbClr val="FFFF00"/>
                </a:solidFill>
                <a:latin typeface="Times New Roman" panose="02020603050405020304" pitchFamily="18" charset="0"/>
                <a:ea typeface="Times New Roman" panose="02020603050405020304" pitchFamily="18" charset="0"/>
              </a:rPr>
              <a:t>business plan</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for blighted</a:t>
            </a:r>
            <a:endParaRPr lang="en-US" b="1" dirty="0">
              <a:latin typeface="Times New Roman" panose="02020603050405020304" pitchFamily="18" charset="0"/>
              <a:ea typeface="Times New Roman" panose="02020603050405020304" pitchFamily="18" charset="0"/>
            </a:endParaRPr>
          </a:p>
          <a:p>
            <a:pPr marL="1257300" marR="320040" lvl="2" indent="-342900" algn="just">
              <a:spcBef>
                <a:spcPts val="0"/>
              </a:spcBef>
              <a:spcAft>
                <a:spcPts val="600"/>
              </a:spcAft>
              <a:buFont typeface="+mj-lt"/>
              <a:buAutoNum type="alphaUcPeriod"/>
            </a:pPr>
            <a:endParaRPr lang="en-US" b="1" dirty="0" smtClean="0">
              <a:solidFill>
                <a:srgbClr val="FFFF00"/>
              </a:solidFill>
              <a:latin typeface="Times New Roman" panose="02020603050405020304" pitchFamily="18" charset="0"/>
              <a:ea typeface="Times New Roman" panose="02020603050405020304" pitchFamily="18" charset="0"/>
            </a:endParaRPr>
          </a:p>
          <a:p>
            <a:pPr marL="1257300" marR="320040" lvl="2" indent="-342900" algn="just">
              <a:spcBef>
                <a:spcPts val="0"/>
              </a:spcBef>
              <a:spcAft>
                <a:spcPts val="600"/>
              </a:spcAft>
              <a:buFont typeface="+mj-lt"/>
              <a:buAutoNum type="alphaUcPeriod"/>
            </a:pPr>
            <a:r>
              <a:rPr lang="en-US" b="1" dirty="0" smtClean="0">
                <a:solidFill>
                  <a:srgbClr val="FFFF00"/>
                </a:solidFill>
                <a:latin typeface="Times New Roman" panose="02020603050405020304" pitchFamily="18" charset="0"/>
                <a:ea typeface="Times New Roman" panose="02020603050405020304" pitchFamily="18" charset="0"/>
              </a:rPr>
              <a:t>Roles </a:t>
            </a:r>
            <a:r>
              <a:rPr lang="en-US" b="1" dirty="0">
                <a:solidFill>
                  <a:srgbClr val="FFFF00"/>
                </a:solidFill>
                <a:latin typeface="Times New Roman" panose="02020603050405020304" pitchFamily="18" charset="0"/>
                <a:ea typeface="Times New Roman" panose="02020603050405020304" pitchFamily="18" charset="0"/>
              </a:rPr>
              <a:t>of private and public players </a:t>
            </a:r>
            <a:r>
              <a:rPr lang="en-US" dirty="0">
                <a:latin typeface="Times New Roman" panose="02020603050405020304" pitchFamily="18" charset="0"/>
                <a:ea typeface="Times New Roman" panose="02020603050405020304" pitchFamily="18" charset="0"/>
              </a:rPr>
              <a:t>and their resources within the business plan, including, if applicable, options to work with the </a:t>
            </a:r>
            <a:r>
              <a:rPr lang="en-US" b="1" dirty="0">
                <a:solidFill>
                  <a:srgbClr val="FFFF00"/>
                </a:solidFill>
                <a:latin typeface="Times New Roman" panose="02020603050405020304" pitchFamily="18" charset="0"/>
                <a:ea typeface="Times New Roman" panose="02020603050405020304" pitchFamily="18" charset="0"/>
              </a:rPr>
              <a:t>Fannie Mae </a:t>
            </a:r>
            <a:r>
              <a:rPr lang="en-US" dirty="0">
                <a:latin typeface="Times New Roman" panose="02020603050405020304" pitchFamily="18" charset="0"/>
                <a:ea typeface="Times New Roman" panose="02020603050405020304" pitchFamily="18" charset="0"/>
              </a:rPr>
              <a:t>to identify Fannie Mae properties that may be appropriate for demolition and revitalization. </a:t>
            </a:r>
          </a:p>
          <a:p>
            <a:pPr marL="1257300" marR="320040" lvl="2" indent="-342900" algn="just">
              <a:spcBef>
                <a:spcPts val="0"/>
              </a:spcBef>
              <a:spcAft>
                <a:spcPts val="600"/>
              </a:spcAft>
              <a:buFont typeface="+mj-lt"/>
              <a:buAutoNum type="alphaUcPeriod"/>
            </a:pPr>
            <a:endParaRPr lang="en-US" b="1" dirty="0" smtClean="0">
              <a:solidFill>
                <a:srgbClr val="FFFF00"/>
              </a:solidFill>
              <a:latin typeface="Times New Roman" panose="02020603050405020304" pitchFamily="18" charset="0"/>
              <a:ea typeface="Times New Roman" panose="02020603050405020304" pitchFamily="18" charset="0"/>
            </a:endParaRPr>
          </a:p>
          <a:p>
            <a:pPr marL="1257300" marR="320040" lvl="2" indent="-342900" algn="just">
              <a:spcBef>
                <a:spcPts val="0"/>
              </a:spcBef>
              <a:spcAft>
                <a:spcPts val="600"/>
              </a:spcAft>
              <a:buFont typeface="+mj-lt"/>
              <a:buAutoNum type="alphaUcPeriod"/>
            </a:pPr>
            <a:r>
              <a:rPr lang="en-US" b="1" dirty="0" smtClean="0">
                <a:solidFill>
                  <a:srgbClr val="FFFF00"/>
                </a:solidFill>
                <a:latin typeface="Times New Roman" panose="02020603050405020304" pitchFamily="18" charset="0"/>
                <a:ea typeface="Times New Roman" panose="02020603050405020304" pitchFamily="18" charset="0"/>
              </a:rPr>
              <a:t>Strategies</a:t>
            </a:r>
            <a:r>
              <a:rPr lang="en-US" dirty="0" smtClean="0">
                <a:latin typeface="Times New Roman" panose="02020603050405020304" pitchFamily="18" charset="0"/>
                <a:ea typeface="Times New Roman" panose="02020603050405020304" pitchFamily="18" charset="0"/>
              </a:rPr>
              <a:t> </a:t>
            </a:r>
            <a:r>
              <a:rPr lang="en-US" b="1" dirty="0" smtClean="0">
                <a:solidFill>
                  <a:srgbClr val="FF0000"/>
                </a:solidFill>
                <a:latin typeface="Times New Roman" panose="02020603050405020304" pitchFamily="18" charset="0"/>
                <a:ea typeface="Times New Roman" panose="02020603050405020304" pitchFamily="18" charset="0"/>
              </a:rPr>
              <a:t>[outside IHCDA rules]</a:t>
            </a:r>
            <a:r>
              <a:rPr lang="en-US" dirty="0" smtClean="0">
                <a:latin typeface="Times New Roman" panose="02020603050405020304" pitchFamily="18" charset="0"/>
                <a:ea typeface="Times New Roman" panose="02020603050405020304" pitchFamily="18" charset="0"/>
              </a:rPr>
              <a:t> to </a:t>
            </a:r>
            <a:r>
              <a:rPr lang="en-US" dirty="0">
                <a:latin typeface="Times New Roman" panose="02020603050405020304" pitchFamily="18" charset="0"/>
                <a:ea typeface="Times New Roman" panose="02020603050405020304" pitchFamily="18" charset="0"/>
              </a:rPr>
              <a:t>stabilize sites and maintain site control while redevelopment resources are </a:t>
            </a:r>
            <a:r>
              <a:rPr lang="en-US" dirty="0" smtClean="0">
                <a:latin typeface="Times New Roman" panose="02020603050405020304" pitchFamily="18" charset="0"/>
                <a:ea typeface="Times New Roman" panose="02020603050405020304" pitchFamily="18" charset="0"/>
              </a:rPr>
              <a:t>unavailable </a:t>
            </a:r>
            <a:r>
              <a:rPr lang="en-US" b="1" dirty="0" smtClean="0">
                <a:solidFill>
                  <a:srgbClr val="FF0000"/>
                </a:solidFill>
                <a:latin typeface="Times New Roman" panose="02020603050405020304" pitchFamily="18" charset="0"/>
                <a:ea typeface="Times New Roman" panose="02020603050405020304" pitchFamily="18" charset="0"/>
              </a:rPr>
              <a:t>[not yet procured]</a:t>
            </a:r>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including the appropriate role of </a:t>
            </a:r>
            <a:r>
              <a:rPr lang="en-US" dirty="0" smtClean="0">
                <a:latin typeface="Times New Roman" panose="02020603050405020304" pitchFamily="18" charset="0"/>
                <a:ea typeface="Times New Roman" panose="02020603050405020304" pitchFamily="18" charset="0"/>
              </a:rPr>
              <a:t>demolition.</a:t>
            </a:r>
            <a:endParaRPr lang="en-US" b="1" dirty="0">
              <a:latin typeface="Times New Roman" panose="02020603050405020304" pitchFamily="18" charset="0"/>
              <a:ea typeface="Times New Roman" panose="02020603050405020304" pitchFamily="18" charset="0"/>
            </a:endParaRPr>
          </a:p>
          <a:p>
            <a:pPr marL="1257300" marR="320040" lvl="2" indent="-342900" algn="just">
              <a:spcBef>
                <a:spcPts val="0"/>
              </a:spcBef>
              <a:spcAft>
                <a:spcPts val="600"/>
              </a:spcAft>
              <a:buFont typeface="+mj-lt"/>
              <a:buAutoNum type="alphaUcPeriod"/>
            </a:pPr>
            <a:endParaRPr lang="en-US" dirty="0" smtClean="0">
              <a:solidFill>
                <a:srgbClr val="FFFF00"/>
              </a:solidFill>
              <a:latin typeface="Times New Roman" panose="02020603050405020304" pitchFamily="18" charset="0"/>
              <a:ea typeface="Times New Roman" panose="02020603050405020304" pitchFamily="18" charset="0"/>
            </a:endParaRPr>
          </a:p>
          <a:p>
            <a:pPr marL="1257300" marR="320040" lvl="2" indent="-342900" algn="just">
              <a:spcBef>
                <a:spcPts val="0"/>
              </a:spcBef>
              <a:spcAft>
                <a:spcPts val="600"/>
              </a:spcAft>
              <a:buFont typeface="+mj-lt"/>
              <a:buAutoNum type="alphaUcPeriod"/>
            </a:pPr>
            <a:r>
              <a:rPr lang="en-US" b="1" dirty="0" smtClean="0">
                <a:solidFill>
                  <a:srgbClr val="FFFF00"/>
                </a:solidFill>
                <a:latin typeface="Times New Roman" panose="02020603050405020304" pitchFamily="18" charset="0"/>
                <a:ea typeface="Times New Roman" panose="02020603050405020304" pitchFamily="18" charset="0"/>
              </a:rPr>
              <a:t>Problem </a:t>
            </a:r>
            <a:r>
              <a:rPr lang="en-US" b="1" dirty="0">
                <a:solidFill>
                  <a:srgbClr val="FFFF00"/>
                </a:solidFill>
                <a:latin typeface="Times New Roman" panose="02020603050405020304" pitchFamily="18" charset="0"/>
                <a:ea typeface="Times New Roman" panose="02020603050405020304" pitchFamily="18" charset="0"/>
              </a:rPr>
              <a:t>solving </a:t>
            </a:r>
            <a:r>
              <a:rPr lang="en-US" dirty="0">
                <a:latin typeface="Times New Roman" panose="02020603050405020304" pitchFamily="18" charset="0"/>
                <a:ea typeface="Times New Roman" panose="02020603050405020304" pitchFamily="18" charset="0"/>
              </a:rPr>
              <a:t>for the business plan</a:t>
            </a:r>
            <a:endParaRPr lang="en-US" dirty="0"/>
          </a:p>
        </p:txBody>
      </p:sp>
      <p:sp>
        <p:nvSpPr>
          <p:cNvPr id="7" name="Oval 6"/>
          <p:cNvSpPr/>
          <p:nvPr/>
        </p:nvSpPr>
        <p:spPr>
          <a:xfrm>
            <a:off x="6757051" y="194980"/>
            <a:ext cx="1978702" cy="130592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What?</a:t>
            </a:r>
          </a:p>
          <a:p>
            <a:pPr algn="ctr"/>
            <a:r>
              <a:rPr lang="en-US" sz="2400" b="1" dirty="0" smtClean="0"/>
              <a:t>Why?</a:t>
            </a:r>
          </a:p>
          <a:p>
            <a:pPr algn="ctr"/>
            <a:r>
              <a:rPr lang="en-US" sz="2400" b="1" dirty="0" smtClean="0"/>
              <a:t>How?</a:t>
            </a:r>
            <a:endParaRPr lang="en-US" sz="2400" b="1" dirty="0"/>
          </a:p>
        </p:txBody>
      </p:sp>
    </p:spTree>
    <p:extLst>
      <p:ext uri="{BB962C8B-B14F-4D97-AF65-F5344CB8AC3E}">
        <p14:creationId xmlns:p14="http://schemas.microsoft.com/office/powerpoint/2010/main" val="15944364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03" y="0"/>
            <a:ext cx="8079581" cy="667062"/>
          </a:xfrm>
        </p:spPr>
        <p:txBody>
          <a:bodyPr>
            <a:normAutofit fontScale="90000"/>
          </a:bodyPr>
          <a:lstStyle/>
          <a:p>
            <a:r>
              <a:rPr lang="en-US" dirty="0" smtClean="0"/>
              <a:t>Schedule</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39386059"/>
              </p:ext>
            </p:extLst>
          </p:nvPr>
        </p:nvGraphicFramePr>
        <p:xfrm>
          <a:off x="149902" y="667062"/>
          <a:ext cx="8941631" cy="5995204"/>
        </p:xfrm>
        <a:graphic>
          <a:graphicData uri="http://schemas.openxmlformats.org/drawingml/2006/table">
            <a:tbl>
              <a:tblPr firstRow="1" firstCol="1" bandRow="1">
                <a:tableStyleId>{5C22544A-7EE6-4342-B048-85BDC9FD1C3A}</a:tableStyleId>
              </a:tblPr>
              <a:tblGrid>
                <a:gridCol w="539646"/>
                <a:gridCol w="2893101"/>
                <a:gridCol w="1697017"/>
                <a:gridCol w="1876508"/>
                <a:gridCol w="1935359"/>
              </a:tblGrid>
              <a:tr h="382249">
                <a:tc>
                  <a:txBody>
                    <a:bodyPr/>
                    <a:lstStyle/>
                    <a:p>
                      <a:pPr marL="0" marR="0" algn="ctr">
                        <a:spcBef>
                          <a:spcPts val="0"/>
                        </a:spcBef>
                        <a:spcAft>
                          <a:spcPts val="120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Adobe Garamond Pro Bold" panose="02020702060506020403" pitchFamily="18" charset="0"/>
                        </a:rPr>
                        <a:t>Workshop by Region</a:t>
                      </a:r>
                      <a:endParaRPr lang="en-US" sz="2000" dirty="0">
                        <a:effectLst/>
                        <a:latin typeface="Adobe Garamond Pro Bold" panose="02020702060506020403"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Adobe Garamond Pro Bold" panose="02020702060506020403" pitchFamily="18" charset="0"/>
                        </a:rPr>
                        <a:t>Location</a:t>
                      </a:r>
                      <a:endParaRPr lang="en-US" sz="2000" dirty="0">
                        <a:effectLst/>
                        <a:latin typeface="Adobe Garamond Pro Bold" panose="02020702060506020403"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latin typeface="Adobe Garamond Pro Bold" panose="02020702060506020403" pitchFamily="18" charset="0"/>
                          <a:ea typeface="Times New Roman" panose="02020603050405020304" pitchFamily="18" charset="0"/>
                        </a:rPr>
                        <a:t>Venue</a:t>
                      </a:r>
                      <a:endParaRPr lang="en-US" sz="2000" dirty="0">
                        <a:effectLst/>
                        <a:latin typeface="Adobe Garamond Pro Bold" panose="02020702060506020403"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latin typeface="Adobe Garamond Pro Bold" panose="02020702060506020403" pitchFamily="18" charset="0"/>
                        </a:rPr>
                        <a:t>Day/Date </a:t>
                      </a:r>
                      <a:r>
                        <a:rPr lang="en-US" sz="2000" dirty="0" smtClean="0">
                          <a:effectLst/>
                          <a:latin typeface="Adobe Garamond Pro Bold" panose="02020702060506020403" pitchFamily="18" charset="0"/>
                        </a:rPr>
                        <a:t>2014</a:t>
                      </a:r>
                      <a:endParaRPr lang="en-US" sz="2000" dirty="0">
                        <a:effectLst/>
                        <a:latin typeface="Adobe Garamond Pro Bold" panose="02020702060506020403"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A – </a:t>
                      </a:r>
                      <a:r>
                        <a:rPr lang="en-US" sz="2000" dirty="0" smtClean="0">
                          <a:effectLst/>
                        </a:rPr>
                        <a:t>northern: </a:t>
                      </a:r>
                      <a:r>
                        <a:rPr lang="en-US" sz="2000" dirty="0">
                          <a:effectLst/>
                        </a:rPr>
                        <a:t>Lake County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smtClean="0">
                          <a:effectLst/>
                        </a:rPr>
                        <a:t>La Porte </a:t>
                      </a:r>
                      <a:r>
                        <a:rPr lang="en-US" sz="1800" dirty="0" smtClean="0">
                          <a:effectLst/>
                        </a:rPr>
                        <a:t>City Hall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801 Michigan Ave.</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Tuesday, </a:t>
                      </a:r>
                      <a:r>
                        <a:rPr lang="en-US" sz="2000" dirty="0" smtClean="0">
                          <a:effectLst/>
                        </a:rPr>
                        <a:t>4/8</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A </a:t>
                      </a:r>
                      <a:r>
                        <a:rPr lang="en-US" sz="2000" dirty="0" smtClean="0">
                          <a:effectLst/>
                        </a:rPr>
                        <a:t>– central: </a:t>
                      </a:r>
                      <a:r>
                        <a:rPr lang="en-US" sz="2000" dirty="0">
                          <a:effectLst/>
                        </a:rPr>
                        <a:t>Marion County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smtClean="0">
                          <a:effectLst/>
                        </a:rPr>
                        <a:t>Indianapolis</a:t>
                      </a:r>
                      <a:r>
                        <a:rPr lang="en-US" sz="1800" dirty="0" smtClean="0">
                          <a:effectLst/>
                        </a:rPr>
                        <a:t> Old</a:t>
                      </a:r>
                      <a:r>
                        <a:rPr lang="en-US" sz="1800" baseline="0" dirty="0" smtClean="0">
                          <a:effectLst/>
                        </a:rPr>
                        <a:t> </a:t>
                      </a:r>
                      <a:r>
                        <a:rPr lang="en-US" sz="1800" dirty="0" smtClean="0">
                          <a:effectLst/>
                        </a:rPr>
                        <a:t>City Hall, Atrium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202 N. Alabama St.</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Thursday, </a:t>
                      </a:r>
                      <a:r>
                        <a:rPr lang="en-US" sz="2000" dirty="0" smtClean="0">
                          <a:effectLst/>
                        </a:rPr>
                        <a:t>4/10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marL="0" marR="0" algn="ctr">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smtClean="0">
                          <a:effectLst/>
                        </a:rPr>
                        <a:t>A – southern: Bartholomew</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smtClean="0">
                          <a:effectLst/>
                        </a:rPr>
                        <a:t>Columbus</a:t>
                      </a:r>
                      <a:r>
                        <a:rPr lang="en-US" sz="1800" dirty="0" smtClean="0">
                          <a:effectLst/>
                        </a:rPr>
                        <a:t> City Hall, 1</a:t>
                      </a:r>
                      <a:r>
                        <a:rPr lang="en-US" sz="1800" baseline="30000" dirty="0" smtClean="0">
                          <a:effectLst/>
                        </a:rPr>
                        <a:t>st</a:t>
                      </a:r>
                      <a:r>
                        <a:rPr lang="en-US" sz="1800" dirty="0" smtClean="0">
                          <a:effectLst/>
                        </a:rPr>
                        <a:t> Floor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123 Washington St.</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Tuesday, </a:t>
                      </a:r>
                      <a:r>
                        <a:rPr lang="en-US" sz="2000" dirty="0" smtClean="0">
                          <a:effectLst/>
                        </a:rPr>
                        <a:t>4/15</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marL="0" marR="0" algn="ctr">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rPr>
                        <a:t>A – southern: Knox County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smtClean="0">
                          <a:effectLst/>
                        </a:rPr>
                        <a:t>Vincennes</a:t>
                      </a:r>
                      <a:r>
                        <a:rPr lang="en-US" sz="1800" dirty="0" smtClean="0">
                          <a:effectLst/>
                        </a:rPr>
                        <a:t> Fortnightly Bldg.</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421 N Sixth St.</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rPr>
                        <a:t>Thursday, 4/17</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5</a:t>
                      </a:r>
                      <a:endParaRPr lang="en-US" sz="200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A </a:t>
                      </a:r>
                      <a:r>
                        <a:rPr lang="en-US" sz="2000" dirty="0" smtClean="0">
                          <a:effectLst/>
                        </a:rPr>
                        <a:t>– northern: </a:t>
                      </a:r>
                      <a:r>
                        <a:rPr lang="en-US" sz="2000" dirty="0">
                          <a:effectLst/>
                        </a:rPr>
                        <a:t>Allen County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Ft. </a:t>
                      </a:r>
                      <a:r>
                        <a:rPr lang="en-US" sz="1800" b="1" dirty="0" smtClean="0">
                          <a:effectLst/>
                        </a:rPr>
                        <a:t>Wayne </a:t>
                      </a:r>
                      <a:r>
                        <a:rPr lang="en-US" sz="1800" dirty="0" smtClean="0">
                          <a:effectLst/>
                        </a:rPr>
                        <a:t>City Hall</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Citizens</a:t>
                      </a:r>
                      <a:r>
                        <a:rPr lang="en-US" sz="1800" baseline="0" dirty="0" smtClean="0">
                          <a:effectLst/>
                          <a:latin typeface="+mn-lt"/>
                          <a:ea typeface="Times New Roman" panose="02020603050405020304" pitchFamily="18" charset="0"/>
                        </a:rPr>
                        <a:t> Square, 200 E. Berry St.</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smtClean="0">
                          <a:effectLst/>
                        </a:rPr>
                        <a:t>Tuesday, 4/22</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000" dirty="0">
                          <a:effectLst/>
                        </a:rPr>
                        <a:t>B – </a:t>
                      </a:r>
                      <a:r>
                        <a:rPr lang="en-US" sz="2000" dirty="0" smtClean="0">
                          <a:effectLst/>
                        </a:rPr>
                        <a:t>northern: Howard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Kokomo</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TBD</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Monday, 10/27</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7</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B – </a:t>
                      </a:r>
                      <a:r>
                        <a:rPr lang="en-US" sz="2000" dirty="0" smtClean="0">
                          <a:effectLst/>
                        </a:rPr>
                        <a:t>central: Hancock</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Greenville</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TBD</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Wednesday, 10/29</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8</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B – </a:t>
                      </a:r>
                      <a:r>
                        <a:rPr lang="en-US" sz="2000" dirty="0" smtClean="0">
                          <a:effectLst/>
                        </a:rPr>
                        <a:t>southern: Dearborn</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Aurora</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TBD</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Monday, 11/3</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9</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B – </a:t>
                      </a:r>
                      <a:r>
                        <a:rPr lang="en-US" sz="2000" dirty="0" smtClean="0">
                          <a:effectLst/>
                        </a:rPr>
                        <a:t>northern: Tippecanoe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Lafayette</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TBD</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Wednesday, 11/5</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537375">
                <a:tc>
                  <a:txBody>
                    <a:bodyPr/>
                    <a:lstStyle/>
                    <a:p>
                      <a:pPr marL="0" marR="0" algn="ctr">
                        <a:spcBef>
                          <a:spcPts val="0"/>
                        </a:spcBef>
                        <a:spcAft>
                          <a:spcPts val="0"/>
                        </a:spcAft>
                      </a:pPr>
                      <a:r>
                        <a:rPr lang="en-US" sz="2000">
                          <a:effectLst/>
                        </a:rPr>
                        <a:t>10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B – </a:t>
                      </a:r>
                      <a:r>
                        <a:rPr lang="en-US" sz="2000" dirty="0" smtClean="0">
                          <a:effectLst/>
                        </a:rPr>
                        <a:t>southern: Brown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Bloomington</a:t>
                      </a:r>
                      <a:endParaRPr lang="en-US"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smtClean="0">
                          <a:effectLst/>
                          <a:latin typeface="+mn-lt"/>
                          <a:ea typeface="Times New Roman" panose="02020603050405020304" pitchFamily="18" charset="0"/>
                        </a:rPr>
                        <a:t>TBD</a:t>
                      </a:r>
                      <a:endParaRPr lang="en-US" sz="1800" dirty="0">
                        <a:effectLst/>
                        <a:latin typeface="+mn-lt"/>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dirty="0">
                          <a:effectLst/>
                        </a:rPr>
                        <a:t>Monday, 11/10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75823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Website</a:t>
            </a:r>
            <a:endParaRPr lang="en-US" dirty="0"/>
          </a:p>
        </p:txBody>
      </p:sp>
      <p:sp>
        <p:nvSpPr>
          <p:cNvPr id="6" name="Text Placeholder 5"/>
          <p:cNvSpPr>
            <a:spLocks noGrp="1"/>
          </p:cNvSpPr>
          <p:nvPr>
            <p:ph type="body" idx="1"/>
          </p:nvPr>
        </p:nvSpPr>
        <p:spPr>
          <a:xfrm>
            <a:off x="173736" y="4183828"/>
            <a:ext cx="9033874" cy="1645920"/>
          </a:xfrm>
        </p:spPr>
        <p:txBody>
          <a:bodyPr>
            <a:normAutofit fontScale="62500" lnSpcReduction="20000"/>
          </a:bodyPr>
          <a:lstStyle/>
          <a:p>
            <a:r>
              <a:rPr lang="en-US" dirty="0" smtClean="0"/>
              <a:t>PowerPoints</a:t>
            </a:r>
          </a:p>
          <a:p>
            <a:r>
              <a:rPr lang="en-US" dirty="0" smtClean="0"/>
              <a:t>Resources Round 1 Workshops as “primers”, “best practices” &amp; “position papers”</a:t>
            </a:r>
          </a:p>
          <a:p>
            <a:r>
              <a:rPr lang="en-US" dirty="0" smtClean="0"/>
              <a:t>Resources Round 2 Workshops on “elements” &amp; “calculators” for business plan</a:t>
            </a:r>
          </a:p>
          <a:p>
            <a:r>
              <a:rPr lang="en-US" dirty="0" smtClean="0"/>
              <a:t>Blog</a:t>
            </a:r>
          </a:p>
          <a:p>
            <a:r>
              <a:rPr lang="en-US" dirty="0" smtClean="0"/>
              <a:t>IHCDA Materials</a:t>
            </a:r>
            <a:endParaRPr lang="en-US" dirty="0"/>
          </a:p>
        </p:txBody>
      </p:sp>
      <p:sp>
        <p:nvSpPr>
          <p:cNvPr id="3" name="Footer Placeholder 2"/>
          <p:cNvSpPr>
            <a:spLocks noGrp="1"/>
          </p:cNvSpPr>
          <p:nvPr>
            <p:ph type="ftr" sz="quarter" idx="11"/>
          </p:nvPr>
        </p:nvSpPr>
        <p:spPr/>
        <p:txBody>
          <a:bodyPr/>
          <a:lstStyle/>
          <a:p>
            <a:r>
              <a:rPr lang="en-US" smtClean="0"/>
              <a:t>BEP workshop A: morning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pic>
        <p:nvPicPr>
          <p:cNvPr id="7" name="Picture 6"/>
          <p:cNvPicPr>
            <a:picLocks noChangeAspect="1"/>
          </p:cNvPicPr>
          <p:nvPr/>
        </p:nvPicPr>
        <p:blipFill>
          <a:blip r:embed="rId2"/>
          <a:stretch>
            <a:fillRect/>
          </a:stretch>
        </p:blipFill>
        <p:spPr>
          <a:xfrm>
            <a:off x="514350" y="1948070"/>
            <a:ext cx="8493376" cy="838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218420" y="380759"/>
            <a:ext cx="442332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a:t>http://www.877gethope.org/blight</a:t>
            </a:r>
          </a:p>
        </p:txBody>
      </p:sp>
      <p:sp>
        <p:nvSpPr>
          <p:cNvPr id="9" name="Rectangle 8"/>
          <p:cNvSpPr/>
          <p:nvPr/>
        </p:nvSpPr>
        <p:spPr>
          <a:xfrm>
            <a:off x="2163404" y="992288"/>
            <a:ext cx="453335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2400" b="1" dirty="0"/>
              <a:t>http://www.in.gov/ihcda/2340.htm</a:t>
            </a:r>
          </a:p>
        </p:txBody>
      </p:sp>
    </p:spTree>
    <p:extLst>
      <p:ext uri="{BB962C8B-B14F-4D97-AF65-F5344CB8AC3E}">
        <p14:creationId xmlns:p14="http://schemas.microsoft.com/office/powerpoint/2010/main" val="3141394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5118000A-40C1-40FE-8820-365222333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19115</TotalTime>
  <Words>4384</Words>
  <Application>Microsoft Macintosh PowerPoint</Application>
  <PresentationFormat>On-screen Show (4:3)</PresentationFormat>
  <Paragraphs>690</Paragraphs>
  <Slides>52</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Metropolitan</vt:lpstr>
      <vt:lpstr>Photo Editor Photo</vt:lpstr>
      <vt:lpstr>Image</vt:lpstr>
      <vt:lpstr>“Blight Elimination Program” Initiative  of  IHCDA’s Hardest Hit Funds:  Repurposing Demolished Sites Reinvesting in Neighboring Properties  Presentations 4/8 – 4/22/2014  </vt:lpstr>
      <vt:lpstr>PARTS</vt:lpstr>
      <vt:lpstr>PART 1 Guidelines to Conduct Workshop</vt:lpstr>
      <vt:lpstr>The BEP</vt:lpstr>
      <vt:lpstr>Workshops A &amp; B – IHCDA/ICC Contract</vt:lpstr>
      <vt:lpstr>Workshops A  Preliminary to BEP Application</vt:lpstr>
      <vt:lpstr>Workshops B  Post BEP Awards</vt:lpstr>
      <vt:lpstr>Schedule</vt:lpstr>
      <vt:lpstr>Website</vt:lpstr>
      <vt:lpstr>Webcast April 10 2:00-4:00 pm</vt:lpstr>
      <vt:lpstr>PART 2 Myths &amp; Premises</vt:lpstr>
      <vt:lpstr>1. Removing blight remedies blight </vt:lpstr>
      <vt:lpstr>National Historic Trend  Vacant &amp; Abandoned Housing Stock</vt:lpstr>
      <vt:lpstr>Effect of Blight [Vacant &amp; Abandoned] on  Neighborhood Property Values</vt:lpstr>
      <vt:lpstr>Study of McKinley Neighborhood</vt:lpstr>
      <vt:lpstr>Includes all properties  [now with investment uses]  less demolished and vacant land</vt:lpstr>
      <vt:lpstr>Average Home Value</vt:lpstr>
      <vt:lpstr>Demolished Homes [21]</vt:lpstr>
      <vt:lpstr>2. Resources are shrinking &amp; I don’t have any </vt:lpstr>
      <vt:lpstr>A. Underutilized Resources/ Proven Strategies</vt:lpstr>
      <vt:lpstr>3. My community is shrinking &amp; there is no demand to move here</vt:lpstr>
      <vt:lpstr>NVCA</vt:lpstr>
      <vt:lpstr>Venture Capitalism</vt:lpstr>
      <vt:lpstr>Socially Responsible Banking</vt:lpstr>
      <vt:lpstr>Brookings Study endorsed by Urban Land Institute – Enough Demand to Reverse Blight</vt:lpstr>
      <vt:lpstr>A. Opportunity:  Extent of the Challenge</vt:lpstr>
      <vt:lpstr>Excerpts from Frankel Paper 2010</vt:lpstr>
      <vt:lpstr>Excerpt</vt:lpstr>
      <vt:lpstr>Excerpt on Affordable Housing</vt:lpstr>
      <vt:lpstr>Land Improvements 2004</vt:lpstr>
      <vt:lpstr>PowerPoint Presentation</vt:lpstr>
      <vt:lpstr>Prospective Land Uses 2014</vt:lpstr>
      <vt:lpstr>Niche Markets 2014</vt:lpstr>
      <vt:lpstr>Indiana Prospects</vt:lpstr>
      <vt:lpstr>How Central Indiana Rates </vt:lpstr>
      <vt:lpstr>Expectation by Type of Place</vt:lpstr>
      <vt:lpstr>4. Successes in other places don’t apply here </vt:lpstr>
      <vt:lpstr>5. Acting not at all at least is not costly </vt:lpstr>
      <vt:lpstr>Historic Preservation</vt:lpstr>
      <vt:lpstr>6. Solving the problem does not require its diagnosis </vt:lpstr>
      <vt:lpstr>A. Causes Vacant &amp; Abandoned</vt:lpstr>
      <vt:lpstr>PART 3 Getting Started</vt:lpstr>
      <vt:lpstr>Partners </vt:lpstr>
      <vt:lpstr>1. Function</vt:lpstr>
      <vt:lpstr>2. Form</vt:lpstr>
      <vt:lpstr>Nonprofit Forms</vt:lpstr>
      <vt:lpstr>3. Local/ Nonlocal as Partner, Developer or End User</vt:lpstr>
      <vt:lpstr>4. Type of Strategy</vt:lpstr>
      <vt:lpstr>Resources</vt:lpstr>
      <vt:lpstr>Website</vt:lpstr>
      <vt:lpstr>Folders</vt:lpstr>
      <vt:lpstr>Break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“Blight Elimination Program” Initiative  of  IHCDA’s Hardest Hit Funds: A Sustainable Redevelopment Template for Indiana’s Disinvestment Neighborhoods  Presentation 12-26-2013</dc:title>
  <dc:creator>Frankel, Bruce</dc:creator>
  <cp:lastModifiedBy>Aimee Morgan</cp:lastModifiedBy>
  <cp:revision>176</cp:revision>
  <dcterms:created xsi:type="dcterms:W3CDTF">2014-02-25T22:41:56Z</dcterms:created>
  <dcterms:modified xsi:type="dcterms:W3CDTF">2014-04-24T17:43:09Z</dcterms:modified>
</cp:coreProperties>
</file>